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54"/>
  </p:notesMasterIdLst>
  <p:handoutMasterIdLst>
    <p:handoutMasterId r:id="rId55"/>
  </p:handoutMasterIdLst>
  <p:sldIdLst>
    <p:sldId id="272" r:id="rId2"/>
    <p:sldId id="273" r:id="rId3"/>
    <p:sldId id="301" r:id="rId4"/>
    <p:sldId id="266" r:id="rId5"/>
    <p:sldId id="257" r:id="rId6"/>
    <p:sldId id="275" r:id="rId7"/>
    <p:sldId id="258" r:id="rId8"/>
    <p:sldId id="276" r:id="rId9"/>
    <p:sldId id="259" r:id="rId10"/>
    <p:sldId id="334" r:id="rId11"/>
    <p:sldId id="335" r:id="rId12"/>
    <p:sldId id="263" r:id="rId13"/>
    <p:sldId id="326" r:id="rId14"/>
    <p:sldId id="264" r:id="rId15"/>
    <p:sldId id="265" r:id="rId16"/>
    <p:sldId id="267" r:id="rId17"/>
    <p:sldId id="277" r:id="rId18"/>
    <p:sldId id="327" r:id="rId19"/>
    <p:sldId id="284" r:id="rId20"/>
    <p:sldId id="289" r:id="rId21"/>
    <p:sldId id="329" r:id="rId22"/>
    <p:sldId id="330" r:id="rId23"/>
    <p:sldId id="336" r:id="rId24"/>
    <p:sldId id="337" r:id="rId25"/>
    <p:sldId id="279" r:id="rId26"/>
    <p:sldId id="332" r:id="rId27"/>
    <p:sldId id="338" r:id="rId28"/>
    <p:sldId id="304" r:id="rId29"/>
    <p:sldId id="278" r:id="rId30"/>
    <p:sldId id="305" r:id="rId31"/>
    <p:sldId id="306" r:id="rId32"/>
    <p:sldId id="307" r:id="rId33"/>
    <p:sldId id="308" r:id="rId34"/>
    <p:sldId id="309" r:id="rId35"/>
    <p:sldId id="317" r:id="rId36"/>
    <p:sldId id="318" r:id="rId37"/>
    <p:sldId id="310" r:id="rId38"/>
    <p:sldId id="311" r:id="rId39"/>
    <p:sldId id="313" r:id="rId40"/>
    <p:sldId id="312" r:id="rId41"/>
    <p:sldId id="314" r:id="rId42"/>
    <p:sldId id="316" r:id="rId43"/>
    <p:sldId id="319" r:id="rId44"/>
    <p:sldId id="300" r:id="rId45"/>
    <p:sldId id="320" r:id="rId46"/>
    <p:sldId id="333" r:id="rId47"/>
    <p:sldId id="331" r:id="rId48"/>
    <p:sldId id="321" r:id="rId49"/>
    <p:sldId id="322" r:id="rId50"/>
    <p:sldId id="323" r:id="rId51"/>
    <p:sldId id="324" r:id="rId52"/>
    <p:sldId id="302" r:id="rId53"/>
  </p:sldIdLst>
  <p:sldSz cx="9144000" cy="6858000" type="screen4x3"/>
  <p:notesSz cx="9296400" cy="7010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8">
          <p15:clr>
            <a:srgbClr val="A4A3A4"/>
          </p15:clr>
        </p15:guide>
        <p15:guide id="2" pos="29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860C"/>
    <a:srgbClr val="253D92"/>
    <a:srgbClr val="213681"/>
    <a:srgbClr val="A7C2FF"/>
    <a:srgbClr val="2F4CB7"/>
    <a:srgbClr val="BFC9EF"/>
    <a:srgbClr val="002F9D"/>
    <a:srgbClr val="4B68D1"/>
    <a:srgbClr val="89A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04" autoAdjust="0"/>
    <p:restoredTop sz="76769" autoAdjust="0"/>
  </p:normalViewPr>
  <p:slideViewPr>
    <p:cSldViewPr>
      <p:cViewPr varScale="1">
        <p:scale>
          <a:sx n="90" d="100"/>
          <a:sy n="90" d="100"/>
        </p:scale>
        <p:origin x="129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398"/>
    </p:cViewPr>
  </p:sorterViewPr>
  <p:notesViewPr>
    <p:cSldViewPr>
      <p:cViewPr>
        <p:scale>
          <a:sx n="200" d="100"/>
          <a:sy n="200" d="100"/>
        </p:scale>
        <p:origin x="-444" y="4962"/>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7607" cy="350047"/>
          </a:xfrm>
          <a:prstGeom prst="rect">
            <a:avLst/>
          </a:prstGeom>
        </p:spPr>
        <p:txBody>
          <a:bodyPr vert="horz" lIns="90379" tIns="45190" rIns="90379" bIns="4519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5266712" y="0"/>
            <a:ext cx="4027607" cy="350047"/>
          </a:xfrm>
          <a:prstGeom prst="rect">
            <a:avLst/>
          </a:prstGeom>
        </p:spPr>
        <p:txBody>
          <a:bodyPr vert="horz" lIns="90379" tIns="45190" rIns="90379" bIns="45190" rtlCol="0"/>
          <a:lstStyle>
            <a:lvl1pPr algn="r" fontAlgn="auto">
              <a:spcBef>
                <a:spcPts val="0"/>
              </a:spcBef>
              <a:spcAft>
                <a:spcPts val="0"/>
              </a:spcAft>
              <a:defRPr sz="1200">
                <a:latin typeface="+mn-lt"/>
              </a:defRPr>
            </a:lvl1pPr>
          </a:lstStyle>
          <a:p>
            <a:pPr>
              <a:defRPr/>
            </a:pPr>
            <a:fld id="{96409737-B42F-4E99-BE9E-3150B19156F7}" type="datetimeFigureOut">
              <a:rPr lang="en-US"/>
              <a:pPr>
                <a:defRPr/>
              </a:pPr>
              <a:t>3/14/2017</a:t>
            </a:fld>
            <a:endParaRPr lang="en-US"/>
          </a:p>
        </p:txBody>
      </p:sp>
      <p:sp>
        <p:nvSpPr>
          <p:cNvPr id="4" name="Footer Placeholder 3"/>
          <p:cNvSpPr>
            <a:spLocks noGrp="1"/>
          </p:cNvSpPr>
          <p:nvPr>
            <p:ph type="ftr" sz="quarter" idx="2"/>
          </p:nvPr>
        </p:nvSpPr>
        <p:spPr>
          <a:xfrm>
            <a:off x="0" y="6659171"/>
            <a:ext cx="4027607" cy="350047"/>
          </a:xfrm>
          <a:prstGeom prst="rect">
            <a:avLst/>
          </a:prstGeom>
        </p:spPr>
        <p:txBody>
          <a:bodyPr vert="horz" lIns="90379" tIns="45190" rIns="90379" bIns="45190"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5266712" y="6659171"/>
            <a:ext cx="4027607" cy="350047"/>
          </a:xfrm>
          <a:prstGeom prst="rect">
            <a:avLst/>
          </a:prstGeom>
        </p:spPr>
        <p:txBody>
          <a:bodyPr vert="horz" lIns="90379" tIns="45190" rIns="90379" bIns="45190" rtlCol="0" anchor="b"/>
          <a:lstStyle>
            <a:lvl1pPr algn="r" fontAlgn="auto">
              <a:spcBef>
                <a:spcPts val="0"/>
              </a:spcBef>
              <a:spcAft>
                <a:spcPts val="0"/>
              </a:spcAft>
              <a:defRPr sz="1200">
                <a:latin typeface="+mn-lt"/>
              </a:defRPr>
            </a:lvl1pPr>
          </a:lstStyle>
          <a:p>
            <a:pPr>
              <a:defRPr/>
            </a:pPr>
            <a:fld id="{475B7B7E-BD6A-4951-A152-0A8C255FD057}" type="slidenum">
              <a:rPr lang="en-US"/>
              <a:pPr>
                <a:defRPr/>
              </a:pPr>
              <a:t>‹#›</a:t>
            </a:fld>
            <a:endParaRPr lang="en-US"/>
          </a:p>
        </p:txBody>
      </p:sp>
    </p:spTree>
    <p:extLst>
      <p:ext uri="{BB962C8B-B14F-4D97-AF65-F5344CB8AC3E}">
        <p14:creationId xmlns:p14="http://schemas.microsoft.com/office/powerpoint/2010/main" val="22122430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7607" cy="350047"/>
          </a:xfrm>
          <a:prstGeom prst="rect">
            <a:avLst/>
          </a:prstGeom>
        </p:spPr>
        <p:txBody>
          <a:bodyPr vert="horz" lIns="90379" tIns="45190" rIns="90379" bIns="4519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5266712" y="0"/>
            <a:ext cx="4027607" cy="350047"/>
          </a:xfrm>
          <a:prstGeom prst="rect">
            <a:avLst/>
          </a:prstGeom>
        </p:spPr>
        <p:txBody>
          <a:bodyPr vert="horz" lIns="90379" tIns="45190" rIns="90379" bIns="45190" rtlCol="0"/>
          <a:lstStyle>
            <a:lvl1pPr algn="r" fontAlgn="auto">
              <a:spcBef>
                <a:spcPts val="0"/>
              </a:spcBef>
              <a:spcAft>
                <a:spcPts val="0"/>
              </a:spcAft>
              <a:defRPr sz="1200">
                <a:latin typeface="+mn-lt"/>
              </a:defRPr>
            </a:lvl1pPr>
          </a:lstStyle>
          <a:p>
            <a:pPr>
              <a:defRPr/>
            </a:pPr>
            <a:fld id="{FA0B40AD-C3B0-4F65-94B5-F66320FF2E04}" type="datetimeFigureOut">
              <a:rPr lang="en-US"/>
              <a:pPr>
                <a:defRPr/>
              </a:pPr>
              <a:t>3/14/2017</a:t>
            </a:fld>
            <a:endParaRPr lang="en-US"/>
          </a:p>
        </p:txBody>
      </p:sp>
      <p:sp>
        <p:nvSpPr>
          <p:cNvPr id="4" name="Slide Image Placeholder 3"/>
          <p:cNvSpPr>
            <a:spLocks noGrp="1" noRot="1" noChangeAspect="1"/>
          </p:cNvSpPr>
          <p:nvPr>
            <p:ph type="sldImg" idx="2"/>
          </p:nvPr>
        </p:nvSpPr>
        <p:spPr>
          <a:xfrm>
            <a:off x="2895600" y="527050"/>
            <a:ext cx="3505200" cy="2628900"/>
          </a:xfrm>
          <a:prstGeom prst="rect">
            <a:avLst/>
          </a:prstGeom>
          <a:noFill/>
          <a:ln w="12700">
            <a:solidFill>
              <a:prstClr val="black"/>
            </a:solidFill>
          </a:ln>
        </p:spPr>
        <p:txBody>
          <a:bodyPr vert="horz" lIns="90379" tIns="45190" rIns="90379" bIns="45190" rtlCol="0" anchor="ctr"/>
          <a:lstStyle/>
          <a:p>
            <a:pPr lvl="0"/>
            <a:endParaRPr lang="en-US" noProof="0"/>
          </a:p>
        </p:txBody>
      </p:sp>
      <p:sp>
        <p:nvSpPr>
          <p:cNvPr id="5" name="Notes Placeholder 4"/>
          <p:cNvSpPr>
            <a:spLocks noGrp="1"/>
          </p:cNvSpPr>
          <p:nvPr>
            <p:ph type="body" sz="quarter" idx="3"/>
          </p:nvPr>
        </p:nvSpPr>
        <p:spPr>
          <a:xfrm>
            <a:off x="928807" y="3330177"/>
            <a:ext cx="7438786" cy="3153971"/>
          </a:xfrm>
          <a:prstGeom prst="rect">
            <a:avLst/>
          </a:prstGeom>
        </p:spPr>
        <p:txBody>
          <a:bodyPr vert="horz" lIns="90379" tIns="45190" rIns="90379" bIns="4519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6659171"/>
            <a:ext cx="4027607" cy="350047"/>
          </a:xfrm>
          <a:prstGeom prst="rect">
            <a:avLst/>
          </a:prstGeom>
        </p:spPr>
        <p:txBody>
          <a:bodyPr vert="horz" lIns="90379" tIns="45190" rIns="90379" bIns="4519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5266712" y="6659171"/>
            <a:ext cx="4027607" cy="350047"/>
          </a:xfrm>
          <a:prstGeom prst="rect">
            <a:avLst/>
          </a:prstGeom>
        </p:spPr>
        <p:txBody>
          <a:bodyPr vert="horz" lIns="90379" tIns="45190" rIns="90379" bIns="45190" rtlCol="0" anchor="b"/>
          <a:lstStyle>
            <a:lvl1pPr algn="r" fontAlgn="auto">
              <a:spcBef>
                <a:spcPts val="0"/>
              </a:spcBef>
              <a:spcAft>
                <a:spcPts val="0"/>
              </a:spcAft>
              <a:defRPr sz="1200">
                <a:latin typeface="+mn-lt"/>
              </a:defRPr>
            </a:lvl1pPr>
          </a:lstStyle>
          <a:p>
            <a:pPr>
              <a:defRPr/>
            </a:pPr>
            <a:fld id="{BD488F0C-6769-4BD1-B394-ECE77D272E4B}" type="slidenum">
              <a:rPr lang="en-US"/>
              <a:pPr>
                <a:defRPr/>
              </a:pPr>
              <a:t>‹#›</a:t>
            </a:fld>
            <a:endParaRPr lang="en-US"/>
          </a:p>
        </p:txBody>
      </p:sp>
    </p:spTree>
    <p:extLst>
      <p:ext uri="{BB962C8B-B14F-4D97-AF65-F5344CB8AC3E}">
        <p14:creationId xmlns:p14="http://schemas.microsoft.com/office/powerpoint/2010/main" val="409629249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3FC8762-B4B0-4C0D-9035-6D2DC6828C69}" type="slidenum">
              <a:rPr lang="en-US" smtClean="0"/>
              <a:pPr>
                <a:defRPr/>
              </a:pPr>
              <a:t>1</a:t>
            </a:fld>
            <a:endParaRPr lang="en-US" dirty="0"/>
          </a:p>
        </p:txBody>
      </p:sp>
    </p:spTree>
    <p:extLst>
      <p:ext uri="{BB962C8B-B14F-4D97-AF65-F5344CB8AC3E}">
        <p14:creationId xmlns:p14="http://schemas.microsoft.com/office/powerpoint/2010/main" val="951372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11</a:t>
            </a:fld>
            <a:endParaRPr lang="en-US"/>
          </a:p>
        </p:txBody>
      </p:sp>
    </p:spTree>
    <p:extLst>
      <p:ext uri="{BB962C8B-B14F-4D97-AF65-F5344CB8AC3E}">
        <p14:creationId xmlns:p14="http://schemas.microsoft.com/office/powerpoint/2010/main" val="114991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62BBC077-D707-40B7-9698-BEA7A417DC65}" type="slidenum">
              <a:rPr lang="en-US" smtClean="0"/>
              <a:pPr>
                <a:defRPr/>
              </a:pPr>
              <a:t>12</a:t>
            </a:fld>
            <a:endParaRPr lang="en-US"/>
          </a:p>
        </p:txBody>
      </p:sp>
    </p:spTree>
    <p:extLst>
      <p:ext uri="{BB962C8B-B14F-4D97-AF65-F5344CB8AC3E}">
        <p14:creationId xmlns:p14="http://schemas.microsoft.com/office/powerpoint/2010/main" val="9769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16EE1D23-F868-406F-8DF2-192668B08A2B}" type="slidenum">
              <a:rPr lang="en-US" smtClean="0"/>
              <a:pPr>
                <a:defRPr/>
              </a:pPr>
              <a:t>14</a:t>
            </a:fld>
            <a:endParaRPr lang="en-US"/>
          </a:p>
        </p:txBody>
      </p:sp>
    </p:spTree>
    <p:extLst>
      <p:ext uri="{BB962C8B-B14F-4D97-AF65-F5344CB8AC3E}">
        <p14:creationId xmlns:p14="http://schemas.microsoft.com/office/powerpoint/2010/main" val="1554806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B1643886-938E-412C-8642-C6867C09FD0F}" type="slidenum">
              <a:rPr lang="en-US" smtClean="0"/>
              <a:pPr>
                <a:defRPr/>
              </a:pPr>
              <a:t>15</a:t>
            </a:fld>
            <a:endParaRPr lang="en-US"/>
          </a:p>
        </p:txBody>
      </p:sp>
    </p:spTree>
    <p:extLst>
      <p:ext uri="{BB962C8B-B14F-4D97-AF65-F5344CB8AC3E}">
        <p14:creationId xmlns:p14="http://schemas.microsoft.com/office/powerpoint/2010/main" val="640311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16</a:t>
            </a:fld>
            <a:endParaRPr lang="en-US"/>
          </a:p>
        </p:txBody>
      </p:sp>
    </p:spTree>
    <p:extLst>
      <p:ext uri="{BB962C8B-B14F-4D97-AF65-F5344CB8AC3E}">
        <p14:creationId xmlns:p14="http://schemas.microsoft.com/office/powerpoint/2010/main" val="4073262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18</a:t>
            </a:fld>
            <a:endParaRPr lang="en-US"/>
          </a:p>
        </p:txBody>
      </p:sp>
    </p:spTree>
    <p:extLst>
      <p:ext uri="{BB962C8B-B14F-4D97-AF65-F5344CB8AC3E}">
        <p14:creationId xmlns:p14="http://schemas.microsoft.com/office/powerpoint/2010/main" val="1687339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19</a:t>
            </a:fld>
            <a:endParaRPr lang="en-US"/>
          </a:p>
        </p:txBody>
      </p:sp>
    </p:spTree>
    <p:extLst>
      <p:ext uri="{BB962C8B-B14F-4D97-AF65-F5344CB8AC3E}">
        <p14:creationId xmlns:p14="http://schemas.microsoft.com/office/powerpoint/2010/main" val="39622476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23</a:t>
            </a:fld>
            <a:endParaRPr lang="en-US"/>
          </a:p>
        </p:txBody>
      </p:sp>
    </p:spTree>
    <p:extLst>
      <p:ext uri="{BB962C8B-B14F-4D97-AF65-F5344CB8AC3E}">
        <p14:creationId xmlns:p14="http://schemas.microsoft.com/office/powerpoint/2010/main" val="1003342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24</a:t>
            </a:fld>
            <a:endParaRPr lang="en-US"/>
          </a:p>
        </p:txBody>
      </p:sp>
    </p:spTree>
    <p:extLst>
      <p:ext uri="{BB962C8B-B14F-4D97-AF65-F5344CB8AC3E}">
        <p14:creationId xmlns:p14="http://schemas.microsoft.com/office/powerpoint/2010/main" val="14782387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kern="1200" dirty="0" smtClean="0">
                <a:solidFill>
                  <a:schemeClr val="tx1"/>
                </a:solidFill>
                <a:effectLst/>
                <a:latin typeface="+mn-lt"/>
                <a:ea typeface="+mn-ea"/>
                <a:cs typeface="+mn-cs"/>
              </a:rPr>
              <a:t>The National Asphalt Pavement Association (NAPA) announced the winner of the 2016 Sheldon G. Hayes Award for excellence in construction of an asphalt pavement. The award, bestowed annually since 1971, recognizes the country’s highest quality highway pavements.</a:t>
            </a:r>
          </a:p>
          <a:p>
            <a:endParaRPr lang="en-US" sz="1400" kern="120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b="1" dirty="0" smtClean="0"/>
              <a:t>The</a:t>
            </a:r>
            <a:r>
              <a:rPr lang="en-US" sz="1400" b="1" baseline="0" dirty="0" smtClean="0"/>
              <a:t> w</a:t>
            </a:r>
            <a:r>
              <a:rPr lang="en-US" sz="1400" b="1" dirty="0" smtClean="0"/>
              <a:t>inning</a:t>
            </a:r>
            <a:r>
              <a:rPr lang="en-US" sz="1400" b="1" baseline="0" dirty="0" smtClean="0"/>
              <a:t> project</a:t>
            </a:r>
            <a:r>
              <a:rPr lang="en-US" sz="1400" b="1" dirty="0" smtClean="0"/>
              <a:t> was the 2015 paving</a:t>
            </a:r>
            <a:r>
              <a:rPr lang="en-US" sz="1400" b="1" baseline="0" dirty="0" smtClean="0"/>
              <a:t> of the </a:t>
            </a:r>
            <a:r>
              <a:rPr lang="en-US" sz="1400" b="1" dirty="0" smtClean="0"/>
              <a:t>16 mile stretch of STH 26 north and south of Rosendale</a:t>
            </a:r>
            <a:r>
              <a:rPr lang="en-US" sz="1400" b="1" baseline="0" dirty="0" smtClean="0"/>
              <a:t> in Fond du Lac County.</a:t>
            </a:r>
            <a:endParaRPr lang="en-US" sz="1400" dirty="0" smtClean="0"/>
          </a:p>
          <a:p>
            <a:r>
              <a:rPr lang="en-US" sz="1400" b="1" dirty="0" smtClean="0"/>
              <a:t>Northeast Asphalt,</a:t>
            </a:r>
            <a:r>
              <a:rPr lang="en-US" sz="1400" b="1" baseline="0" dirty="0" smtClean="0"/>
              <a:t> </a:t>
            </a:r>
            <a:r>
              <a:rPr lang="en-US" sz="1400" b="1" dirty="0" err="1" smtClean="0"/>
              <a:t>WisDOT</a:t>
            </a:r>
            <a:r>
              <a:rPr lang="en-US" sz="1400" b="1" dirty="0" smtClean="0"/>
              <a:t> and</a:t>
            </a:r>
            <a:r>
              <a:rPr lang="en-US" sz="1400" b="1" baseline="0" dirty="0" smtClean="0"/>
              <a:t> </a:t>
            </a:r>
            <a:r>
              <a:rPr lang="en-US" sz="1400" b="1" baseline="0" dirty="0" err="1" smtClean="0"/>
              <a:t>Gremmer</a:t>
            </a:r>
            <a:r>
              <a:rPr lang="en-US" sz="1400" b="1" baseline="0" dirty="0" smtClean="0"/>
              <a:t> &amp; Associates </a:t>
            </a:r>
            <a:r>
              <a:rPr lang="en-US" sz="1400" b="1" kern="1200" dirty="0" smtClean="0">
                <a:solidFill>
                  <a:schemeClr val="tx1"/>
                </a:solidFill>
                <a:effectLst/>
                <a:latin typeface="+mn-lt"/>
                <a:ea typeface="+mn-ea"/>
                <a:cs typeface="+mn-cs"/>
              </a:rPr>
              <a:t>were</a:t>
            </a:r>
            <a:r>
              <a:rPr lang="en-US" sz="1400" b="1" kern="1200" baseline="0" dirty="0" smtClean="0">
                <a:solidFill>
                  <a:schemeClr val="tx1"/>
                </a:solidFill>
                <a:effectLst/>
                <a:latin typeface="+mn-lt"/>
                <a:ea typeface="+mn-ea"/>
                <a:cs typeface="+mn-cs"/>
              </a:rPr>
              <a:t> involved in the success of this </a:t>
            </a:r>
            <a:r>
              <a:rPr lang="en-US" sz="1400" b="1" kern="1200" dirty="0" smtClean="0">
                <a:solidFill>
                  <a:schemeClr val="tx1"/>
                </a:solidFill>
                <a:effectLst/>
                <a:latin typeface="+mn-lt"/>
                <a:ea typeface="+mn-ea"/>
                <a:cs typeface="+mn-cs"/>
              </a:rPr>
              <a:t>high recycle asphalt mix pilot.</a:t>
            </a:r>
            <a:r>
              <a:rPr lang="en-US" sz="1400" b="1" kern="1200" baseline="0" dirty="0" smtClean="0">
                <a:solidFill>
                  <a:schemeClr val="tx1"/>
                </a:solidFill>
                <a:effectLst/>
                <a:latin typeface="+mn-lt"/>
                <a:ea typeface="+mn-ea"/>
                <a:cs typeface="+mn-cs"/>
              </a:rPr>
              <a:t> </a:t>
            </a:r>
            <a:r>
              <a:rPr lang="en-US" sz="1400" b="1" kern="1200" dirty="0" smtClean="0">
                <a:solidFill>
                  <a:schemeClr val="tx1"/>
                </a:solidFill>
                <a:effectLst/>
                <a:latin typeface="+mn-lt"/>
                <a:ea typeface="+mn-ea"/>
                <a:cs typeface="+mn-cs"/>
              </a:rPr>
              <a:t>Materials staff participated in coordination, testing and quality assurance of this large asphalt paving effort.  The ride quality is extraordinary and is recognized as tops in the nation!</a:t>
            </a:r>
            <a:endParaRPr lang="en-US" sz="1400"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25</a:t>
            </a:fld>
            <a:endParaRPr lang="en-US"/>
          </a:p>
        </p:txBody>
      </p:sp>
    </p:spTree>
    <p:extLst>
      <p:ext uri="{BB962C8B-B14F-4D97-AF65-F5344CB8AC3E}">
        <p14:creationId xmlns:p14="http://schemas.microsoft.com/office/powerpoint/2010/main" val="3498589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51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6943DFA-035C-4DA5-9840-62FA0030F74C}" type="slidenum">
              <a:rPr lang="en-US" smtClean="0"/>
              <a:pPr fontAlgn="base">
                <a:spcBef>
                  <a:spcPct val="0"/>
                </a:spcBef>
                <a:spcAft>
                  <a:spcPct val="0"/>
                </a:spcAft>
                <a:defRPr/>
              </a:pPr>
              <a:t>2</a:t>
            </a:fld>
            <a:endParaRPr lang="en-US" dirty="0" smtClean="0"/>
          </a:p>
        </p:txBody>
      </p:sp>
      <p:sp>
        <p:nvSpPr>
          <p:cNvPr id="5" name="Notes Placeholder 2"/>
          <p:cNvSpPr>
            <a:spLocks noGrp="1"/>
          </p:cNvSpPr>
          <p:nvPr>
            <p:ph type="body" idx="1"/>
          </p:nvPr>
        </p:nvSpPr>
        <p:spPr/>
        <p:txBody>
          <a:bodyPr>
            <a:normAutofit/>
          </a:bodyPr>
          <a:lstStyle/>
          <a:p>
            <a:pPr>
              <a:defRPr/>
            </a:pPr>
            <a:endParaRPr lang="en-US" dirty="0" smtClean="0">
              <a:latin typeface="Arial" pitchFamily="34" charset="0"/>
              <a:cs typeface="Arial" pitchFamily="34" charset="0"/>
            </a:endParaRPr>
          </a:p>
        </p:txBody>
      </p:sp>
    </p:spTree>
    <p:extLst>
      <p:ext uri="{BB962C8B-B14F-4D97-AF65-F5344CB8AC3E}">
        <p14:creationId xmlns:p14="http://schemas.microsoft.com/office/powerpoint/2010/main" val="41148398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American Concrete Pavement Association: 2016 Excellence in Concrete Pavement Award </a:t>
            </a:r>
            <a:r>
              <a:rPr lang="en-US" sz="1200" b="1" kern="1200" smtClean="0">
                <a:solidFill>
                  <a:schemeClr val="tx1"/>
                </a:solidFill>
                <a:effectLst/>
                <a:latin typeface="+mn-lt"/>
                <a:ea typeface="+mn-ea"/>
                <a:cs typeface="+mn-cs"/>
              </a:rPr>
              <a:t>Winners</a:t>
            </a:r>
            <a:r>
              <a:rPr lang="en-US" sz="1200" kern="1200" smtClean="0">
                <a:solidFill>
                  <a:schemeClr val="tx1"/>
                </a:solidFill>
                <a:effectLst/>
                <a:latin typeface="+mn-lt"/>
                <a:ea typeface="+mn-ea"/>
                <a:cs typeface="+mn-cs"/>
              </a:rPr>
              <a:t>  (27 </a:t>
            </a:r>
            <a:r>
              <a:rPr lang="en-US" sz="1200" kern="1200" dirty="0" smtClean="0">
                <a:solidFill>
                  <a:schemeClr val="tx1"/>
                </a:solidFill>
                <a:effectLst/>
                <a:latin typeface="+mn-lt"/>
                <a:ea typeface="+mn-ea"/>
                <a:cs typeface="+mn-cs"/>
              </a:rPr>
              <a:t>projects recognized nationwide including 1 from </a:t>
            </a:r>
            <a:r>
              <a:rPr lang="en-US" sz="1200" kern="1200" dirty="0" err="1" smtClean="0">
                <a:solidFill>
                  <a:schemeClr val="tx1"/>
                </a:solidFill>
                <a:effectLst/>
                <a:latin typeface="+mn-lt"/>
                <a:ea typeface="+mn-ea"/>
                <a:cs typeface="+mn-cs"/>
              </a:rPr>
              <a:t>WisDOT</a:t>
            </a:r>
            <a:r>
              <a:rPr lang="en-US" sz="1200" kern="1200" dirty="0" smtClean="0">
                <a:solidFill>
                  <a:schemeClr val="tx1"/>
                </a:solidFill>
                <a:effectLst/>
                <a:latin typeface="+mn-lt"/>
                <a:ea typeface="+mn-ea"/>
                <a:cs typeface="+mn-cs"/>
              </a:rPr>
              <a:t> NE Region; 70 projects submitted; each state/chapter only allowed to submit 1 per category)</a:t>
            </a:r>
          </a:p>
          <a:p>
            <a:r>
              <a:rPr lang="en-US" sz="1200" kern="1200" dirty="0" smtClean="0">
                <a:solidFill>
                  <a:schemeClr val="tx1"/>
                </a:solidFill>
                <a:effectLst/>
                <a:latin typeface="+mn-lt"/>
                <a:ea typeface="+mn-ea"/>
                <a:cs typeface="+mn-cs"/>
              </a:rPr>
              <a:t>Appleton Road,</a:t>
            </a:r>
            <a:r>
              <a:rPr lang="en-US" sz="1200" kern="1200" baseline="0" dirty="0" smtClean="0">
                <a:solidFill>
                  <a:schemeClr val="tx1"/>
                </a:solidFill>
                <a:effectLst/>
                <a:latin typeface="+mn-lt"/>
                <a:ea typeface="+mn-ea"/>
                <a:cs typeface="+mn-cs"/>
              </a:rPr>
              <a:t> WIS 441/47 Interchange</a:t>
            </a:r>
            <a:r>
              <a:rPr lang="en-US" sz="1200" kern="1200" dirty="0" smtClean="0">
                <a:solidFill>
                  <a:schemeClr val="tx1"/>
                </a:solidFill>
                <a:effectLst/>
                <a:latin typeface="+mn-lt"/>
                <a:ea typeface="+mn-ea"/>
                <a:cs typeface="+mn-cs"/>
              </a:rPr>
              <a:t> was recognized as the Gold Level Winner in the category of Municipal Streets &amp; Intersections (&gt;30,000 SY).</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26</a:t>
            </a:fld>
            <a:endParaRPr lang="en-US"/>
          </a:p>
        </p:txBody>
      </p:sp>
    </p:spTree>
    <p:extLst>
      <p:ext uri="{BB962C8B-B14F-4D97-AF65-F5344CB8AC3E}">
        <p14:creationId xmlns:p14="http://schemas.microsoft.com/office/powerpoint/2010/main" val="5016811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28</a:t>
            </a:fld>
            <a:endParaRPr lang="en-US"/>
          </a:p>
        </p:txBody>
      </p:sp>
    </p:spTree>
    <p:extLst>
      <p:ext uri="{BB962C8B-B14F-4D97-AF65-F5344CB8AC3E}">
        <p14:creationId xmlns:p14="http://schemas.microsoft.com/office/powerpoint/2010/main" val="4947634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44</a:t>
            </a:fld>
            <a:endParaRPr lang="en-US"/>
          </a:p>
        </p:txBody>
      </p:sp>
    </p:spTree>
    <p:extLst>
      <p:ext uri="{BB962C8B-B14F-4D97-AF65-F5344CB8AC3E}">
        <p14:creationId xmlns:p14="http://schemas.microsoft.com/office/powerpoint/2010/main" val="38634135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45</a:t>
            </a:fld>
            <a:endParaRPr lang="en-US" dirty="0"/>
          </a:p>
        </p:txBody>
      </p:sp>
    </p:spTree>
    <p:extLst>
      <p:ext uri="{BB962C8B-B14F-4D97-AF65-F5344CB8AC3E}">
        <p14:creationId xmlns:p14="http://schemas.microsoft.com/office/powerpoint/2010/main" val="13651985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46</a:t>
            </a:fld>
            <a:endParaRPr lang="en-US" dirty="0"/>
          </a:p>
        </p:txBody>
      </p:sp>
    </p:spTree>
    <p:extLst>
      <p:ext uri="{BB962C8B-B14F-4D97-AF65-F5344CB8AC3E}">
        <p14:creationId xmlns:p14="http://schemas.microsoft.com/office/powerpoint/2010/main" val="23545188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48</a:t>
            </a:fld>
            <a:endParaRPr lang="en-US" dirty="0"/>
          </a:p>
        </p:txBody>
      </p:sp>
    </p:spTree>
    <p:extLst>
      <p:ext uri="{BB962C8B-B14F-4D97-AF65-F5344CB8AC3E}">
        <p14:creationId xmlns:p14="http://schemas.microsoft.com/office/powerpoint/2010/main" val="11625934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49</a:t>
            </a:fld>
            <a:endParaRPr lang="en-US" dirty="0"/>
          </a:p>
        </p:txBody>
      </p:sp>
    </p:spTree>
    <p:extLst>
      <p:ext uri="{BB962C8B-B14F-4D97-AF65-F5344CB8AC3E}">
        <p14:creationId xmlns:p14="http://schemas.microsoft.com/office/powerpoint/2010/main" val="41445745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50</a:t>
            </a:fld>
            <a:endParaRPr lang="en-US" dirty="0"/>
          </a:p>
        </p:txBody>
      </p:sp>
    </p:spTree>
    <p:extLst>
      <p:ext uri="{BB962C8B-B14F-4D97-AF65-F5344CB8AC3E}">
        <p14:creationId xmlns:p14="http://schemas.microsoft.com/office/powerpoint/2010/main" val="26173747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51</a:t>
            </a:fld>
            <a:endParaRPr lang="en-US" dirty="0"/>
          </a:p>
        </p:txBody>
      </p:sp>
    </p:spTree>
    <p:extLst>
      <p:ext uri="{BB962C8B-B14F-4D97-AF65-F5344CB8AC3E}">
        <p14:creationId xmlns:p14="http://schemas.microsoft.com/office/powerpoint/2010/main" val="6122461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52</a:t>
            </a:fld>
            <a:endParaRPr lang="en-US"/>
          </a:p>
        </p:txBody>
      </p:sp>
    </p:spTree>
    <p:extLst>
      <p:ext uri="{BB962C8B-B14F-4D97-AF65-F5344CB8AC3E}">
        <p14:creationId xmlns:p14="http://schemas.microsoft.com/office/powerpoint/2010/main" val="2440481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4</a:t>
            </a:fld>
            <a:endParaRPr lang="en-US"/>
          </a:p>
        </p:txBody>
      </p:sp>
    </p:spTree>
    <p:extLst>
      <p:ext uri="{BB962C8B-B14F-4D97-AF65-F5344CB8AC3E}">
        <p14:creationId xmlns:p14="http://schemas.microsoft.com/office/powerpoint/2010/main" val="1542643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65628468-5D51-4B95-94B2-4733DE0C78AA}" type="slidenum">
              <a:rPr lang="en-US" smtClean="0"/>
              <a:pPr>
                <a:defRPr/>
              </a:pPr>
              <a:t>5</a:t>
            </a:fld>
            <a:endParaRPr lang="en-US"/>
          </a:p>
        </p:txBody>
      </p:sp>
    </p:spTree>
    <p:extLst>
      <p:ext uri="{BB962C8B-B14F-4D97-AF65-F5344CB8AC3E}">
        <p14:creationId xmlns:p14="http://schemas.microsoft.com/office/powerpoint/2010/main" val="1175366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6</a:t>
            </a:fld>
            <a:endParaRPr lang="en-US"/>
          </a:p>
        </p:txBody>
      </p:sp>
    </p:spTree>
    <p:extLst>
      <p:ext uri="{BB962C8B-B14F-4D97-AF65-F5344CB8AC3E}">
        <p14:creationId xmlns:p14="http://schemas.microsoft.com/office/powerpoint/2010/main" val="1364457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7</a:t>
            </a:fld>
            <a:endParaRPr lang="en-US"/>
          </a:p>
        </p:txBody>
      </p:sp>
    </p:spTree>
    <p:extLst>
      <p:ext uri="{BB962C8B-B14F-4D97-AF65-F5344CB8AC3E}">
        <p14:creationId xmlns:p14="http://schemas.microsoft.com/office/powerpoint/2010/main" val="1492836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8</a:t>
            </a:fld>
            <a:endParaRPr lang="en-US"/>
          </a:p>
        </p:txBody>
      </p:sp>
    </p:spTree>
    <p:extLst>
      <p:ext uri="{BB962C8B-B14F-4D97-AF65-F5344CB8AC3E}">
        <p14:creationId xmlns:p14="http://schemas.microsoft.com/office/powerpoint/2010/main" val="3209195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1542EF19-4662-43D0-9F0B-F89091D5AD2E}" type="slidenum">
              <a:rPr lang="en-US" smtClean="0"/>
              <a:pPr>
                <a:defRPr/>
              </a:pPr>
              <a:t>9</a:t>
            </a:fld>
            <a:endParaRPr lang="en-US"/>
          </a:p>
        </p:txBody>
      </p:sp>
    </p:spTree>
    <p:extLst>
      <p:ext uri="{BB962C8B-B14F-4D97-AF65-F5344CB8AC3E}">
        <p14:creationId xmlns:p14="http://schemas.microsoft.com/office/powerpoint/2010/main" val="117707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10</a:t>
            </a:fld>
            <a:endParaRPr lang="en-US"/>
          </a:p>
        </p:txBody>
      </p:sp>
    </p:spTree>
    <p:extLst>
      <p:ext uri="{BB962C8B-B14F-4D97-AF65-F5344CB8AC3E}">
        <p14:creationId xmlns:p14="http://schemas.microsoft.com/office/powerpoint/2010/main" val="944924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9" name="Title 8"/>
          <p:cNvSpPr>
            <a:spLocks noGrp="1"/>
          </p:cNvSpPr>
          <p:nvPr>
            <p:ph type="ctrTitle"/>
          </p:nvPr>
        </p:nvSpPr>
        <p:spPr>
          <a:xfrm>
            <a:off x="685800" y="1752601"/>
            <a:ext cx="7772400" cy="1829761"/>
          </a:xfrm>
        </p:spPr>
        <p:txBody>
          <a:bodyPr anchor="b"/>
          <a:lstStyle>
            <a:lvl1pPr algn="r">
              <a:defRPr sz="4800" b="1">
                <a:solidFill>
                  <a:srgbClr val="213681"/>
                </a:solidFill>
                <a:effectLst>
                  <a:outerShdw blurRad="31750" dist="25400" dir="5400000" algn="tl" rotWithShape="0">
                    <a:srgbClr val="000000">
                      <a:alpha val="25000"/>
                    </a:srgbClr>
                  </a:outerShdw>
                </a:effectLst>
              </a:defRPr>
            </a:lvl1pPr>
            <a:extLst/>
          </a:lstStyle>
          <a:p>
            <a:r>
              <a:rPr lang="en-US" dirty="0" smtClean="0"/>
              <a:t>Click to edit Master title style</a:t>
            </a:r>
            <a:endParaRPr lang="en-US" dirty="0"/>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5"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0A2AD120-39C9-4762-9808-4997980F3313}" type="slidenum">
              <a:rPr lang="en-US"/>
              <a:pPr>
                <a:defRPr/>
              </a:pPr>
              <a:t>‹#›</a:t>
            </a:fld>
            <a:endParaRPr lang="en-US" dirty="0"/>
          </a:p>
        </p:txBody>
      </p:sp>
    </p:spTree>
  </p:cSld>
  <p:clrMapOvr>
    <a:masterClrMapping/>
  </p:clrMapOvr>
  <p:transition>
    <p:randomBa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rtlCol="0"/>
          <a:lstStyle>
            <a:extLst/>
          </a:lstStyle>
          <a:p>
            <a:r>
              <a:rPr lang="en-US" smtClean="0"/>
              <a:t>Click to edit Master title style</a:t>
            </a:r>
            <a:endParaRPr lang="en-US"/>
          </a:p>
        </p:txBody>
      </p:sp>
      <p:sp>
        <p:nvSpPr>
          <p:cNvPr id="4"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89C35698-ECFA-45D4-B95F-4F52958123EB}" type="slidenum">
              <a:rPr lang="en-US"/>
              <a:pPr>
                <a:defRPr/>
              </a:pPr>
              <a:t>‹#›</a:t>
            </a:fld>
            <a:endParaRPr lang="en-US" dirty="0"/>
          </a:p>
        </p:txBody>
      </p:sp>
    </p:spTree>
  </p:cSld>
  <p:clrMapOvr>
    <a:masterClrMapping/>
  </p:clrMapOvr>
  <p:transition>
    <p:randomBa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smtClean="0"/>
              <a:t>Click to edit Master title style</a:t>
            </a:r>
            <a:endParaRPr lang="en-US"/>
          </a:p>
        </p:txBody>
      </p:sp>
      <p:sp>
        <p:nvSpPr>
          <p:cNvPr id="5" name="Content Placeholder 4"/>
          <p:cNvSpPr>
            <a:spLocks noGrp="1"/>
          </p:cNvSpPr>
          <p:nvPr>
            <p:ph sz="quarter" idx="2"/>
          </p:nvPr>
        </p:nvSpPr>
        <p:spPr>
          <a:xfrm>
            <a:off x="457200" y="1444294"/>
            <a:ext cx="4040188" cy="3941763"/>
          </a:xfrm>
          <a:gradFill>
            <a:gsLst>
              <a:gs pos="0">
                <a:schemeClr val="bg1"/>
              </a:gs>
              <a:gs pos="64999">
                <a:schemeClr val="bg1">
                  <a:lumMod val="95000"/>
                </a:schemeClr>
              </a:gs>
              <a:gs pos="100000">
                <a:schemeClr val="bg1">
                  <a:lumMod val="85000"/>
                </a:schemeClr>
              </a:gs>
            </a:gsLst>
            <a:lin ang="16800000" scaled="0"/>
          </a:gradFill>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444294"/>
            <a:ext cx="4041775" cy="3941763"/>
          </a:xfrm>
          <a:gradFill>
            <a:gsLst>
              <a:gs pos="0">
                <a:schemeClr val="bg1"/>
              </a:gs>
              <a:gs pos="64999">
                <a:schemeClr val="bg1">
                  <a:lumMod val="95000"/>
                </a:schemeClr>
              </a:gs>
              <a:gs pos="100000">
                <a:schemeClr val="bg1">
                  <a:lumMod val="85000"/>
                </a:schemeClr>
              </a:gs>
            </a:gsLst>
            <a:lin ang="16800000" scaled="0"/>
          </a:gradFill>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4D1A753E-EC79-4AA7-8B4D-F379B7F83DE6}" type="slidenum">
              <a:rPr lang="en-US"/>
              <a:pPr>
                <a:defRPr/>
              </a:pPr>
              <a:t>‹#›</a:t>
            </a:fld>
            <a:endParaRPr lang="en-US" dirty="0"/>
          </a:p>
        </p:txBody>
      </p:sp>
    </p:spTree>
  </p:cSld>
  <p:clrMapOvr>
    <a:masterClrMapping/>
  </p:clrMapOvr>
  <p:transition>
    <p:randomBa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DB104AA0-9F21-4485-B088-466B0F30090C}" type="slidenum">
              <a:rPr lang="en-US"/>
              <a:pPr>
                <a:defRPr/>
              </a:pPr>
              <a:t>‹#›</a:t>
            </a:fld>
            <a:endParaRPr lang="en-US" dirty="0"/>
          </a:p>
        </p:txBody>
      </p:sp>
    </p:spTree>
  </p:cSld>
  <p:clrMapOvr>
    <a:masterClrMapping/>
  </p:clrMapOvr>
  <p:transition>
    <p:randomBa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smtClean="0"/>
              <a:t>Click to edit Master title style</a:t>
            </a:r>
            <a:endParaRPr lang="en-US"/>
          </a:p>
        </p:txBody>
      </p:sp>
      <p:sp>
        <p:nvSpPr>
          <p:cNvPr id="3" name="Text Placeholder 2"/>
          <p:cNvSpPr>
            <a:spLocks noGrp="1"/>
          </p:cNvSpPr>
          <p:nvPr>
            <p:ph type="body" idx="2"/>
          </p:nvPr>
        </p:nvSpPr>
        <p:spPr>
          <a:xfrm>
            <a:off x="4419600" y="5355102"/>
            <a:ext cx="3974592" cy="664698"/>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dirty="0"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C38AFE01-58B7-4B7A-B8D5-787EBD0E15CF}" type="slidenum">
              <a:rPr lang="en-US"/>
              <a:pPr>
                <a:defRPr/>
              </a:pPr>
              <a:t>‹#›</a:t>
            </a:fld>
            <a:endParaRPr lang="en-US" dirty="0"/>
          </a:p>
        </p:txBody>
      </p:sp>
    </p:spTree>
  </p:cSld>
  <p:clrMapOvr>
    <a:masterClrMapping/>
  </p:clrMapOvr>
  <p:transition>
    <p:randomBa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96E48EDD-1FD1-4C50-94FF-D58D47BF0090}" type="slidenum">
              <a:rPr lang="en-US"/>
              <a:pPr>
                <a:defRPr/>
              </a:pPr>
              <a:t>‹#›</a:t>
            </a:fld>
            <a:endParaRPr lang="en-US" dirty="0"/>
          </a:p>
        </p:txBody>
      </p:sp>
    </p:spTree>
  </p:cSld>
  <p:clrMapOvr>
    <a:masterClrMapping/>
  </p:clrMapOvr>
  <p:transition>
    <p:randomBa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E0710924-D447-41AA-9A85-433CA037B1E3}" type="slidenum">
              <a:rPr lang="en-US"/>
              <a:pPr>
                <a:defRPr/>
              </a:pPr>
              <a:t>‹#›</a:t>
            </a:fld>
            <a:endParaRPr lang="en-US" dirty="0"/>
          </a:p>
        </p:txBody>
      </p:sp>
    </p:spTree>
  </p:cSld>
  <p:clrMapOvr>
    <a:masterClrMapping/>
  </p:clrMapOvr>
  <p:transition>
    <p:randomBar/>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Freeform 9"/>
          <p:cNvSpPr/>
          <p:nvPr userDrawn="1"/>
        </p:nvSpPr>
        <p:spPr>
          <a:xfrm flipV="1">
            <a:off x="0" y="5206360"/>
            <a:ext cx="9144000" cy="1712045"/>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15026 h 23922"/>
              <a:gd name="connsiteX1" fmla="*/ 21600 w 21600"/>
              <a:gd name="connsiteY1" fmla="*/ 0 h 23922"/>
              <a:gd name="connsiteX2" fmla="*/ 21600 w 21600"/>
              <a:gd name="connsiteY2" fmla="*/ 17322 h 23922"/>
              <a:gd name="connsiteX3" fmla="*/ 0 w 21600"/>
              <a:gd name="connsiteY3" fmla="*/ 20172 h 23922"/>
              <a:gd name="connsiteX4" fmla="*/ 0 w 21600"/>
              <a:gd name="connsiteY4" fmla="*/ 15026 h 23922"/>
              <a:gd name="connsiteX0" fmla="*/ 0 w 21600"/>
              <a:gd name="connsiteY0" fmla="*/ 0 h 8896"/>
              <a:gd name="connsiteX1" fmla="*/ 21600 w 21600"/>
              <a:gd name="connsiteY1" fmla="*/ 0 h 8896"/>
              <a:gd name="connsiteX2" fmla="*/ 21600 w 21600"/>
              <a:gd name="connsiteY2" fmla="*/ 2296 h 8896"/>
              <a:gd name="connsiteX3" fmla="*/ 0 w 21600"/>
              <a:gd name="connsiteY3" fmla="*/ 5146 h 8896"/>
              <a:gd name="connsiteX4" fmla="*/ 0 w 21600"/>
              <a:gd name="connsiteY4" fmla="*/ 0 h 8896"/>
              <a:gd name="connsiteX0" fmla="*/ 0 w 10000"/>
              <a:gd name="connsiteY0" fmla="*/ 0 h 10000"/>
              <a:gd name="connsiteX1" fmla="*/ 10000 w 10000"/>
              <a:gd name="connsiteY1" fmla="*/ 0 h 10000"/>
              <a:gd name="connsiteX2" fmla="*/ 10000 w 10000"/>
              <a:gd name="connsiteY2" fmla="*/ 3704 h 10000"/>
              <a:gd name="connsiteX3" fmla="*/ 0 w 10000"/>
              <a:gd name="connsiteY3" fmla="*/ 5785 h 10000"/>
              <a:gd name="connsiteX4" fmla="*/ 0 w 10000"/>
              <a:gd name="connsiteY4" fmla="*/ 0 h 10000"/>
              <a:gd name="connsiteX0" fmla="*/ 0 w 10000"/>
              <a:gd name="connsiteY0" fmla="*/ 367 h 10367"/>
              <a:gd name="connsiteX1" fmla="*/ 10000 w 10000"/>
              <a:gd name="connsiteY1" fmla="*/ 367 h 10367"/>
              <a:gd name="connsiteX2" fmla="*/ 10000 w 10000"/>
              <a:gd name="connsiteY2" fmla="*/ 4071 h 10367"/>
              <a:gd name="connsiteX3" fmla="*/ 0 w 10000"/>
              <a:gd name="connsiteY3" fmla="*/ 6152 h 10367"/>
              <a:gd name="connsiteX4" fmla="*/ 0 w 10000"/>
              <a:gd name="connsiteY4" fmla="*/ 367 h 10367"/>
              <a:gd name="connsiteX0" fmla="*/ 0 w 10000"/>
              <a:gd name="connsiteY0" fmla="*/ 367 h 8620"/>
              <a:gd name="connsiteX1" fmla="*/ 10000 w 10000"/>
              <a:gd name="connsiteY1" fmla="*/ 367 h 8620"/>
              <a:gd name="connsiteX2" fmla="*/ 10000 w 10000"/>
              <a:gd name="connsiteY2" fmla="*/ 4071 h 8620"/>
              <a:gd name="connsiteX3" fmla="*/ 0 w 10000"/>
              <a:gd name="connsiteY3" fmla="*/ 6152 h 8620"/>
              <a:gd name="connsiteX4" fmla="*/ 0 w 10000"/>
              <a:gd name="connsiteY4" fmla="*/ 367 h 8620"/>
              <a:gd name="connsiteX0" fmla="*/ 0 w 10000"/>
              <a:gd name="connsiteY0" fmla="*/ 426 h 12067"/>
              <a:gd name="connsiteX1" fmla="*/ 10000 w 10000"/>
              <a:gd name="connsiteY1" fmla="*/ 426 h 12067"/>
              <a:gd name="connsiteX2" fmla="*/ 10000 w 10000"/>
              <a:gd name="connsiteY2" fmla="*/ 4723 h 12067"/>
              <a:gd name="connsiteX3" fmla="*/ 0 w 10000"/>
              <a:gd name="connsiteY3" fmla="*/ 7137 h 12067"/>
              <a:gd name="connsiteX4" fmla="*/ 0 w 10000"/>
              <a:gd name="connsiteY4" fmla="*/ 426 h 1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2067">
                <a:moveTo>
                  <a:pt x="0" y="426"/>
                </a:moveTo>
                <a:lnTo>
                  <a:pt x="10000" y="426"/>
                </a:lnTo>
                <a:lnTo>
                  <a:pt x="10000" y="4723"/>
                </a:lnTo>
                <a:cubicBezTo>
                  <a:pt x="8802" y="0"/>
                  <a:pt x="3211" y="12067"/>
                  <a:pt x="0" y="7137"/>
                </a:cubicBezTo>
                <a:lnTo>
                  <a:pt x="0" y="426"/>
                </a:lnTo>
                <a:close/>
              </a:path>
            </a:pathLst>
          </a:custGeom>
          <a:blipFill>
            <a:blip r:embed="rId9" cstate="print"/>
            <a:stretch>
              <a:fillRect t="-50000"/>
            </a:stretch>
          </a:blipFill>
          <a:ln>
            <a:noFill/>
          </a:ln>
          <a:effectLst>
            <a:innerShdw blurRad="63500" dist="50800" dir="16200000">
              <a:prstClr val="black">
                <a:alpha val="50000"/>
              </a:prstClr>
            </a:inn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Title Placeholder 8"/>
          <p:cNvSpPr>
            <a:spLocks noGrp="1"/>
          </p:cNvSpPr>
          <p:nvPr>
            <p:ph type="title"/>
          </p:nvPr>
        </p:nvSpPr>
        <p:spPr>
          <a:xfrm>
            <a:off x="457200" y="533400"/>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en-US" dirty="0" smtClean="0"/>
              <a:t>Click to edit Master title style</a:t>
            </a:r>
            <a:endParaRPr lang="en-US" dirty="0"/>
          </a:p>
        </p:txBody>
      </p:sp>
      <p:sp>
        <p:nvSpPr>
          <p:cNvPr id="1030" name="Text Placeholder 29"/>
          <p:cNvSpPr>
            <a:spLocks noGrp="1"/>
          </p:cNvSpPr>
          <p:nvPr>
            <p:ph type="body" idx="1"/>
          </p:nvPr>
        </p:nvSpPr>
        <p:spPr bwMode="auto">
          <a:xfrm>
            <a:off x="457200" y="1676400"/>
            <a:ext cx="8229600" cy="3873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3" name="Picture 22" descr="WisDOTlogo.gif"/>
          <p:cNvPicPr>
            <a:picLocks noChangeAspect="1"/>
          </p:cNvPicPr>
          <p:nvPr userDrawn="1"/>
        </p:nvPicPr>
        <p:blipFill>
          <a:blip r:embed="rId10" cstate="print"/>
          <a:stretch>
            <a:fillRect/>
          </a:stretch>
        </p:blipFill>
        <p:spPr>
          <a:xfrm>
            <a:off x="308002" y="5943600"/>
            <a:ext cx="762000" cy="762000"/>
          </a:xfrm>
          <a:prstGeom prst="ellipse">
            <a:avLst/>
          </a:prstGeom>
          <a:ln w="38100" cap="rnd" cmpd="sng">
            <a:solidFill>
              <a:schemeClr val="bg1"/>
            </a:solidFill>
          </a:ln>
          <a:effectLst>
            <a:outerShdw blurRad="50800" dist="38100" dir="5400000" algn="t" rotWithShape="0">
              <a:srgbClr val="213681">
                <a:alpha val="40000"/>
              </a:srgbClr>
            </a:outerShdw>
          </a:effectLst>
        </p:spPr>
      </p:pic>
    </p:spTree>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Lst>
  <p:transition>
    <p:randomBar/>
  </p:transition>
  <p:hf hdr="0" ftr="0"/>
  <p:txStyles>
    <p:title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Wingdings" pitchFamily="2" charset="2"/>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rgbClr val="ED1C24"/>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rgbClr val="ED1C24"/>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rgbClr val="ED1C24"/>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1219200"/>
            <a:ext cx="7772400" cy="1829761"/>
          </a:xfrm>
        </p:spPr>
        <p:txBody>
          <a:bodyPr/>
          <a:lstStyle/>
          <a:p>
            <a:pPr algn="ctr"/>
            <a:r>
              <a:rPr lang="en-US" dirty="0" smtClean="0">
                <a:ln>
                  <a:solidFill>
                    <a:schemeClr val="bg2">
                      <a:lumMod val="10000"/>
                    </a:schemeClr>
                  </a:solidFill>
                </a:ln>
              </a:rPr>
              <a:t>2017 Northeast Region Construction Training</a:t>
            </a:r>
            <a:endParaRPr lang="en-US" dirty="0">
              <a:ln>
                <a:solidFill>
                  <a:schemeClr val="bg2">
                    <a:lumMod val="10000"/>
                  </a:schemeClr>
                </a:solidFill>
              </a:ln>
            </a:endParaRPr>
          </a:p>
        </p:txBody>
      </p:sp>
      <p:sp>
        <p:nvSpPr>
          <p:cNvPr id="5" name="Subtitle 4"/>
          <p:cNvSpPr>
            <a:spLocks noGrp="1"/>
          </p:cNvSpPr>
          <p:nvPr>
            <p:ph type="subTitle" idx="1"/>
          </p:nvPr>
        </p:nvSpPr>
        <p:spPr>
          <a:xfrm>
            <a:off x="762000" y="4953961"/>
            <a:ext cx="7772400" cy="1199704"/>
          </a:xfrm>
        </p:spPr>
        <p:txBody>
          <a:bodyPr/>
          <a:lstStyle/>
          <a:p>
            <a:r>
              <a:rPr lang="en-US" dirty="0" smtClean="0"/>
              <a:t>Northeast Wisconsin Technical College</a:t>
            </a:r>
          </a:p>
          <a:p>
            <a:r>
              <a:rPr lang="en-US" dirty="0" smtClean="0"/>
              <a:t>March 16, 2017</a:t>
            </a:r>
            <a:endParaRPr lang="en-US" dirty="0"/>
          </a:p>
        </p:txBody>
      </p:sp>
    </p:spTree>
  </p:cSld>
  <p:clrMapOvr>
    <a:masterClrMapping/>
  </p:clrMapOvr>
  <p:transition>
    <p:randomBa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1"/>
          <p:cNvSpPr>
            <a:spLocks noGrp="1"/>
          </p:cNvSpPr>
          <p:nvPr>
            <p:ph idx="1"/>
          </p:nvPr>
        </p:nvSpPr>
        <p:spPr>
          <a:xfrm>
            <a:off x="381000" y="1447800"/>
            <a:ext cx="8458200" cy="4419600"/>
          </a:xfrm>
        </p:spPr>
        <p:txBody>
          <a:bodyPr/>
          <a:lstStyle/>
          <a:p>
            <a:r>
              <a:rPr lang="en-US" b="1" dirty="0" smtClean="0"/>
              <a:t>County:  </a:t>
            </a:r>
            <a:r>
              <a:rPr lang="en-US" dirty="0" smtClean="0"/>
              <a:t>Outagamie</a:t>
            </a:r>
          </a:p>
          <a:p>
            <a:r>
              <a:rPr lang="en-US" b="1" dirty="0" smtClean="0"/>
              <a:t>Project I.D. :  </a:t>
            </a:r>
            <a:r>
              <a:rPr lang="en-US" dirty="0" smtClean="0"/>
              <a:t>4989-00-19</a:t>
            </a:r>
          </a:p>
          <a:p>
            <a:r>
              <a:rPr lang="en-US" b="1" dirty="0" smtClean="0"/>
              <a:t>Location: </a:t>
            </a:r>
            <a:r>
              <a:rPr lang="en-US" dirty="0" smtClean="0"/>
              <a:t>Kimberly Avenue</a:t>
            </a:r>
          </a:p>
          <a:p>
            <a:r>
              <a:rPr lang="en-US" b="1" dirty="0" smtClean="0"/>
              <a:t>Project Length: </a:t>
            </a:r>
            <a:r>
              <a:rPr lang="en-US" dirty="0" smtClean="0"/>
              <a:t>0.81 miles</a:t>
            </a:r>
          </a:p>
          <a:p>
            <a:r>
              <a:rPr lang="en-US" b="1" dirty="0" smtClean="0"/>
              <a:t>Prime Contractor:  </a:t>
            </a:r>
            <a:r>
              <a:rPr lang="en-US" dirty="0" smtClean="0"/>
              <a:t>Peters Concrete</a:t>
            </a:r>
          </a:p>
          <a:p>
            <a:r>
              <a:rPr lang="en-US" b="1" dirty="0" smtClean="0"/>
              <a:t>Project Leader:  </a:t>
            </a:r>
            <a:r>
              <a:rPr lang="en-US" dirty="0" smtClean="0"/>
              <a:t>Scott Hintz, </a:t>
            </a:r>
            <a:r>
              <a:rPr lang="en-US" dirty="0" err="1" smtClean="0"/>
              <a:t>Gremmer</a:t>
            </a:r>
            <a:r>
              <a:rPr lang="en-US" dirty="0" smtClean="0"/>
              <a:t> &amp; Assoc.</a:t>
            </a:r>
          </a:p>
          <a:p>
            <a:r>
              <a:rPr lang="en-US" b="1" dirty="0" smtClean="0"/>
              <a:t>Project Manager:  </a:t>
            </a:r>
            <a:r>
              <a:rPr lang="en-US" dirty="0" smtClean="0"/>
              <a:t>Craig Treadway, JT Engineering</a:t>
            </a:r>
          </a:p>
          <a:p>
            <a:r>
              <a:rPr lang="en-US" b="1" dirty="0" smtClean="0"/>
              <a:t>DOT Project Supervisor:  </a:t>
            </a:r>
            <a:r>
              <a:rPr lang="en-US" dirty="0" smtClean="0"/>
              <a:t>Brian Edwards</a:t>
            </a:r>
            <a:endParaRPr lang="en-US" b="1" dirty="0" smtClean="0"/>
          </a:p>
        </p:txBody>
      </p:sp>
      <p:sp>
        <p:nvSpPr>
          <p:cNvPr id="3" name="Title 2"/>
          <p:cNvSpPr>
            <a:spLocks noGrp="1"/>
          </p:cNvSpPr>
          <p:nvPr>
            <p:ph type="title"/>
          </p:nvPr>
        </p:nvSpPr>
        <p:spPr>
          <a:xfrm>
            <a:off x="457200" y="304800"/>
            <a:ext cx="8229600" cy="1143000"/>
          </a:xfrm>
        </p:spPr>
        <p:txBody>
          <a:bodyPr>
            <a:normAutofit fontScale="90000"/>
          </a:bodyPr>
          <a:lstStyle/>
          <a:p>
            <a:pPr>
              <a:defRPr/>
            </a:pPr>
            <a:r>
              <a:rPr lang="en-US" dirty="0" smtClean="0"/>
              <a:t>Concrete Paving – Local Program</a:t>
            </a:r>
            <a:endParaRPr lang="en-US" dirty="0"/>
          </a:p>
        </p:txBody>
      </p:sp>
    </p:spTree>
    <p:extLst>
      <p:ext uri="{BB962C8B-B14F-4D97-AF65-F5344CB8AC3E}">
        <p14:creationId xmlns:p14="http://schemas.microsoft.com/office/powerpoint/2010/main" val="640894421"/>
      </p:ext>
    </p:extLst>
  </p:cSld>
  <p:clrMapOvr>
    <a:masterClrMapping/>
  </p:clrMapOvr>
  <p:transition>
    <p:randomBa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11</a:t>
            </a:fld>
            <a:endParaRPr lang="en-US" dirty="0"/>
          </a:p>
        </p:txBody>
      </p:sp>
      <p:sp>
        <p:nvSpPr>
          <p:cNvPr id="3" name="Title 2"/>
          <p:cNvSpPr>
            <a:spLocks noGrp="1"/>
          </p:cNvSpPr>
          <p:nvPr>
            <p:ph type="title"/>
          </p:nvPr>
        </p:nvSpPr>
        <p:spPr>
          <a:xfrm>
            <a:off x="6467573" y="502180"/>
            <a:ext cx="2438400" cy="2494175"/>
          </a:xfrm>
        </p:spPr>
        <p:txBody>
          <a:bodyPr>
            <a:normAutofit fontScale="90000"/>
          </a:bodyPr>
          <a:lstStyle/>
          <a:p>
            <a:r>
              <a:rPr lang="en-US" dirty="0" smtClean="0"/>
              <a:t>Concrete</a:t>
            </a:r>
            <a:br>
              <a:rPr lang="en-US" dirty="0" smtClean="0"/>
            </a:br>
            <a:r>
              <a:rPr lang="en-US" dirty="0" smtClean="0"/>
              <a:t>Paving –</a:t>
            </a:r>
            <a:br>
              <a:rPr lang="en-US" dirty="0" smtClean="0"/>
            </a:br>
            <a:r>
              <a:rPr lang="en-US" dirty="0" smtClean="0"/>
              <a:t>Local Program</a:t>
            </a:r>
            <a:endParaRPr lang="en-US" dirty="0"/>
          </a:p>
        </p:txBody>
      </p:sp>
      <p:pic>
        <p:nvPicPr>
          <p:cNvPr id="7" name="Picture 6" descr="C:\Users\gasah\SAH\Projects\Kimberly Ave\Award\Kimberly Ave #5.jpg"/>
          <p:cNvPicPr/>
          <p:nvPr/>
        </p:nvPicPr>
        <p:blipFill>
          <a:blip r:embed="rId3" cstate="print"/>
          <a:srcRect/>
          <a:stretch>
            <a:fillRect/>
          </a:stretch>
        </p:blipFill>
        <p:spPr bwMode="auto">
          <a:xfrm>
            <a:off x="2779493" y="3325178"/>
            <a:ext cx="6126480" cy="3448685"/>
          </a:xfrm>
          <a:prstGeom prst="rect">
            <a:avLst/>
          </a:prstGeom>
          <a:noFill/>
          <a:ln w="9525">
            <a:noFill/>
            <a:miter lim="800000"/>
            <a:headEnd/>
            <a:tailEnd/>
          </a:ln>
          <a:effectLst>
            <a:softEdge rad="76200"/>
          </a:effectLst>
        </p:spPr>
      </p:pic>
      <p:pic>
        <p:nvPicPr>
          <p:cNvPr id="8" name="Picture 7" descr="C:\Users\gasah\SAH\Projects\Kimberly Ave\Award\Kimberly Ave #3.jpg"/>
          <p:cNvPicPr/>
          <p:nvPr/>
        </p:nvPicPr>
        <p:blipFill>
          <a:blip r:embed="rId4" cstate="print"/>
          <a:srcRect/>
          <a:stretch>
            <a:fillRect/>
          </a:stretch>
        </p:blipFill>
        <p:spPr bwMode="auto">
          <a:xfrm>
            <a:off x="152400" y="201400"/>
            <a:ext cx="6126480" cy="3448050"/>
          </a:xfrm>
          <a:prstGeom prst="rect">
            <a:avLst/>
          </a:prstGeom>
          <a:noFill/>
          <a:ln w="9525">
            <a:noFill/>
            <a:miter lim="800000"/>
            <a:headEnd/>
            <a:tailEnd/>
          </a:ln>
          <a:effectLst>
            <a:softEdge rad="76200"/>
          </a:effectLst>
        </p:spPr>
      </p:pic>
    </p:spTree>
    <p:extLst>
      <p:ext uri="{BB962C8B-B14F-4D97-AF65-F5344CB8AC3E}">
        <p14:creationId xmlns:p14="http://schemas.microsoft.com/office/powerpoint/2010/main" val="709040935"/>
      </p:ext>
    </p:extLst>
  </p:cSld>
  <p:clrMapOvr>
    <a:masterClrMapping/>
  </p:clrMapOvr>
  <p:transition>
    <p:randomBa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1"/>
          <p:cNvSpPr>
            <a:spLocks noGrp="1"/>
          </p:cNvSpPr>
          <p:nvPr>
            <p:ph idx="1"/>
          </p:nvPr>
        </p:nvSpPr>
        <p:spPr>
          <a:xfrm>
            <a:off x="277761" y="990600"/>
            <a:ext cx="8229600" cy="3873500"/>
          </a:xfrm>
        </p:spPr>
        <p:txBody>
          <a:bodyPr/>
          <a:lstStyle/>
          <a:p>
            <a:r>
              <a:rPr lang="en-US" sz="2800" b="1" dirty="0" smtClean="0"/>
              <a:t>County:  </a:t>
            </a:r>
            <a:r>
              <a:rPr lang="en-US" sz="2800" dirty="0" smtClean="0"/>
              <a:t>Fond du Lac</a:t>
            </a:r>
          </a:p>
          <a:p>
            <a:r>
              <a:rPr lang="en-US" sz="2800" b="1" dirty="0" smtClean="0"/>
              <a:t>Project I.D.:  </a:t>
            </a:r>
            <a:r>
              <a:rPr lang="en-US" sz="2800" dirty="0" smtClean="0"/>
              <a:t>1420-23-71</a:t>
            </a:r>
          </a:p>
          <a:p>
            <a:r>
              <a:rPr lang="en-US" sz="2800" b="1" dirty="0" smtClean="0"/>
              <a:t>Location:</a:t>
            </a:r>
            <a:r>
              <a:rPr lang="en-US" sz="2800" dirty="0" smtClean="0"/>
              <a:t>  USH 151, CTH T Overpass/CTH V Interchange</a:t>
            </a:r>
          </a:p>
          <a:p>
            <a:r>
              <a:rPr lang="en-US" sz="2800" b="1" dirty="0" smtClean="0"/>
              <a:t>Project Length: </a:t>
            </a:r>
            <a:r>
              <a:rPr lang="en-US" sz="2800" dirty="0" smtClean="0"/>
              <a:t>1.0 mile (CTH V); 0.75 mile (CTH T)</a:t>
            </a:r>
          </a:p>
          <a:p>
            <a:r>
              <a:rPr lang="en-US" sz="2800" b="1" dirty="0" smtClean="0"/>
              <a:t>Prime Contractor:</a:t>
            </a:r>
            <a:r>
              <a:rPr lang="en-US" sz="2800" dirty="0" smtClean="0"/>
              <a:t>  </a:t>
            </a:r>
            <a:r>
              <a:rPr lang="en-US" sz="2800" dirty="0" err="1" smtClean="0"/>
              <a:t>Mashuda</a:t>
            </a:r>
            <a:r>
              <a:rPr lang="en-US" sz="2800" dirty="0" smtClean="0"/>
              <a:t> Contractors Inc.</a:t>
            </a:r>
          </a:p>
          <a:p>
            <a:r>
              <a:rPr lang="en-US" sz="2800" b="1" dirty="0" smtClean="0"/>
              <a:t>Project Leader: </a:t>
            </a:r>
            <a:r>
              <a:rPr lang="en-US" sz="2800" dirty="0" smtClean="0"/>
              <a:t>Brooks </a:t>
            </a:r>
            <a:r>
              <a:rPr lang="en-US" sz="2800" dirty="0" err="1" smtClean="0"/>
              <a:t>Fechhelm</a:t>
            </a:r>
            <a:endParaRPr lang="en-US" sz="2800" dirty="0" smtClean="0"/>
          </a:p>
          <a:p>
            <a:r>
              <a:rPr lang="en-US" sz="2800" b="1" dirty="0" smtClean="0"/>
              <a:t>DOT Project Manager:</a:t>
            </a:r>
            <a:r>
              <a:rPr lang="en-US" sz="2800" dirty="0" smtClean="0"/>
              <a:t>  Bryan Learst</a:t>
            </a:r>
          </a:p>
          <a:p>
            <a:r>
              <a:rPr lang="en-US" sz="2800" b="1" dirty="0" smtClean="0"/>
              <a:t>DOT Project Supervisor:</a:t>
            </a:r>
            <a:r>
              <a:rPr lang="en-US" sz="2800" dirty="0" smtClean="0"/>
              <a:t>  Robert Wagner</a:t>
            </a:r>
            <a:endParaRPr lang="en-US" sz="2800" b="1" dirty="0" smtClean="0"/>
          </a:p>
        </p:txBody>
      </p:sp>
      <p:sp>
        <p:nvSpPr>
          <p:cNvPr id="3" name="Title 2"/>
          <p:cNvSpPr>
            <a:spLocks noGrp="1"/>
          </p:cNvSpPr>
          <p:nvPr>
            <p:ph type="title"/>
          </p:nvPr>
        </p:nvSpPr>
        <p:spPr>
          <a:xfrm>
            <a:off x="304800" y="76200"/>
            <a:ext cx="8229600" cy="1143000"/>
          </a:xfrm>
        </p:spPr>
        <p:txBody>
          <a:bodyPr/>
          <a:lstStyle/>
          <a:p>
            <a:pPr>
              <a:defRPr/>
            </a:pPr>
            <a:r>
              <a:rPr lang="en-US" dirty="0" smtClean="0"/>
              <a:t>Grading</a:t>
            </a:r>
            <a:endParaRPr lang="en-US" dirty="0"/>
          </a:p>
        </p:txBody>
      </p:sp>
    </p:spTree>
  </p:cSld>
  <p:clrMapOvr>
    <a:masterClrMapping/>
  </p:clrMapOvr>
  <p:transition>
    <p:randomBa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0762" y="1066800"/>
            <a:ext cx="7200900" cy="4800600"/>
          </a:xfrm>
          <a:prstGeom prst="rect">
            <a:avLst/>
          </a:prstGeom>
          <a:ln>
            <a:noFill/>
          </a:ln>
          <a:effectLst>
            <a:softEdge rad="112500"/>
          </a:effectLst>
        </p:spPr>
      </p:pic>
      <p:sp>
        <p:nvSpPr>
          <p:cNvPr id="3" name="Title 2"/>
          <p:cNvSpPr>
            <a:spLocks noGrp="1"/>
          </p:cNvSpPr>
          <p:nvPr>
            <p:ph type="title"/>
          </p:nvPr>
        </p:nvSpPr>
        <p:spPr>
          <a:xfrm>
            <a:off x="211394" y="152400"/>
            <a:ext cx="8229600" cy="1143000"/>
          </a:xfrm>
        </p:spPr>
        <p:txBody>
          <a:bodyPr>
            <a:normAutofit/>
          </a:bodyPr>
          <a:lstStyle/>
          <a:p>
            <a:r>
              <a:rPr lang="en-US" dirty="0" smtClean="0"/>
              <a:t>Grading</a:t>
            </a:r>
            <a:endParaRPr lang="en-US"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13</a:t>
            </a:fld>
            <a:endParaRPr lang="en-US" dirty="0"/>
          </a:p>
        </p:txBody>
      </p:sp>
    </p:spTree>
    <p:extLst>
      <p:ext uri="{BB962C8B-B14F-4D97-AF65-F5344CB8AC3E}">
        <p14:creationId xmlns:p14="http://schemas.microsoft.com/office/powerpoint/2010/main" val="2262721427"/>
      </p:ext>
    </p:extLst>
  </p:cSld>
  <p:clrMapOvr>
    <a:masterClrMapping/>
  </p:clrMapOvr>
  <p:transition>
    <p:randomBa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4748"/>
            <a:ext cx="2438400" cy="1143000"/>
          </a:xfrm>
        </p:spPr>
        <p:txBody>
          <a:bodyPr/>
          <a:lstStyle/>
          <a:p>
            <a:pPr>
              <a:defRPr/>
            </a:pPr>
            <a:r>
              <a:rPr lang="en-US" dirty="0" smtClean="0"/>
              <a:t>Grading</a:t>
            </a:r>
            <a:endParaRPr lang="en-US" dirty="0"/>
          </a:p>
        </p:txBody>
      </p:sp>
      <p:sp>
        <p:nvSpPr>
          <p:cNvPr id="8" name="TextBox 7"/>
          <p:cNvSpPr txBox="1"/>
          <p:nvPr/>
        </p:nvSpPr>
        <p:spPr>
          <a:xfrm>
            <a:off x="6934200" y="2895600"/>
            <a:ext cx="1828800" cy="400110"/>
          </a:xfrm>
          <a:prstGeom prst="rect">
            <a:avLst/>
          </a:prstGeom>
          <a:noFill/>
        </p:spPr>
        <p:txBody>
          <a:bodyPr wrap="square" rtlCol="0">
            <a:spAutoFit/>
          </a:bodyPr>
          <a:lstStyle/>
          <a:p>
            <a:r>
              <a:rPr lang="en-US" sz="2000" dirty="0" smtClean="0">
                <a:solidFill>
                  <a:schemeClr val="bg1"/>
                </a:solidFill>
              </a:rPr>
              <a:t>Before - 2011</a:t>
            </a:r>
            <a:endParaRPr lang="en-US" sz="2000" dirty="0">
              <a:solidFill>
                <a:schemeClr val="bg1"/>
              </a:solidFill>
            </a:endParaRPr>
          </a:p>
        </p:txBody>
      </p:sp>
      <p:sp>
        <p:nvSpPr>
          <p:cNvPr id="9" name="TextBox 8"/>
          <p:cNvSpPr txBox="1"/>
          <p:nvPr/>
        </p:nvSpPr>
        <p:spPr>
          <a:xfrm>
            <a:off x="1828800" y="3429000"/>
            <a:ext cx="1828800" cy="707886"/>
          </a:xfrm>
          <a:prstGeom prst="rect">
            <a:avLst/>
          </a:prstGeom>
          <a:noFill/>
        </p:spPr>
        <p:txBody>
          <a:bodyPr wrap="square" rtlCol="0">
            <a:spAutoFit/>
          </a:bodyPr>
          <a:lstStyle/>
          <a:p>
            <a:r>
              <a:rPr lang="en-US" sz="2000" dirty="0" smtClean="0">
                <a:solidFill>
                  <a:schemeClr val="bg1"/>
                </a:solidFill>
              </a:rPr>
              <a:t>After – 2013</a:t>
            </a:r>
          </a:p>
          <a:p>
            <a:endParaRPr lang="en-US" sz="2000" dirty="0">
              <a:solidFill>
                <a:schemeClr val="bg1"/>
              </a:solidFill>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14400" y="889000"/>
            <a:ext cx="7772400" cy="5181600"/>
          </a:xfrm>
          <a:prstGeom prst="rect">
            <a:avLst/>
          </a:prstGeom>
          <a:ln>
            <a:noFill/>
          </a:ln>
          <a:effectLst>
            <a:softEdge rad="112500"/>
          </a:effectLst>
        </p:spPr>
      </p:pic>
    </p:spTree>
  </p:cSld>
  <p:clrMapOvr>
    <a:masterClrMapping/>
  </p:clrMapOvr>
  <p:transition>
    <p:randomBa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1"/>
          <p:cNvSpPr>
            <a:spLocks noGrp="1"/>
          </p:cNvSpPr>
          <p:nvPr>
            <p:ph idx="1"/>
          </p:nvPr>
        </p:nvSpPr>
        <p:spPr>
          <a:xfrm>
            <a:off x="228600" y="1066800"/>
            <a:ext cx="8382000" cy="4495800"/>
          </a:xfrm>
        </p:spPr>
        <p:txBody>
          <a:bodyPr/>
          <a:lstStyle/>
          <a:p>
            <a:r>
              <a:rPr lang="en-US" sz="2800" b="1" dirty="0" smtClean="0"/>
              <a:t>County:  </a:t>
            </a:r>
            <a:r>
              <a:rPr lang="en-US" sz="2800" dirty="0" smtClean="0"/>
              <a:t>Sheboygan</a:t>
            </a:r>
          </a:p>
          <a:p>
            <a:r>
              <a:rPr lang="en-US" sz="2800" b="1" dirty="0" smtClean="0"/>
              <a:t>Project I.D. :</a:t>
            </a:r>
            <a:r>
              <a:rPr lang="en-US" sz="2800" dirty="0" smtClean="0"/>
              <a:t>  4640-06-71</a:t>
            </a:r>
          </a:p>
          <a:p>
            <a:r>
              <a:rPr lang="en-US" sz="2800" b="1" dirty="0" smtClean="0"/>
              <a:t>Location: </a:t>
            </a:r>
            <a:r>
              <a:rPr lang="en-US" sz="2800" dirty="0" smtClean="0"/>
              <a:t>14</a:t>
            </a:r>
            <a:r>
              <a:rPr lang="en-US" sz="2800" baseline="30000" dirty="0" smtClean="0"/>
              <a:t>th</a:t>
            </a:r>
            <a:r>
              <a:rPr lang="en-US" sz="2800" dirty="0" smtClean="0"/>
              <a:t> Street, City of Sheboygan, Sheboygan River Bridge STH 28</a:t>
            </a:r>
          </a:p>
          <a:p>
            <a:r>
              <a:rPr lang="en-US" sz="2800" b="1" dirty="0" smtClean="0"/>
              <a:t>Project Length: </a:t>
            </a:r>
            <a:r>
              <a:rPr lang="en-US" sz="2800" dirty="0" smtClean="0"/>
              <a:t>0.074 miles</a:t>
            </a:r>
          </a:p>
          <a:p>
            <a:r>
              <a:rPr lang="en-US" sz="2800" b="1" dirty="0" smtClean="0"/>
              <a:t>Prime Contractor:</a:t>
            </a:r>
            <a:r>
              <a:rPr lang="en-US" sz="2800" dirty="0" smtClean="0"/>
              <a:t>  Zenith Tech, Inc.</a:t>
            </a:r>
          </a:p>
          <a:p>
            <a:r>
              <a:rPr lang="en-US" sz="2800" b="1" dirty="0" smtClean="0"/>
              <a:t>Project Leader: </a:t>
            </a:r>
            <a:r>
              <a:rPr lang="en-US" sz="2800" dirty="0" smtClean="0"/>
              <a:t>Kevin Jump, Donohue &amp; Assoc.</a:t>
            </a:r>
          </a:p>
          <a:p>
            <a:r>
              <a:rPr lang="en-US" sz="2800" b="1" dirty="0" smtClean="0"/>
              <a:t>DOT Project Manager:  </a:t>
            </a:r>
            <a:r>
              <a:rPr lang="en-US" sz="2800" dirty="0" smtClean="0"/>
              <a:t>Paul Brauer</a:t>
            </a:r>
          </a:p>
          <a:p>
            <a:r>
              <a:rPr lang="en-US" sz="2800" b="1" dirty="0" smtClean="0"/>
              <a:t>DOT Project Supervisor:  </a:t>
            </a:r>
            <a:r>
              <a:rPr lang="en-US" sz="2800" dirty="0" smtClean="0"/>
              <a:t>Robert Wagner</a:t>
            </a:r>
            <a:endParaRPr lang="en-US" sz="2800" b="1" dirty="0" smtClean="0"/>
          </a:p>
        </p:txBody>
      </p:sp>
      <p:sp>
        <p:nvSpPr>
          <p:cNvPr id="3" name="Title 2"/>
          <p:cNvSpPr>
            <a:spLocks noGrp="1"/>
          </p:cNvSpPr>
          <p:nvPr>
            <p:ph type="title"/>
          </p:nvPr>
        </p:nvSpPr>
        <p:spPr>
          <a:xfrm>
            <a:off x="381000" y="152400"/>
            <a:ext cx="8229600" cy="1143000"/>
          </a:xfrm>
        </p:spPr>
        <p:txBody>
          <a:bodyPr/>
          <a:lstStyle/>
          <a:p>
            <a:pPr>
              <a:defRPr/>
            </a:pPr>
            <a:r>
              <a:rPr lang="en-US" dirty="0" smtClean="0"/>
              <a:t>Small Structure</a:t>
            </a:r>
            <a:endParaRPr lang="en-US" dirty="0"/>
          </a:p>
        </p:txBody>
      </p:sp>
    </p:spTree>
  </p:cSld>
  <p:clrMapOvr>
    <a:masterClrMapping/>
  </p:clrMapOvr>
  <p:transition>
    <p:randomBa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Users\jump\AppData\Local\Microsoft\Windows\INetCache\Content.Word\P7140270.jpg"/>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975" y="100075"/>
            <a:ext cx="6270625" cy="3557525"/>
          </a:xfrm>
          <a:prstGeom prst="rect">
            <a:avLst/>
          </a:prstGeom>
          <a:ln>
            <a:noFill/>
          </a:ln>
          <a:effectLst>
            <a:softEdge rad="112500"/>
          </a:effectLst>
        </p:spPr>
      </p:pic>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16</a:t>
            </a:fld>
            <a:endParaRPr lang="en-US" dirty="0"/>
          </a:p>
        </p:txBody>
      </p:sp>
      <p:sp>
        <p:nvSpPr>
          <p:cNvPr id="6" name="Title 2"/>
          <p:cNvSpPr txBox="1">
            <a:spLocks/>
          </p:cNvSpPr>
          <p:nvPr/>
        </p:nvSpPr>
        <p:spPr>
          <a:xfrm>
            <a:off x="304800" y="4038600"/>
            <a:ext cx="2438400" cy="1143000"/>
          </a:xfrm>
          <a:prstGeom prst="rect">
            <a:avLst/>
          </a:prstGeom>
        </p:spPr>
        <p:txBody>
          <a:bodyPr vert="horz" rtlCol="0" anchor="ctr">
            <a:normAutofit fontScale="90000" lnSpcReduction="10000"/>
            <a:scene3d>
              <a:camera prst="orthographicFront"/>
              <a:lightRig rig="soft" dir="t"/>
            </a:scene3d>
            <a:sp3d prstMaterial="softEdge">
              <a:bevelT w="25400" h="25400"/>
            </a:sp3d>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100" b="1" i="0" u="none" strike="noStrike" kern="1200" cap="none" spc="0" normalizeH="0" baseline="0" noProof="0" dirty="0" smtClean="0">
                <a:ln>
                  <a:noFill/>
                </a:ln>
                <a:solidFill>
                  <a:srgbClr val="002F9D"/>
                </a:solidFill>
                <a:effectLst>
                  <a:outerShdw blurRad="31750" dist="25400" dir="5400000" algn="tl" rotWithShape="0">
                    <a:srgbClr val="000000">
                      <a:alpha val="25000"/>
                    </a:srgbClr>
                  </a:outerShdw>
                </a:effectLst>
                <a:uLnTx/>
                <a:uFillTx/>
                <a:latin typeface="+mj-lt"/>
                <a:ea typeface="+mj-ea"/>
                <a:cs typeface="+mj-cs"/>
              </a:rPr>
              <a:t>Small </a:t>
            </a:r>
            <a:br>
              <a:rPr kumimoji="0" lang="en-US" sz="4100" b="1" i="0" u="none" strike="noStrike" kern="1200" cap="none" spc="0" normalizeH="0" baseline="0" noProof="0" dirty="0" smtClean="0">
                <a:ln>
                  <a:noFill/>
                </a:ln>
                <a:solidFill>
                  <a:srgbClr val="002F9D"/>
                </a:solidFill>
                <a:effectLst>
                  <a:outerShdw blurRad="31750" dist="25400" dir="5400000" algn="tl" rotWithShape="0">
                    <a:srgbClr val="000000">
                      <a:alpha val="25000"/>
                    </a:srgbClr>
                  </a:outerShdw>
                </a:effectLst>
                <a:uLnTx/>
                <a:uFillTx/>
                <a:latin typeface="+mj-lt"/>
                <a:ea typeface="+mj-ea"/>
                <a:cs typeface="+mj-cs"/>
              </a:rPr>
            </a:br>
            <a:r>
              <a:rPr kumimoji="0" lang="en-US" sz="4100" b="1" i="0" u="none" strike="noStrike" kern="1200" cap="none" spc="0" normalizeH="0" baseline="0" noProof="0" dirty="0" smtClean="0">
                <a:ln>
                  <a:noFill/>
                </a:ln>
                <a:solidFill>
                  <a:srgbClr val="002F9D"/>
                </a:solidFill>
                <a:effectLst>
                  <a:outerShdw blurRad="31750" dist="25400" dir="5400000" algn="tl" rotWithShape="0">
                    <a:srgbClr val="000000">
                      <a:alpha val="25000"/>
                    </a:srgbClr>
                  </a:outerShdw>
                </a:effectLst>
                <a:uLnTx/>
                <a:uFillTx/>
                <a:latin typeface="+mj-lt"/>
                <a:ea typeface="+mj-ea"/>
                <a:cs typeface="+mj-cs"/>
              </a:rPr>
              <a:t>Structure</a:t>
            </a:r>
            <a:endParaRPr kumimoji="0" lang="en-US" sz="4100" b="1" i="0" u="none" strike="noStrike" kern="1200" cap="none" spc="0" normalizeH="0" baseline="0" noProof="0" dirty="0">
              <a:ln>
                <a:noFill/>
              </a:ln>
              <a:solidFill>
                <a:srgbClr val="002F9D"/>
              </a:solidFill>
              <a:effectLst>
                <a:outerShdw blurRad="31750" dist="25400" dir="5400000" algn="tl" rotWithShape="0">
                  <a:srgbClr val="000000">
                    <a:alpha val="25000"/>
                  </a:srgbClr>
                </a:outerShdw>
              </a:effectLst>
              <a:uLnTx/>
              <a:uFillTx/>
              <a:latin typeface="+mj-lt"/>
              <a:ea typeface="+mj-ea"/>
              <a:cs typeface="+mj-cs"/>
            </a:endParaRPr>
          </a:p>
        </p:txBody>
      </p:sp>
      <p:pic>
        <p:nvPicPr>
          <p:cNvPr id="10" name="Content Placeholder 9" descr="IMG_0862"/>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200400" y="2971800"/>
            <a:ext cx="5867400" cy="3802063"/>
          </a:xfrm>
          <a:prstGeom prst="rect">
            <a:avLst/>
          </a:prstGeom>
          <a:ln>
            <a:noFill/>
          </a:ln>
          <a:effectLst>
            <a:softEdge rad="112500"/>
          </a:effectLst>
        </p:spPr>
      </p:pic>
    </p:spTree>
  </p:cSld>
  <p:clrMapOvr>
    <a:masterClrMapping/>
  </p:clrMapOvr>
  <p:transition>
    <p:randomBa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4896" y="990600"/>
            <a:ext cx="8430503" cy="4648200"/>
          </a:xfrm>
        </p:spPr>
        <p:txBody>
          <a:bodyPr/>
          <a:lstStyle/>
          <a:p>
            <a:r>
              <a:rPr lang="en-US" b="1" dirty="0" smtClean="0"/>
              <a:t>County: </a:t>
            </a:r>
            <a:r>
              <a:rPr lang="en-US" dirty="0" smtClean="0"/>
              <a:t>Winnebago</a:t>
            </a:r>
          </a:p>
          <a:p>
            <a:r>
              <a:rPr lang="en-US" b="1" dirty="0" smtClean="0"/>
              <a:t>Project I.D.: </a:t>
            </a:r>
            <a:r>
              <a:rPr lang="en-US" dirty="0" smtClean="0"/>
              <a:t>1517-07-76</a:t>
            </a:r>
          </a:p>
          <a:p>
            <a:r>
              <a:rPr lang="en-US" b="1" dirty="0" smtClean="0"/>
              <a:t>Location: </a:t>
            </a:r>
            <a:r>
              <a:rPr lang="en-US" dirty="0" smtClean="0"/>
              <a:t>USH 10 – USH 10/STH 441, Little Lake Butte Des Morts</a:t>
            </a:r>
          </a:p>
          <a:p>
            <a:r>
              <a:rPr lang="en-US" b="1" dirty="0" smtClean="0"/>
              <a:t>Project Length: </a:t>
            </a:r>
            <a:r>
              <a:rPr lang="en-US" dirty="0" smtClean="0"/>
              <a:t>0.655 miles</a:t>
            </a:r>
          </a:p>
          <a:p>
            <a:r>
              <a:rPr lang="en-US" b="1" dirty="0" smtClean="0"/>
              <a:t>Prime Contractor: </a:t>
            </a:r>
            <a:r>
              <a:rPr lang="en-US" dirty="0" err="1" smtClean="0"/>
              <a:t>Lunda</a:t>
            </a:r>
            <a:r>
              <a:rPr lang="en-US" dirty="0" smtClean="0"/>
              <a:t> Construction Co.</a:t>
            </a:r>
          </a:p>
          <a:p>
            <a:r>
              <a:rPr lang="en-US" b="1" dirty="0" smtClean="0"/>
              <a:t>Project Leader: </a:t>
            </a:r>
            <a:r>
              <a:rPr lang="en-US" dirty="0" smtClean="0"/>
              <a:t>Heath </a:t>
            </a:r>
            <a:r>
              <a:rPr lang="en-US" dirty="0" err="1" smtClean="0"/>
              <a:t>Hagner</a:t>
            </a:r>
            <a:r>
              <a:rPr lang="en-US" dirty="0" smtClean="0"/>
              <a:t>, DAAR Engineering</a:t>
            </a:r>
          </a:p>
          <a:p>
            <a:r>
              <a:rPr lang="en-US" b="1" dirty="0" smtClean="0"/>
              <a:t>DOT Project Manager: </a:t>
            </a:r>
            <a:r>
              <a:rPr lang="en-US" dirty="0"/>
              <a:t> </a:t>
            </a:r>
            <a:r>
              <a:rPr lang="en-US" dirty="0" smtClean="0"/>
              <a:t>Kurt Peters</a:t>
            </a:r>
          </a:p>
          <a:p>
            <a:r>
              <a:rPr lang="en-US" b="1" dirty="0" smtClean="0"/>
              <a:t>DOT Project Supervisor: </a:t>
            </a:r>
            <a:r>
              <a:rPr lang="en-US" dirty="0" smtClean="0"/>
              <a:t>Tammy Rabe</a:t>
            </a:r>
            <a:endParaRPr lang="en-US" b="1" dirty="0" smtClean="0"/>
          </a:p>
          <a:p>
            <a:endParaRPr lang="en-US" dirty="0"/>
          </a:p>
        </p:txBody>
      </p:sp>
      <p:sp>
        <p:nvSpPr>
          <p:cNvPr id="3" name="Title 2"/>
          <p:cNvSpPr>
            <a:spLocks noGrp="1"/>
          </p:cNvSpPr>
          <p:nvPr>
            <p:ph type="title"/>
          </p:nvPr>
        </p:nvSpPr>
        <p:spPr>
          <a:xfrm>
            <a:off x="304800" y="76200"/>
            <a:ext cx="8229600" cy="1143000"/>
          </a:xfrm>
        </p:spPr>
        <p:txBody>
          <a:bodyPr/>
          <a:lstStyle/>
          <a:p>
            <a:r>
              <a:rPr lang="en-US" dirty="0" smtClean="0"/>
              <a:t>Large Structure</a:t>
            </a:r>
            <a:endParaRPr lang="en-US"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17</a:t>
            </a:fld>
            <a:endParaRPr lang="en-US" dirty="0"/>
          </a:p>
        </p:txBody>
      </p:sp>
    </p:spTree>
  </p:cSld>
  <p:clrMapOvr>
    <a:masterClrMapping/>
  </p:clrMapOvr>
  <p:transition>
    <p:randomBa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3111" y="4343400"/>
            <a:ext cx="2387260" cy="1066800"/>
          </a:xfrm>
        </p:spPr>
        <p:txBody>
          <a:bodyPr>
            <a:normAutofit fontScale="90000"/>
          </a:bodyPr>
          <a:lstStyle/>
          <a:p>
            <a:r>
              <a:rPr lang="en-US" dirty="0" smtClean="0"/>
              <a:t>Large </a:t>
            </a:r>
            <a:br>
              <a:rPr lang="en-US" dirty="0" smtClean="0"/>
            </a:br>
            <a:r>
              <a:rPr lang="en-US" dirty="0" smtClean="0"/>
              <a:t>Structure</a:t>
            </a:r>
            <a:endParaRPr lang="en-US"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18</a:t>
            </a:fld>
            <a:endParaRPr lang="en-US" dirty="0"/>
          </a:p>
        </p:txBody>
      </p:sp>
      <p:pic>
        <p:nvPicPr>
          <p:cNvPr id="7" name="Picture 6"/>
          <p:cNvPicPr>
            <a:picLocks noChangeAspect="1"/>
          </p:cNvPicPr>
          <p:nvPr/>
        </p:nvPicPr>
        <p:blipFill rotWithShape="1">
          <a:blip r:embed="rId3"/>
          <a:srcRect l="15644" t="1" r="10353" b="-10475"/>
          <a:stretch/>
        </p:blipFill>
        <p:spPr>
          <a:xfrm>
            <a:off x="5409367" y="311538"/>
            <a:ext cx="3604458" cy="3030538"/>
          </a:xfrm>
          <a:prstGeom prst="rect">
            <a:avLst/>
          </a:prstGeom>
          <a:effectLst>
            <a:softEdge rad="76200"/>
          </a:effectLst>
        </p:spPr>
      </p:pic>
      <p:pic>
        <p:nvPicPr>
          <p:cNvPr id="6" name="Picture 5" descr="\\dotgrefile2p\w10us41gbms\us41\US_41_Capacity_Expansion_Projects\WIS 441\temp\1517-07-76\Best B-70-403 Pics\Finished Bridge\Looking NW.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5585" y="3342076"/>
            <a:ext cx="6238240" cy="3514725"/>
          </a:xfrm>
          <a:prstGeom prst="rect">
            <a:avLst/>
          </a:prstGeom>
          <a:ln>
            <a:noFill/>
          </a:ln>
          <a:effectLst>
            <a:softEdge rad="112500"/>
          </a:effectLst>
        </p:spPr>
      </p:pic>
      <p:pic>
        <p:nvPicPr>
          <p:cNvPr id="5" name="Content Placeholder 4" descr="\\dotgrefile2p\w10us41gbms\us41\US_41_Capacity_Expansion_Projects\WIS 441\temp\1517-07-76\Best B-70-403 Pics\Aerials\DJI01425.JPG"/>
          <p:cNvPicPr>
            <a:picLocks noGrp="1"/>
          </p:cNvPicPr>
          <p:nvPr>
            <p:ph idx="1"/>
          </p:nvPr>
        </p:nvPicPr>
        <p:blipFill rotWithShape="1">
          <a:blip r:embed="rId5" cstate="print">
            <a:extLst>
              <a:ext uri="{28A0092B-C50C-407E-A947-70E740481C1C}">
                <a14:useLocalDpi xmlns:a14="http://schemas.microsoft.com/office/drawing/2010/main" val="0"/>
              </a:ext>
            </a:extLst>
          </a:blip>
          <a:srcRect r="23717"/>
          <a:stretch/>
        </p:blipFill>
        <p:spPr bwMode="auto">
          <a:xfrm>
            <a:off x="1" y="0"/>
            <a:ext cx="5409366" cy="3886200"/>
          </a:xfrm>
          <a:prstGeom prst="rect">
            <a:avLst/>
          </a:prstGeom>
          <a:ln>
            <a:noFill/>
          </a:ln>
          <a:effectLst>
            <a:softEdge rad="112500"/>
          </a:effectLst>
        </p:spPr>
      </p:pic>
    </p:spTree>
    <p:extLst>
      <p:ext uri="{BB962C8B-B14F-4D97-AF65-F5344CB8AC3E}">
        <p14:creationId xmlns:p14="http://schemas.microsoft.com/office/powerpoint/2010/main" val="2053546034"/>
      </p:ext>
    </p:extLst>
  </p:cSld>
  <p:clrMapOvr>
    <a:masterClrMapping/>
  </p:clrMapOvr>
  <p:transition>
    <p:randomBa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3349" y="1905000"/>
            <a:ext cx="8229600" cy="1143000"/>
          </a:xfrm>
        </p:spPr>
        <p:txBody>
          <a:bodyPr>
            <a:normAutofit fontScale="90000"/>
          </a:bodyPr>
          <a:lstStyle/>
          <a:p>
            <a:r>
              <a:rPr lang="en-US" dirty="0" smtClean="0"/>
              <a:t>Large </a:t>
            </a:r>
            <a:br>
              <a:rPr lang="en-US" dirty="0" smtClean="0"/>
            </a:br>
            <a:r>
              <a:rPr lang="en-US" dirty="0" smtClean="0"/>
              <a:t>Structure</a:t>
            </a:r>
            <a:endParaRPr lang="en-US"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19</a:t>
            </a:fld>
            <a:endParaRPr lang="en-US" dirty="0"/>
          </a:p>
        </p:txBody>
      </p:sp>
      <p:pic>
        <p:nvPicPr>
          <p:cNvPr id="7" name="Content Placeholder 6" descr="\\dotgrefile2p\w10us41gbms\us41\US_41_Capacity_Expansion_Projects\WIS 441\temp\1517-07-76\Best B-70-403 Pics\Aerials\East at B-70-403 Close.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63910"/>
            <a:ext cx="5424948" cy="6565490"/>
          </a:xfrm>
          <a:prstGeom prst="rect">
            <a:avLst/>
          </a:prstGeom>
          <a:ln>
            <a:noFill/>
          </a:ln>
          <a:effectLst>
            <a:softEdge rad="112500"/>
          </a:effectLst>
        </p:spPr>
      </p:pic>
    </p:spTree>
  </p:cSld>
  <p:clrMapOvr>
    <a:masterClrMapping/>
  </p:clrMapOvr>
  <p:transition>
    <p:randomBa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2506"/>
          <a:stretch/>
        </p:blipFill>
        <p:spPr>
          <a:xfrm>
            <a:off x="2895600" y="1295400"/>
            <a:ext cx="3124200" cy="4495800"/>
          </a:xfrm>
          <a:prstGeom prst="rect">
            <a:avLst/>
          </a:prstGeom>
        </p:spPr>
      </p:pic>
      <p:sp>
        <p:nvSpPr>
          <p:cNvPr id="2" name="Title 1"/>
          <p:cNvSpPr>
            <a:spLocks noGrp="1"/>
          </p:cNvSpPr>
          <p:nvPr>
            <p:ph type="ctrTitle"/>
          </p:nvPr>
        </p:nvSpPr>
        <p:spPr>
          <a:xfrm>
            <a:off x="152400" y="0"/>
            <a:ext cx="8839200" cy="1829761"/>
          </a:xfrm>
        </p:spPr>
        <p:txBody>
          <a:bodyPr anchor="ctr">
            <a:normAutofit/>
          </a:bodyPr>
          <a:lstStyle/>
          <a:p>
            <a:pPr algn="ctr" eaLnBrk="1" fontAlgn="auto" hangingPunct="1">
              <a:spcAft>
                <a:spcPts val="0"/>
              </a:spcAft>
              <a:defRPr/>
            </a:pPr>
            <a:r>
              <a:rPr lang="en-US" sz="4000" dirty="0" smtClean="0"/>
              <a:t>NER 2016 Construction Awards</a:t>
            </a:r>
            <a:endParaRPr lang="en-US" sz="4000" dirty="0"/>
          </a:p>
        </p:txBody>
      </p:sp>
    </p:spTree>
  </p:cSld>
  <p:clrMapOvr>
    <a:masterClrMapping/>
  </p:clrMapOvr>
  <p:transition spd="med">
    <p:randomBa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0"/>
            <a:ext cx="8229600" cy="1143000"/>
          </a:xfrm>
        </p:spPr>
        <p:txBody>
          <a:bodyPr/>
          <a:lstStyle/>
          <a:p>
            <a:pPr algn="ctr"/>
            <a:r>
              <a:rPr lang="en-US" dirty="0" smtClean="0"/>
              <a:t>Mega/Major</a:t>
            </a:r>
            <a:endParaRPr lang="en-US"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20</a:t>
            </a:fld>
            <a:endParaRPr lang="en-US" dirty="0"/>
          </a:p>
        </p:txBody>
      </p:sp>
      <p:sp>
        <p:nvSpPr>
          <p:cNvPr id="6" name="Content Placeholder 1"/>
          <p:cNvSpPr txBox="1">
            <a:spLocks noGrp="1"/>
          </p:cNvSpPr>
          <p:nvPr>
            <p:ph idx="1"/>
          </p:nvPr>
        </p:nvSpPr>
        <p:spPr bwMode="auto">
          <a:xfrm>
            <a:off x="304800" y="1128252"/>
            <a:ext cx="8229600" cy="3873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Wingdings" pitchFamily="2" charset="2"/>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rgbClr val="ED1C24"/>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rgbClr val="ED1C24"/>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rgbClr val="ED1C24"/>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en-US" b="1" dirty="0" smtClean="0"/>
              <a:t>County: </a:t>
            </a:r>
            <a:r>
              <a:rPr lang="en-US" dirty="0" smtClean="0"/>
              <a:t>Brown</a:t>
            </a:r>
          </a:p>
          <a:p>
            <a:r>
              <a:rPr lang="en-US" b="1" dirty="0" smtClean="0"/>
              <a:t>Project I.D.: </a:t>
            </a:r>
            <a:r>
              <a:rPr lang="en-US" dirty="0" smtClean="0"/>
              <a:t>1133-07-77/1133-09-71,74,76</a:t>
            </a:r>
          </a:p>
          <a:p>
            <a:r>
              <a:rPr lang="en-US" b="1" dirty="0" smtClean="0"/>
              <a:t>Location: </a:t>
            </a:r>
            <a:r>
              <a:rPr lang="en-US" dirty="0" smtClean="0"/>
              <a:t>I-41, De Pere – Suamico, Glory Road to Ninth Street</a:t>
            </a:r>
          </a:p>
          <a:p>
            <a:r>
              <a:rPr lang="en-US" b="1" dirty="0" smtClean="0"/>
              <a:t>Project Length: </a:t>
            </a:r>
            <a:r>
              <a:rPr lang="en-US" dirty="0" smtClean="0"/>
              <a:t>4.79 miles</a:t>
            </a:r>
          </a:p>
          <a:p>
            <a:r>
              <a:rPr lang="en-US" b="1" dirty="0" smtClean="0"/>
              <a:t>Prime Contractor: </a:t>
            </a:r>
            <a:r>
              <a:rPr lang="en-US" dirty="0" smtClean="0"/>
              <a:t>Lunda Construction Co.</a:t>
            </a:r>
          </a:p>
          <a:p>
            <a:r>
              <a:rPr lang="en-US" b="1" dirty="0" smtClean="0"/>
              <a:t>Project Leader: </a:t>
            </a:r>
            <a:r>
              <a:rPr lang="en-US" dirty="0" smtClean="0"/>
              <a:t>Tom Schmidt, </a:t>
            </a:r>
            <a:r>
              <a:rPr lang="en-US" dirty="0" err="1" smtClean="0"/>
              <a:t>Kapur</a:t>
            </a:r>
            <a:r>
              <a:rPr lang="en-US" dirty="0" smtClean="0"/>
              <a:t> &amp; Assoc.</a:t>
            </a:r>
          </a:p>
          <a:p>
            <a:r>
              <a:rPr lang="en-US" b="1" dirty="0" smtClean="0"/>
              <a:t>DOT Project Manager: </a:t>
            </a:r>
            <a:r>
              <a:rPr lang="en-US" dirty="0" smtClean="0"/>
              <a:t> Kurt Peters/Eric Gwidt</a:t>
            </a:r>
          </a:p>
          <a:p>
            <a:r>
              <a:rPr lang="en-US" b="1" dirty="0" smtClean="0"/>
              <a:t>DOT Project Supervisor: </a:t>
            </a:r>
            <a:r>
              <a:rPr lang="en-US" dirty="0" smtClean="0"/>
              <a:t>Mike King</a:t>
            </a:r>
            <a:endParaRPr lang="en-US" b="1" dirty="0" smtClean="0"/>
          </a:p>
          <a:p>
            <a:endParaRPr lang="en-US" dirty="0"/>
          </a:p>
        </p:txBody>
      </p:sp>
      <p:pic>
        <p:nvPicPr>
          <p:cNvPr id="2" name="Picture 1"/>
          <p:cNvPicPr>
            <a:picLocks noChangeAspect="1"/>
          </p:cNvPicPr>
          <p:nvPr/>
        </p:nvPicPr>
        <p:blipFill>
          <a:blip r:embed="rId2"/>
          <a:stretch>
            <a:fillRect/>
          </a:stretch>
        </p:blipFill>
        <p:spPr>
          <a:xfrm>
            <a:off x="6248399" y="144842"/>
            <a:ext cx="2725148" cy="1042506"/>
          </a:xfrm>
          <a:prstGeom prst="rect">
            <a:avLst/>
          </a:prstGeom>
        </p:spPr>
      </p:pic>
      <p:pic>
        <p:nvPicPr>
          <p:cNvPr id="5" name="Picture 4"/>
          <p:cNvPicPr>
            <a:picLocks noChangeAspect="1"/>
          </p:cNvPicPr>
          <p:nvPr/>
        </p:nvPicPr>
        <p:blipFill>
          <a:blip r:embed="rId3"/>
          <a:stretch>
            <a:fillRect/>
          </a:stretch>
        </p:blipFill>
        <p:spPr>
          <a:xfrm>
            <a:off x="6391668" y="312170"/>
            <a:ext cx="2438611" cy="768163"/>
          </a:xfrm>
          <a:prstGeom prst="rect">
            <a:avLst/>
          </a:prstGeom>
        </p:spPr>
      </p:pic>
    </p:spTree>
  </p:cSld>
  <p:clrMapOvr>
    <a:masterClrMapping/>
  </p:clrMapOvr>
  <p:transition>
    <p:randomBa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9103" y="4916"/>
            <a:ext cx="8229600" cy="1143000"/>
          </a:xfrm>
        </p:spPr>
        <p:txBody>
          <a:bodyPr/>
          <a:lstStyle/>
          <a:p>
            <a:pPr algn="ctr"/>
            <a:r>
              <a:rPr lang="en-US" dirty="0" smtClean="0"/>
              <a:t>Mega/Major</a:t>
            </a:r>
            <a:endParaRPr lang="en-US"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21</a:t>
            </a:fld>
            <a:endParaRPr lang="en-US" dirty="0"/>
          </a:p>
        </p:txBody>
      </p:sp>
      <p:pic>
        <p:nvPicPr>
          <p:cNvPr id="5" name="Content Placeholder 4"/>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990600"/>
            <a:ext cx="7391400" cy="4953000"/>
          </a:xfrm>
          <a:prstGeom prst="rect">
            <a:avLst/>
          </a:prstGeom>
          <a:ln>
            <a:noFill/>
          </a:ln>
          <a:effectLst>
            <a:softEdge rad="112500"/>
          </a:effectLst>
        </p:spPr>
      </p:pic>
    </p:spTree>
    <p:extLst>
      <p:ext uri="{BB962C8B-B14F-4D97-AF65-F5344CB8AC3E}">
        <p14:creationId xmlns:p14="http://schemas.microsoft.com/office/powerpoint/2010/main" val="265560793"/>
      </p:ext>
    </p:extLst>
  </p:cSld>
  <p:clrMapOvr>
    <a:masterClrMapping/>
  </p:clrMapOvr>
  <p:transition>
    <p:randomBa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3014918" y="3411276"/>
            <a:ext cx="5990303" cy="3446724"/>
          </a:xfrm>
          <a:prstGeom prst="rect">
            <a:avLst/>
          </a:prstGeom>
          <a:ln>
            <a:noFill/>
          </a:ln>
          <a:effectLst>
            <a:softEdge rad="112500"/>
          </a:effectLst>
        </p:spPr>
      </p:pic>
      <p:sp>
        <p:nvSpPr>
          <p:cNvPr id="3" name="Title 2"/>
          <p:cNvSpPr>
            <a:spLocks noGrp="1"/>
          </p:cNvSpPr>
          <p:nvPr>
            <p:ph type="title"/>
          </p:nvPr>
        </p:nvSpPr>
        <p:spPr>
          <a:xfrm>
            <a:off x="5983595" y="1219200"/>
            <a:ext cx="3483128" cy="1583921"/>
          </a:xfrm>
        </p:spPr>
        <p:txBody>
          <a:bodyPr>
            <a:normAutofit/>
          </a:bodyPr>
          <a:lstStyle/>
          <a:p>
            <a:r>
              <a:rPr lang="en-US" dirty="0" smtClean="0"/>
              <a:t>Mega/Major </a:t>
            </a:r>
            <a:endParaRPr lang="en-US"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22</a:t>
            </a:fld>
            <a:endParaRPr lang="en-US" dirty="0"/>
          </a:p>
        </p:txBody>
      </p:sp>
      <p:pic>
        <p:nvPicPr>
          <p:cNvPr id="5" name="Content Placeholder 4"/>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58430" y="0"/>
            <a:ext cx="6042025" cy="3461558"/>
          </a:xfrm>
          <a:prstGeom prst="rect">
            <a:avLst/>
          </a:prstGeom>
          <a:ln>
            <a:noFill/>
          </a:ln>
          <a:effectLst>
            <a:softEdge rad="112500"/>
          </a:effectLst>
        </p:spPr>
      </p:pic>
    </p:spTree>
    <p:extLst>
      <p:ext uri="{BB962C8B-B14F-4D97-AF65-F5344CB8AC3E}">
        <p14:creationId xmlns:p14="http://schemas.microsoft.com/office/powerpoint/2010/main" val="824422845"/>
      </p:ext>
    </p:extLst>
  </p:cSld>
  <p:clrMapOvr>
    <a:masterClrMapping/>
  </p:clrMapOvr>
  <p:transition>
    <p:randomBa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1"/>
          <p:cNvSpPr>
            <a:spLocks noGrp="1"/>
          </p:cNvSpPr>
          <p:nvPr>
            <p:ph idx="1"/>
          </p:nvPr>
        </p:nvSpPr>
        <p:spPr>
          <a:xfrm>
            <a:off x="381000" y="1447800"/>
            <a:ext cx="8458200" cy="4419600"/>
          </a:xfrm>
        </p:spPr>
        <p:txBody>
          <a:bodyPr/>
          <a:lstStyle/>
          <a:p>
            <a:r>
              <a:rPr lang="en-US" b="1" dirty="0" smtClean="0"/>
              <a:t>County:  </a:t>
            </a:r>
            <a:r>
              <a:rPr lang="en-US" dirty="0" smtClean="0"/>
              <a:t>Sheboygan</a:t>
            </a:r>
          </a:p>
          <a:p>
            <a:r>
              <a:rPr lang="en-US" b="1" dirty="0" smtClean="0"/>
              <a:t>Project I.D. :  </a:t>
            </a:r>
            <a:r>
              <a:rPr lang="en-US" dirty="0" smtClean="0"/>
              <a:t>4996-01-58</a:t>
            </a:r>
          </a:p>
          <a:p>
            <a:r>
              <a:rPr lang="en-US" b="1" dirty="0" smtClean="0"/>
              <a:t>Location: </a:t>
            </a:r>
            <a:r>
              <a:rPr lang="en-US" dirty="0" smtClean="0"/>
              <a:t>Taylor Drive, City of Sheboygan</a:t>
            </a:r>
          </a:p>
          <a:p>
            <a:r>
              <a:rPr lang="en-US" b="1" dirty="0" smtClean="0"/>
              <a:t>Project Length: </a:t>
            </a:r>
            <a:r>
              <a:rPr lang="en-US" dirty="0" smtClean="0"/>
              <a:t>2.64 miles</a:t>
            </a:r>
          </a:p>
          <a:p>
            <a:r>
              <a:rPr lang="en-US" b="1" dirty="0" smtClean="0"/>
              <a:t>Prime Contractor:  </a:t>
            </a:r>
            <a:r>
              <a:rPr lang="en-US" dirty="0" smtClean="0"/>
              <a:t>Lunda Construction Co.</a:t>
            </a:r>
          </a:p>
          <a:p>
            <a:r>
              <a:rPr lang="en-US" b="1" dirty="0" smtClean="0"/>
              <a:t>Project Leader:  </a:t>
            </a:r>
            <a:r>
              <a:rPr lang="en-US" dirty="0" smtClean="0"/>
              <a:t>Cory Corson, QUEST</a:t>
            </a:r>
          </a:p>
          <a:p>
            <a:r>
              <a:rPr lang="en-US" b="1" dirty="0" smtClean="0"/>
              <a:t>Project Manager:  </a:t>
            </a:r>
            <a:r>
              <a:rPr lang="en-US" dirty="0" smtClean="0"/>
              <a:t>Jeff Zlatohlavek, JT Engineering</a:t>
            </a:r>
          </a:p>
          <a:p>
            <a:r>
              <a:rPr lang="en-US" b="1" dirty="0" smtClean="0"/>
              <a:t>DOT Project Supervisor:  </a:t>
            </a:r>
            <a:r>
              <a:rPr lang="en-US" dirty="0" smtClean="0"/>
              <a:t>Dave Schmidt</a:t>
            </a:r>
            <a:endParaRPr lang="en-US" b="1" dirty="0" smtClean="0"/>
          </a:p>
        </p:txBody>
      </p:sp>
      <p:sp>
        <p:nvSpPr>
          <p:cNvPr id="3" name="Title 2"/>
          <p:cNvSpPr>
            <a:spLocks noGrp="1"/>
          </p:cNvSpPr>
          <p:nvPr>
            <p:ph type="title"/>
          </p:nvPr>
        </p:nvSpPr>
        <p:spPr>
          <a:xfrm>
            <a:off x="457200" y="304800"/>
            <a:ext cx="8229600" cy="1143000"/>
          </a:xfrm>
        </p:spPr>
        <p:txBody>
          <a:bodyPr>
            <a:normAutofit fontScale="90000"/>
          </a:bodyPr>
          <a:lstStyle/>
          <a:p>
            <a:pPr>
              <a:defRPr/>
            </a:pPr>
            <a:r>
              <a:rPr lang="en-US" dirty="0" smtClean="0"/>
              <a:t>Unique Category – Local Program</a:t>
            </a:r>
            <a:endParaRPr lang="en-US" dirty="0"/>
          </a:p>
        </p:txBody>
      </p:sp>
      <p:pic>
        <p:nvPicPr>
          <p:cNvPr id="2" name="Picture 1"/>
          <p:cNvPicPr>
            <a:picLocks noChangeAspect="1"/>
          </p:cNvPicPr>
          <p:nvPr/>
        </p:nvPicPr>
        <p:blipFill>
          <a:blip r:embed="rId3"/>
          <a:stretch>
            <a:fillRect/>
          </a:stretch>
        </p:blipFill>
        <p:spPr>
          <a:xfrm>
            <a:off x="6114052" y="1143000"/>
            <a:ext cx="2725148" cy="1042506"/>
          </a:xfrm>
          <a:prstGeom prst="rect">
            <a:avLst/>
          </a:prstGeom>
        </p:spPr>
      </p:pic>
      <p:pic>
        <p:nvPicPr>
          <p:cNvPr id="4" name="Picture 3"/>
          <p:cNvPicPr>
            <a:picLocks noChangeAspect="1"/>
          </p:cNvPicPr>
          <p:nvPr/>
        </p:nvPicPr>
        <p:blipFill>
          <a:blip r:embed="rId4"/>
          <a:stretch>
            <a:fillRect/>
          </a:stretch>
        </p:blipFill>
        <p:spPr>
          <a:xfrm>
            <a:off x="6248189" y="1280171"/>
            <a:ext cx="2438611" cy="768163"/>
          </a:xfrm>
          <a:prstGeom prst="rect">
            <a:avLst/>
          </a:prstGeom>
        </p:spPr>
      </p:pic>
    </p:spTree>
    <p:extLst>
      <p:ext uri="{BB962C8B-B14F-4D97-AF65-F5344CB8AC3E}">
        <p14:creationId xmlns:p14="http://schemas.microsoft.com/office/powerpoint/2010/main" val="3266416075"/>
      </p:ext>
    </p:extLst>
  </p:cSld>
  <p:clrMapOvr>
    <a:masterClrMapping/>
  </p:clrMapOvr>
  <p:transition>
    <p:randomBa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24</a:t>
            </a:fld>
            <a:endParaRPr lang="en-US" dirty="0"/>
          </a:p>
        </p:txBody>
      </p:sp>
      <p:sp>
        <p:nvSpPr>
          <p:cNvPr id="3" name="Title 2"/>
          <p:cNvSpPr>
            <a:spLocks noGrp="1"/>
          </p:cNvSpPr>
          <p:nvPr>
            <p:ph type="title"/>
          </p:nvPr>
        </p:nvSpPr>
        <p:spPr>
          <a:xfrm>
            <a:off x="6278880" y="502180"/>
            <a:ext cx="2627093" cy="2494175"/>
          </a:xfrm>
        </p:spPr>
        <p:txBody>
          <a:bodyPr>
            <a:normAutofit fontScale="90000"/>
          </a:bodyPr>
          <a:lstStyle/>
          <a:p>
            <a:r>
              <a:rPr lang="en-US" dirty="0" smtClean="0"/>
              <a:t>Unique Category –</a:t>
            </a:r>
            <a:br>
              <a:rPr lang="en-US" dirty="0" smtClean="0"/>
            </a:br>
            <a:r>
              <a:rPr lang="en-US" dirty="0" smtClean="0"/>
              <a:t>Local Program</a:t>
            </a:r>
            <a:endParaRPr lang="en-US" dirty="0"/>
          </a:p>
        </p:txBody>
      </p:sp>
      <p:pic>
        <p:nvPicPr>
          <p:cNvPr id="6" name="Picture 5" descr="C:\Users\ccorson.QUEST\AppData\Local\Microsoft\Windows\Temporary Internet Files\Content.Word\20160729_07480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381000" y="76198"/>
            <a:ext cx="5562600" cy="3048001"/>
          </a:xfrm>
          <a:prstGeom prst="rect">
            <a:avLst/>
          </a:prstGeom>
          <a:noFill/>
          <a:ln>
            <a:noFill/>
          </a:ln>
          <a:effectLst>
            <a:softEdge rad="76200"/>
          </a:effectLst>
        </p:spPr>
      </p:pic>
      <p:pic>
        <p:nvPicPr>
          <p:cNvPr id="9" name="Picture 8" descr="C:\Users\ccorson.QUEST\AppData\Local\Microsoft\Windows\Temporary Internet Files\Content.Word\20161117_125734.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3072555"/>
            <a:ext cx="4778925" cy="2871045"/>
          </a:xfrm>
          <a:prstGeom prst="rect">
            <a:avLst/>
          </a:prstGeom>
          <a:noFill/>
          <a:ln>
            <a:noFill/>
          </a:ln>
          <a:effectLst>
            <a:softEdge rad="76200"/>
          </a:effectLst>
        </p:spPr>
      </p:pic>
      <p:pic>
        <p:nvPicPr>
          <p:cNvPr id="10" name="Picture 9" descr="C:\Users\ccorson.QUEST\AppData\Local\Microsoft\Windows\Temporary Internet Files\Content.Word\20161117_131329.jpg"/>
          <p:cNvPicPr/>
          <p:nvPr/>
        </p:nvPicPr>
        <p:blipFill rotWithShape="1">
          <a:blip r:embed="rId5" cstate="print">
            <a:extLst>
              <a:ext uri="{28A0092B-C50C-407E-A947-70E740481C1C}">
                <a14:useLocalDpi xmlns:a14="http://schemas.microsoft.com/office/drawing/2010/main" val="0"/>
              </a:ext>
            </a:extLst>
          </a:blip>
          <a:srcRect t="7317" r="16640" b="2439"/>
          <a:stretch/>
        </p:blipFill>
        <p:spPr bwMode="auto">
          <a:xfrm>
            <a:off x="5105399" y="3104561"/>
            <a:ext cx="3908426" cy="2839039"/>
          </a:xfrm>
          <a:prstGeom prst="rect">
            <a:avLst/>
          </a:prstGeom>
          <a:noFill/>
          <a:ln>
            <a:noFill/>
          </a:ln>
          <a:effectLst>
            <a:softEdge rad="76200"/>
          </a:effectLst>
        </p:spPr>
      </p:pic>
    </p:spTree>
    <p:extLst>
      <p:ext uri="{BB962C8B-B14F-4D97-AF65-F5344CB8AC3E}">
        <p14:creationId xmlns:p14="http://schemas.microsoft.com/office/powerpoint/2010/main" val="2566054576"/>
      </p:ext>
    </p:extLst>
  </p:cSld>
  <p:clrMapOvr>
    <a:masterClrMapping/>
  </p:clrMapOvr>
  <p:transition>
    <p:randomBa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57200" y="990600"/>
            <a:ext cx="8229600" cy="4800600"/>
          </a:xfrm>
        </p:spPr>
        <p:txBody>
          <a:bodyPr/>
          <a:lstStyle/>
          <a:p>
            <a:pPr>
              <a:buFont typeface="Wingdings" pitchFamily="2" charset="2"/>
              <a:buChar char="Ø"/>
            </a:pPr>
            <a:endParaRPr lang="en-US" sz="1000" dirty="0" smtClean="0"/>
          </a:p>
          <a:p>
            <a:pPr>
              <a:buFont typeface="Wingdings" pitchFamily="2" charset="2"/>
              <a:buChar char="Ø"/>
            </a:pPr>
            <a:r>
              <a:rPr lang="en-US" sz="2400" b="1" dirty="0" smtClean="0"/>
              <a:t>National Asphalt Pavement Association (NAPA)  2016 Sheldon G. Hayes Award</a:t>
            </a:r>
          </a:p>
          <a:p>
            <a:pPr lvl="1"/>
            <a:r>
              <a:rPr lang="en-US" sz="2000" dirty="0" smtClean="0"/>
              <a:t>STH 26, Fond du Lac County</a:t>
            </a:r>
          </a:p>
          <a:p>
            <a:pPr lvl="1"/>
            <a:endParaRPr lang="en-US" sz="2000" dirty="0" smtClean="0"/>
          </a:p>
          <a:p>
            <a:pPr marL="392113" lvl="1" indent="0">
              <a:buNone/>
            </a:pPr>
            <a:endParaRPr lang="en-US" dirty="0"/>
          </a:p>
          <a:p>
            <a:pPr marL="109537" indent="0">
              <a:buNone/>
            </a:pPr>
            <a:endParaRPr lang="en-US" dirty="0" smtClean="0"/>
          </a:p>
          <a:p>
            <a:endParaRPr lang="en-US" dirty="0"/>
          </a:p>
        </p:txBody>
      </p:sp>
      <p:sp>
        <p:nvSpPr>
          <p:cNvPr id="7" name="Title 6"/>
          <p:cNvSpPr>
            <a:spLocks noGrp="1"/>
          </p:cNvSpPr>
          <p:nvPr>
            <p:ph type="title"/>
          </p:nvPr>
        </p:nvSpPr>
        <p:spPr>
          <a:xfrm>
            <a:off x="457200" y="76200"/>
            <a:ext cx="8229600" cy="1143000"/>
          </a:xfrm>
        </p:spPr>
        <p:txBody>
          <a:bodyPr/>
          <a:lstStyle/>
          <a:p>
            <a:r>
              <a:rPr lang="en-US" dirty="0" smtClean="0"/>
              <a:t>National Recognition</a:t>
            </a:r>
            <a:endParaRPr lang="en-US" dirty="0"/>
          </a:p>
        </p:txBody>
      </p:sp>
      <p:pic>
        <p:nvPicPr>
          <p:cNvPr id="4" name="Picture 3" descr="C:\Users\dotajr\Pictures\Const Awards\sheldon_hayes_award.jpg"/>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438400"/>
            <a:ext cx="5596255" cy="4191000"/>
          </a:xfrm>
          <a:prstGeom prst="rect">
            <a:avLst/>
          </a:prstGeom>
          <a:noFill/>
          <a:ln>
            <a:noFill/>
          </a:ln>
        </p:spPr>
      </p:pic>
    </p:spTree>
  </p:cSld>
  <p:clrMapOvr>
    <a:masterClrMapping/>
  </p:clrMapOvr>
  <p:transition>
    <p:randomBa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33039" y="647700"/>
            <a:ext cx="8229600" cy="4800600"/>
          </a:xfrm>
        </p:spPr>
        <p:txBody>
          <a:bodyPr/>
          <a:lstStyle/>
          <a:p>
            <a:pPr>
              <a:buFont typeface="Wingdings" pitchFamily="2" charset="2"/>
              <a:buChar char="Ø"/>
            </a:pPr>
            <a:endParaRPr lang="en-US" sz="1000" dirty="0" smtClean="0"/>
          </a:p>
          <a:p>
            <a:pPr lvl="1"/>
            <a:endParaRPr lang="en-US" sz="2000" dirty="0" smtClean="0"/>
          </a:p>
          <a:p>
            <a:pPr>
              <a:buFont typeface="Wingdings" pitchFamily="2" charset="2"/>
              <a:buChar char="Ø"/>
            </a:pPr>
            <a:r>
              <a:rPr lang="en-US" sz="2400" b="1" dirty="0" smtClean="0"/>
              <a:t>American Concrete </a:t>
            </a:r>
            <a:r>
              <a:rPr lang="en-US" sz="2400" b="1" dirty="0"/>
              <a:t>Pavement Association </a:t>
            </a:r>
            <a:r>
              <a:rPr lang="en-US" sz="2400" b="1" dirty="0" smtClean="0"/>
              <a:t>(ACPA</a:t>
            </a:r>
            <a:r>
              <a:rPr lang="en-US" sz="2400" b="1" dirty="0"/>
              <a:t>)  </a:t>
            </a:r>
            <a:r>
              <a:rPr lang="en-US" sz="2400" b="1" dirty="0" smtClean="0"/>
              <a:t>2016 Excellence </a:t>
            </a:r>
            <a:r>
              <a:rPr lang="en-US" sz="2400" b="1" dirty="0"/>
              <a:t>in </a:t>
            </a:r>
            <a:r>
              <a:rPr lang="en-US" sz="2400" b="1" dirty="0" smtClean="0"/>
              <a:t>Concrete Pavement Awards</a:t>
            </a:r>
            <a:endParaRPr lang="en-US" sz="2400" b="1" dirty="0"/>
          </a:p>
          <a:p>
            <a:pPr lvl="1"/>
            <a:r>
              <a:rPr lang="en-US" sz="2000" dirty="0" smtClean="0"/>
              <a:t>Appleton Road, WIS 441/47 Interchange – Silver Level for Municipal Streets &amp; Intersections &gt;30,000 SY</a:t>
            </a:r>
          </a:p>
          <a:p>
            <a:pPr lvl="1"/>
            <a:endParaRPr lang="en-US" dirty="0"/>
          </a:p>
          <a:p>
            <a:pPr marL="109537" indent="0">
              <a:buNone/>
            </a:pPr>
            <a:endParaRPr lang="en-US" dirty="0" smtClean="0"/>
          </a:p>
          <a:p>
            <a:endParaRPr lang="en-US" dirty="0"/>
          </a:p>
        </p:txBody>
      </p:sp>
      <p:sp>
        <p:nvSpPr>
          <p:cNvPr id="7" name="Title 6"/>
          <p:cNvSpPr>
            <a:spLocks noGrp="1"/>
          </p:cNvSpPr>
          <p:nvPr>
            <p:ph type="title"/>
          </p:nvPr>
        </p:nvSpPr>
        <p:spPr>
          <a:xfrm>
            <a:off x="457200" y="76200"/>
            <a:ext cx="8229600" cy="1143000"/>
          </a:xfrm>
        </p:spPr>
        <p:txBody>
          <a:bodyPr/>
          <a:lstStyle/>
          <a:p>
            <a:r>
              <a:rPr lang="en-US" dirty="0" smtClean="0"/>
              <a:t>National Recognition</a:t>
            </a:r>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1364" t="2833" r="6819" b="27602"/>
          <a:stretch/>
        </p:blipFill>
        <p:spPr>
          <a:xfrm>
            <a:off x="1097644" y="2667000"/>
            <a:ext cx="7512956" cy="3810000"/>
          </a:xfrm>
          <a:prstGeom prst="rect">
            <a:avLst/>
          </a:prstGeom>
          <a:effectLst>
            <a:softEdge rad="50800"/>
          </a:effectLst>
        </p:spPr>
      </p:pic>
    </p:spTree>
    <p:extLst>
      <p:ext uri="{BB962C8B-B14F-4D97-AF65-F5344CB8AC3E}">
        <p14:creationId xmlns:p14="http://schemas.microsoft.com/office/powerpoint/2010/main" val="2228896237"/>
      </p:ext>
    </p:extLst>
  </p:cSld>
  <p:clrMapOvr>
    <a:masterClrMapping/>
  </p:clrMapOvr>
  <p:transition>
    <p:randomBa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286000" y="0"/>
            <a:ext cx="4191000" cy="5657478"/>
          </a:xfrm>
          <a:prstGeom prst="rect">
            <a:avLst/>
          </a:prstGeom>
        </p:spPr>
      </p:pic>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27</a:t>
            </a:fld>
            <a:endParaRPr lang="en-US" dirty="0"/>
          </a:p>
        </p:txBody>
      </p:sp>
    </p:spTree>
    <p:extLst>
      <p:ext uri="{BB962C8B-B14F-4D97-AF65-F5344CB8AC3E}">
        <p14:creationId xmlns:p14="http://schemas.microsoft.com/office/powerpoint/2010/main" val="4233454510"/>
      </p:ext>
    </p:extLst>
  </p:cSld>
  <p:clrMapOvr>
    <a:masterClrMapping/>
  </p:clrMapOvr>
  <p:transition>
    <p:randomBa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57200" y="1524000"/>
            <a:ext cx="8229600" cy="4267200"/>
          </a:xfrm>
        </p:spPr>
        <p:txBody>
          <a:bodyPr/>
          <a:lstStyle/>
          <a:p>
            <a:pPr>
              <a:buFont typeface="Wingdings" pitchFamily="2" charset="2"/>
              <a:buChar char="Ø"/>
            </a:pPr>
            <a:endParaRPr lang="en-US" sz="1000" dirty="0" smtClean="0"/>
          </a:p>
          <a:p>
            <a:pPr>
              <a:buFont typeface="Wingdings" pitchFamily="2" charset="2"/>
              <a:buChar char="Ø"/>
            </a:pPr>
            <a:r>
              <a:rPr lang="en-US" sz="3600" dirty="0" smtClean="0"/>
              <a:t>Culture and Leadership</a:t>
            </a:r>
          </a:p>
          <a:p>
            <a:pPr lvl="2">
              <a:buFont typeface="Wingdings" panose="05000000000000000000" pitchFamily="2" charset="2"/>
              <a:buChar char="§"/>
            </a:pPr>
            <a:r>
              <a:rPr lang="en-US" sz="3000" dirty="0" smtClean="0"/>
              <a:t>Safety</a:t>
            </a:r>
          </a:p>
          <a:p>
            <a:pPr lvl="2">
              <a:buFont typeface="Wingdings" panose="05000000000000000000" pitchFamily="2" charset="2"/>
              <a:buChar char="§"/>
            </a:pPr>
            <a:r>
              <a:rPr lang="en-US" sz="3000" dirty="0" smtClean="0"/>
              <a:t>CRI’s</a:t>
            </a:r>
          </a:p>
          <a:p>
            <a:pPr lvl="2">
              <a:buFont typeface="Wingdings" panose="05000000000000000000" pitchFamily="2" charset="2"/>
              <a:buChar char="§"/>
            </a:pPr>
            <a:r>
              <a:rPr lang="en-US" sz="3000" dirty="0" smtClean="0"/>
              <a:t>Efficiency List</a:t>
            </a:r>
          </a:p>
          <a:p>
            <a:pPr lvl="2">
              <a:buFont typeface="Wingdings" panose="05000000000000000000" pitchFamily="2" charset="2"/>
              <a:buChar char="§"/>
            </a:pPr>
            <a:r>
              <a:rPr lang="en-US" sz="3000" dirty="0" smtClean="0"/>
              <a:t>Cost to Complete</a:t>
            </a:r>
          </a:p>
          <a:p>
            <a:pPr lvl="2">
              <a:buFont typeface="Wingdings" panose="05000000000000000000" pitchFamily="2" charset="2"/>
              <a:buChar char="§"/>
            </a:pPr>
            <a:r>
              <a:rPr lang="en-US" sz="3000" dirty="0" smtClean="0"/>
              <a:t>Performance Measures</a:t>
            </a:r>
          </a:p>
          <a:p>
            <a:pPr lvl="2">
              <a:buFont typeface="Wingdings" panose="05000000000000000000" pitchFamily="2" charset="2"/>
              <a:buChar char="§"/>
            </a:pPr>
            <a:endParaRPr lang="en-US" dirty="0" smtClean="0"/>
          </a:p>
          <a:p>
            <a:endParaRPr lang="en-US" dirty="0" smtClean="0"/>
          </a:p>
          <a:p>
            <a:endParaRPr lang="en-US" dirty="0"/>
          </a:p>
        </p:txBody>
      </p:sp>
      <p:sp>
        <p:nvSpPr>
          <p:cNvPr id="7" name="Title 6"/>
          <p:cNvSpPr>
            <a:spLocks noGrp="1"/>
          </p:cNvSpPr>
          <p:nvPr>
            <p:ph type="title"/>
          </p:nvPr>
        </p:nvSpPr>
        <p:spPr>
          <a:xfrm>
            <a:off x="457200" y="228600"/>
            <a:ext cx="8229600" cy="1143000"/>
          </a:xfrm>
        </p:spPr>
        <p:txBody>
          <a:bodyPr/>
          <a:lstStyle/>
          <a:p>
            <a:r>
              <a:rPr lang="en-US" dirty="0" smtClean="0"/>
              <a:t>Region Construction Emphasis</a:t>
            </a:r>
            <a:endParaRPr lang="en-US" dirty="0"/>
          </a:p>
        </p:txBody>
      </p:sp>
    </p:spTree>
    <p:extLst>
      <p:ext uri="{BB962C8B-B14F-4D97-AF65-F5344CB8AC3E}">
        <p14:creationId xmlns:p14="http://schemas.microsoft.com/office/powerpoint/2010/main" val="3277066719"/>
      </p:ext>
    </p:extLst>
  </p:cSld>
  <p:clrMapOvr>
    <a:masterClrMapping/>
  </p:clrMapOvr>
  <p:transition>
    <p:randomBa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57200" y="1524000"/>
            <a:ext cx="8229600" cy="4267200"/>
          </a:xfrm>
        </p:spPr>
        <p:txBody>
          <a:bodyPr/>
          <a:lstStyle/>
          <a:p>
            <a:pPr>
              <a:buFont typeface="Wingdings" pitchFamily="2" charset="2"/>
              <a:buChar char="Ø"/>
            </a:pPr>
            <a:endParaRPr lang="en-US" sz="1000" dirty="0" smtClean="0"/>
          </a:p>
          <a:p>
            <a:pPr>
              <a:buFont typeface="Wingdings" panose="05000000000000000000" pitchFamily="2" charset="2"/>
              <a:buChar char="§"/>
            </a:pPr>
            <a:r>
              <a:rPr lang="en-US" sz="3600" dirty="0" smtClean="0"/>
              <a:t>Safety</a:t>
            </a:r>
          </a:p>
          <a:p>
            <a:pPr lvl="1">
              <a:lnSpc>
                <a:spcPct val="150000"/>
              </a:lnSpc>
              <a:buFont typeface="Arial" panose="020B0604020202020204" pitchFamily="34" charset="0"/>
              <a:buChar char="•"/>
            </a:pPr>
            <a:r>
              <a:rPr lang="en-US" sz="2400" dirty="0" smtClean="0"/>
              <a:t>Would you watch out for my safety?</a:t>
            </a:r>
          </a:p>
          <a:p>
            <a:endParaRPr lang="en-US" dirty="0" smtClean="0"/>
          </a:p>
          <a:p>
            <a:endParaRPr lang="en-US" dirty="0"/>
          </a:p>
        </p:txBody>
      </p:sp>
      <p:sp>
        <p:nvSpPr>
          <p:cNvPr id="7" name="Title 6"/>
          <p:cNvSpPr>
            <a:spLocks noGrp="1"/>
          </p:cNvSpPr>
          <p:nvPr>
            <p:ph type="title"/>
          </p:nvPr>
        </p:nvSpPr>
        <p:spPr>
          <a:xfrm>
            <a:off x="457200" y="228600"/>
            <a:ext cx="8229600" cy="1143000"/>
          </a:xfrm>
        </p:spPr>
        <p:txBody>
          <a:bodyPr/>
          <a:lstStyle/>
          <a:p>
            <a:r>
              <a:rPr lang="en-US" dirty="0" smtClean="0"/>
              <a:t>Region Construction Emphasis</a:t>
            </a:r>
            <a:endParaRPr lang="en-US" dirty="0"/>
          </a:p>
        </p:txBody>
      </p:sp>
    </p:spTree>
  </p:cSld>
  <p:clrMapOvr>
    <a:masterClrMapping/>
  </p:clrMapOvr>
  <p:transition>
    <p:randomBa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229600" cy="3873500"/>
          </a:xfrm>
        </p:spPr>
        <p:txBody>
          <a:bodyPr/>
          <a:lstStyle/>
          <a:p>
            <a:pPr>
              <a:spcBef>
                <a:spcPts val="1200"/>
              </a:spcBef>
            </a:pPr>
            <a:r>
              <a:rPr lang="en-US" dirty="0" smtClean="0"/>
              <a:t>Project Schedule / Budget</a:t>
            </a:r>
          </a:p>
          <a:p>
            <a:pPr>
              <a:spcBef>
                <a:spcPts val="1200"/>
              </a:spcBef>
            </a:pPr>
            <a:r>
              <a:rPr lang="en-US" dirty="0" smtClean="0"/>
              <a:t>Contractor’s Performance</a:t>
            </a:r>
          </a:p>
          <a:p>
            <a:pPr>
              <a:spcBef>
                <a:spcPts val="1200"/>
              </a:spcBef>
            </a:pPr>
            <a:r>
              <a:rPr lang="en-US" dirty="0" smtClean="0"/>
              <a:t>General Appearance</a:t>
            </a:r>
          </a:p>
          <a:p>
            <a:pPr>
              <a:spcBef>
                <a:spcPts val="1200"/>
              </a:spcBef>
            </a:pPr>
            <a:r>
              <a:rPr lang="en-US" dirty="0" smtClean="0"/>
              <a:t>Pavement / Structure Smoothness</a:t>
            </a:r>
          </a:p>
          <a:p>
            <a:pPr>
              <a:spcBef>
                <a:spcPts val="1200"/>
              </a:spcBef>
            </a:pPr>
            <a:r>
              <a:rPr lang="en-US" dirty="0" smtClean="0"/>
              <a:t>Quality Control</a:t>
            </a:r>
          </a:p>
          <a:p>
            <a:pPr>
              <a:spcBef>
                <a:spcPts val="1200"/>
              </a:spcBef>
            </a:pPr>
            <a:r>
              <a:rPr lang="en-US" dirty="0" smtClean="0"/>
              <a:t>Complexity</a:t>
            </a:r>
          </a:p>
          <a:p>
            <a:pPr>
              <a:spcBef>
                <a:spcPts val="1200"/>
              </a:spcBef>
            </a:pPr>
            <a:r>
              <a:rPr lang="en-US" dirty="0" smtClean="0"/>
              <a:t>Innovation</a:t>
            </a:r>
          </a:p>
          <a:p>
            <a:endParaRPr lang="en-US" dirty="0"/>
          </a:p>
        </p:txBody>
      </p:sp>
      <p:sp>
        <p:nvSpPr>
          <p:cNvPr id="3" name="Title 2"/>
          <p:cNvSpPr>
            <a:spLocks noGrp="1"/>
          </p:cNvSpPr>
          <p:nvPr>
            <p:ph type="title"/>
          </p:nvPr>
        </p:nvSpPr>
        <p:spPr>
          <a:xfrm>
            <a:off x="457200" y="228600"/>
            <a:ext cx="8229600" cy="1143000"/>
          </a:xfrm>
        </p:spPr>
        <p:txBody>
          <a:bodyPr/>
          <a:lstStyle/>
          <a:p>
            <a:r>
              <a:rPr lang="en-US" dirty="0" smtClean="0"/>
              <a:t>Award Criteria</a:t>
            </a:r>
            <a:endParaRPr lang="en-US"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3</a:t>
            </a:fld>
            <a:endParaRPr lang="en-US" dirty="0"/>
          </a:p>
        </p:txBody>
      </p:sp>
    </p:spTree>
    <p:extLst>
      <p:ext uri="{BB962C8B-B14F-4D97-AF65-F5344CB8AC3E}">
        <p14:creationId xmlns:p14="http://schemas.microsoft.com/office/powerpoint/2010/main" val="815888817"/>
      </p:ext>
    </p:extLst>
  </p:cSld>
  <p:clrMapOvr>
    <a:masterClrMapping/>
  </p:clrMapOvr>
  <p:transition>
    <p:randomBa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57200" y="1524000"/>
            <a:ext cx="8229600" cy="4267200"/>
          </a:xfrm>
        </p:spPr>
        <p:txBody>
          <a:bodyPr/>
          <a:lstStyle/>
          <a:p>
            <a:pPr>
              <a:buFont typeface="Wingdings" pitchFamily="2" charset="2"/>
              <a:buChar char="Ø"/>
            </a:pPr>
            <a:endParaRPr lang="en-US" sz="1000" dirty="0" smtClean="0"/>
          </a:p>
          <a:p>
            <a:pPr>
              <a:buFont typeface="Wingdings" panose="05000000000000000000" pitchFamily="2" charset="2"/>
              <a:buChar char="§"/>
            </a:pPr>
            <a:r>
              <a:rPr lang="en-US" sz="3600" dirty="0" smtClean="0"/>
              <a:t>Safety</a:t>
            </a:r>
          </a:p>
          <a:p>
            <a:pPr lvl="1">
              <a:lnSpc>
                <a:spcPct val="150000"/>
              </a:lnSpc>
              <a:buFont typeface="Arial" panose="020B0604020202020204" pitchFamily="34" charset="0"/>
              <a:buChar char="•"/>
            </a:pPr>
            <a:r>
              <a:rPr lang="en-US" sz="2800" dirty="0" smtClean="0"/>
              <a:t>Five Reasons Why We Should Watch Out for EACH Other’s Safety</a:t>
            </a:r>
          </a:p>
          <a:p>
            <a:endParaRPr lang="en-US" dirty="0" smtClean="0"/>
          </a:p>
          <a:p>
            <a:endParaRPr lang="en-US" dirty="0"/>
          </a:p>
        </p:txBody>
      </p:sp>
      <p:sp>
        <p:nvSpPr>
          <p:cNvPr id="7" name="Title 6"/>
          <p:cNvSpPr>
            <a:spLocks noGrp="1"/>
          </p:cNvSpPr>
          <p:nvPr>
            <p:ph type="title"/>
          </p:nvPr>
        </p:nvSpPr>
        <p:spPr>
          <a:xfrm>
            <a:off x="457200" y="228600"/>
            <a:ext cx="8229600" cy="1143000"/>
          </a:xfrm>
        </p:spPr>
        <p:txBody>
          <a:bodyPr/>
          <a:lstStyle/>
          <a:p>
            <a:r>
              <a:rPr lang="en-US" dirty="0" smtClean="0"/>
              <a:t>Region Construction Emphasis</a:t>
            </a:r>
            <a:endParaRPr lang="en-US" dirty="0"/>
          </a:p>
        </p:txBody>
      </p:sp>
    </p:spTree>
    <p:extLst>
      <p:ext uri="{BB962C8B-B14F-4D97-AF65-F5344CB8AC3E}">
        <p14:creationId xmlns:p14="http://schemas.microsoft.com/office/powerpoint/2010/main" val="1907269909"/>
      </p:ext>
    </p:extLst>
  </p:cSld>
  <p:clrMapOvr>
    <a:masterClrMapping/>
  </p:clrMapOvr>
  <p:transition>
    <p:randomBa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57200" y="1524000"/>
            <a:ext cx="8229600" cy="4267200"/>
          </a:xfrm>
        </p:spPr>
        <p:txBody>
          <a:bodyPr/>
          <a:lstStyle/>
          <a:p>
            <a:pPr>
              <a:buFont typeface="Wingdings" pitchFamily="2" charset="2"/>
              <a:buChar char="Ø"/>
            </a:pPr>
            <a:endParaRPr lang="en-US" sz="1000" dirty="0" smtClean="0"/>
          </a:p>
          <a:p>
            <a:pPr marL="109537" indent="0">
              <a:buNone/>
            </a:pPr>
            <a:r>
              <a:rPr lang="en-US" sz="3600" dirty="0" smtClean="0"/>
              <a:t>1.	Improve Your Own Safety 	Awareness</a:t>
            </a:r>
            <a:endParaRPr lang="en-US" sz="2400" dirty="0" smtClean="0"/>
          </a:p>
          <a:p>
            <a:endParaRPr lang="en-US" dirty="0" smtClean="0"/>
          </a:p>
          <a:p>
            <a:endParaRPr lang="en-US" dirty="0"/>
          </a:p>
        </p:txBody>
      </p:sp>
      <p:sp>
        <p:nvSpPr>
          <p:cNvPr id="7" name="Title 6"/>
          <p:cNvSpPr>
            <a:spLocks noGrp="1"/>
          </p:cNvSpPr>
          <p:nvPr>
            <p:ph type="title"/>
          </p:nvPr>
        </p:nvSpPr>
        <p:spPr>
          <a:xfrm>
            <a:off x="457200" y="228600"/>
            <a:ext cx="8229600" cy="1143000"/>
          </a:xfrm>
        </p:spPr>
        <p:txBody>
          <a:bodyPr/>
          <a:lstStyle/>
          <a:p>
            <a:r>
              <a:rPr lang="en-US" dirty="0" smtClean="0"/>
              <a:t>Region Construction Emphasis</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2449551"/>
            <a:ext cx="2438400" cy="3352800"/>
          </a:xfrm>
          <a:prstGeom prst="rect">
            <a:avLst/>
          </a:prstGeom>
        </p:spPr>
      </p:pic>
    </p:spTree>
    <p:extLst>
      <p:ext uri="{BB962C8B-B14F-4D97-AF65-F5344CB8AC3E}">
        <p14:creationId xmlns:p14="http://schemas.microsoft.com/office/powerpoint/2010/main" val="2874870927"/>
      </p:ext>
    </p:extLst>
  </p:cSld>
  <p:clrMapOvr>
    <a:masterClrMapping/>
  </p:clrMapOvr>
  <p:transition>
    <p:randomBa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57200" y="1524000"/>
            <a:ext cx="8229600" cy="4267200"/>
          </a:xfrm>
        </p:spPr>
        <p:txBody>
          <a:bodyPr/>
          <a:lstStyle/>
          <a:p>
            <a:pPr>
              <a:buFont typeface="Wingdings" pitchFamily="2" charset="2"/>
              <a:buChar char="Ø"/>
            </a:pPr>
            <a:endParaRPr lang="en-US" sz="1000" dirty="0" smtClean="0"/>
          </a:p>
          <a:p>
            <a:pPr marL="109537" indent="0">
              <a:buNone/>
            </a:pPr>
            <a:r>
              <a:rPr lang="en-US" sz="3600" dirty="0" smtClean="0"/>
              <a:t>2.	People Get Distracted</a:t>
            </a:r>
            <a:endParaRPr lang="en-US" sz="2400" dirty="0" smtClean="0"/>
          </a:p>
          <a:p>
            <a:pPr lvl="1"/>
            <a:r>
              <a:rPr lang="en-US" dirty="0" smtClean="0"/>
              <a:t>Many things going on with the project… traffic, cell phones, equipment, etc.</a:t>
            </a:r>
          </a:p>
          <a:p>
            <a:endParaRPr lang="en-US" dirty="0"/>
          </a:p>
        </p:txBody>
      </p:sp>
      <p:sp>
        <p:nvSpPr>
          <p:cNvPr id="7" name="Title 6"/>
          <p:cNvSpPr>
            <a:spLocks noGrp="1"/>
          </p:cNvSpPr>
          <p:nvPr>
            <p:ph type="title"/>
          </p:nvPr>
        </p:nvSpPr>
        <p:spPr>
          <a:xfrm>
            <a:off x="457200" y="228600"/>
            <a:ext cx="8229600" cy="1143000"/>
          </a:xfrm>
        </p:spPr>
        <p:txBody>
          <a:bodyPr/>
          <a:lstStyle/>
          <a:p>
            <a:r>
              <a:rPr lang="en-US" dirty="0" smtClean="0"/>
              <a:t>Region Construction Emphasis</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3200400"/>
            <a:ext cx="4762500" cy="3143250"/>
          </a:xfrm>
          <a:prstGeom prst="rect">
            <a:avLst/>
          </a:prstGeom>
        </p:spPr>
      </p:pic>
    </p:spTree>
    <p:extLst>
      <p:ext uri="{BB962C8B-B14F-4D97-AF65-F5344CB8AC3E}">
        <p14:creationId xmlns:p14="http://schemas.microsoft.com/office/powerpoint/2010/main" val="1310135913"/>
      </p:ext>
    </p:extLst>
  </p:cSld>
  <p:clrMapOvr>
    <a:masterClrMapping/>
  </p:clrMapOvr>
  <p:transition>
    <p:randomBa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57200" y="1524000"/>
            <a:ext cx="8229600" cy="4267200"/>
          </a:xfrm>
        </p:spPr>
        <p:txBody>
          <a:bodyPr/>
          <a:lstStyle/>
          <a:p>
            <a:pPr>
              <a:buFont typeface="Wingdings" pitchFamily="2" charset="2"/>
              <a:buChar char="Ø"/>
            </a:pPr>
            <a:endParaRPr lang="en-US" sz="1000" dirty="0" smtClean="0"/>
          </a:p>
          <a:p>
            <a:pPr marL="109537" indent="0">
              <a:buNone/>
            </a:pPr>
            <a:r>
              <a:rPr lang="en-US" sz="3600" dirty="0" smtClean="0"/>
              <a:t>3.	Our Perceptions Can Fail Us</a:t>
            </a:r>
            <a:endParaRPr lang="en-US" sz="2400" dirty="0" smtClean="0"/>
          </a:p>
          <a:p>
            <a:pPr lvl="1"/>
            <a:r>
              <a:rPr lang="en-US" dirty="0" err="1" smtClean="0"/>
              <a:t>Inattentionial</a:t>
            </a:r>
            <a:r>
              <a:rPr lang="en-US" dirty="0" smtClean="0"/>
              <a:t> blindness, also known as perceptual blindness, event in which an individual fails to recognize an unexpected stimulus that is in plain sight</a:t>
            </a:r>
          </a:p>
          <a:p>
            <a:pPr lvl="1"/>
            <a:r>
              <a:rPr lang="en-US" dirty="0" smtClean="0"/>
              <a:t>Plain and simple, no one is perfect</a:t>
            </a:r>
          </a:p>
          <a:p>
            <a:pPr lvl="1"/>
            <a:r>
              <a:rPr lang="en-US" dirty="0" smtClean="0"/>
              <a:t>Accidents happen</a:t>
            </a:r>
          </a:p>
          <a:p>
            <a:pPr lvl="1"/>
            <a:r>
              <a:rPr lang="en-US" dirty="0" smtClean="0"/>
              <a:t>Items will be right in front of us and we will be oblivious to them</a:t>
            </a:r>
          </a:p>
          <a:p>
            <a:endParaRPr lang="en-US" dirty="0"/>
          </a:p>
        </p:txBody>
      </p:sp>
      <p:sp>
        <p:nvSpPr>
          <p:cNvPr id="7" name="Title 6"/>
          <p:cNvSpPr>
            <a:spLocks noGrp="1"/>
          </p:cNvSpPr>
          <p:nvPr>
            <p:ph type="title"/>
          </p:nvPr>
        </p:nvSpPr>
        <p:spPr>
          <a:xfrm>
            <a:off x="457200" y="228600"/>
            <a:ext cx="8229600" cy="1143000"/>
          </a:xfrm>
        </p:spPr>
        <p:txBody>
          <a:bodyPr/>
          <a:lstStyle/>
          <a:p>
            <a:r>
              <a:rPr lang="en-US" dirty="0" smtClean="0"/>
              <a:t>Region Construction Emphasis</a:t>
            </a:r>
            <a:endParaRPr lang="en-US" dirty="0"/>
          </a:p>
        </p:txBody>
      </p:sp>
    </p:spTree>
    <p:extLst>
      <p:ext uri="{BB962C8B-B14F-4D97-AF65-F5344CB8AC3E}">
        <p14:creationId xmlns:p14="http://schemas.microsoft.com/office/powerpoint/2010/main" val="1110185123"/>
      </p:ext>
    </p:extLst>
  </p:cSld>
  <p:clrMapOvr>
    <a:masterClrMapping/>
  </p:clrMapOvr>
  <p:transition>
    <p:randomBa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57200" y="1524000"/>
            <a:ext cx="8229600" cy="4267200"/>
          </a:xfrm>
        </p:spPr>
        <p:txBody>
          <a:bodyPr/>
          <a:lstStyle/>
          <a:p>
            <a:pPr>
              <a:buFont typeface="Wingdings" pitchFamily="2" charset="2"/>
              <a:buChar char="Ø"/>
            </a:pPr>
            <a:endParaRPr lang="en-US" sz="1000" dirty="0" smtClean="0"/>
          </a:p>
          <a:p>
            <a:pPr marL="109537" indent="0">
              <a:buNone/>
            </a:pPr>
            <a:r>
              <a:rPr lang="en-US" sz="3600" dirty="0" smtClean="0"/>
              <a:t>4.	Live Life without Regrets</a:t>
            </a:r>
          </a:p>
          <a:p>
            <a:pPr lvl="1"/>
            <a:r>
              <a:rPr lang="en-US" dirty="0" smtClean="0"/>
              <a:t>Avoid feeling any regret by not saying or doing something to prevent an accident</a:t>
            </a:r>
          </a:p>
          <a:p>
            <a:pPr lvl="1"/>
            <a:r>
              <a:rPr lang="en-US" dirty="0" smtClean="0"/>
              <a:t>It is a benefit to ourselves to eliminate the risk of feeling regret that could last forever</a:t>
            </a:r>
          </a:p>
          <a:p>
            <a:endParaRPr lang="en-US" dirty="0"/>
          </a:p>
        </p:txBody>
      </p:sp>
      <p:sp>
        <p:nvSpPr>
          <p:cNvPr id="7" name="Title 6"/>
          <p:cNvSpPr>
            <a:spLocks noGrp="1"/>
          </p:cNvSpPr>
          <p:nvPr>
            <p:ph type="title"/>
          </p:nvPr>
        </p:nvSpPr>
        <p:spPr>
          <a:xfrm>
            <a:off x="457200" y="228600"/>
            <a:ext cx="8229600" cy="1143000"/>
          </a:xfrm>
        </p:spPr>
        <p:txBody>
          <a:bodyPr/>
          <a:lstStyle/>
          <a:p>
            <a:r>
              <a:rPr lang="en-US" dirty="0" smtClean="0"/>
              <a:t>Region Construction Emphasis</a:t>
            </a:r>
            <a:endParaRPr lang="en-US" dirty="0"/>
          </a:p>
        </p:txBody>
      </p:sp>
    </p:spTree>
    <p:extLst>
      <p:ext uri="{BB962C8B-B14F-4D97-AF65-F5344CB8AC3E}">
        <p14:creationId xmlns:p14="http://schemas.microsoft.com/office/powerpoint/2010/main" val="4103325256"/>
      </p:ext>
    </p:extLst>
  </p:cSld>
  <p:clrMapOvr>
    <a:masterClrMapping/>
  </p:clrMapOvr>
  <p:transition>
    <p:randomBa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57200" y="1143000"/>
            <a:ext cx="8229600" cy="4648200"/>
          </a:xfrm>
        </p:spPr>
        <p:txBody>
          <a:bodyPr/>
          <a:lstStyle/>
          <a:p>
            <a:pPr>
              <a:buFont typeface="Wingdings" pitchFamily="2" charset="2"/>
              <a:buChar char="Ø"/>
            </a:pPr>
            <a:endParaRPr lang="en-US" sz="1000" dirty="0" smtClean="0"/>
          </a:p>
          <a:p>
            <a:pPr marL="109537" indent="0" algn="ctr">
              <a:buNone/>
            </a:pPr>
            <a:r>
              <a:rPr lang="en-US" sz="2400" dirty="0" smtClean="0"/>
              <a:t>“ I Chose to Look the Other Way”</a:t>
            </a:r>
          </a:p>
          <a:p>
            <a:pPr marL="109537" indent="0" algn="ctr">
              <a:spcBef>
                <a:spcPts val="0"/>
              </a:spcBef>
              <a:buNone/>
            </a:pPr>
            <a:r>
              <a:rPr lang="en-US" sz="1400" dirty="0" smtClean="0"/>
              <a:t>I could have saved a life that day</a:t>
            </a:r>
          </a:p>
          <a:p>
            <a:pPr marL="109537" indent="0" algn="ctr">
              <a:spcBef>
                <a:spcPts val="0"/>
              </a:spcBef>
              <a:buNone/>
            </a:pPr>
            <a:r>
              <a:rPr lang="en-US" sz="1400" dirty="0" smtClean="0"/>
              <a:t>But I chose to look the other way.</a:t>
            </a:r>
          </a:p>
          <a:p>
            <a:pPr marL="109537" indent="0" algn="ctr">
              <a:spcBef>
                <a:spcPts val="0"/>
              </a:spcBef>
              <a:buNone/>
            </a:pPr>
            <a:r>
              <a:rPr lang="en-US" sz="1400" dirty="0" smtClean="0"/>
              <a:t>It wasn’t that I didn’t care,</a:t>
            </a:r>
          </a:p>
          <a:p>
            <a:pPr marL="109537" indent="0" algn="ctr">
              <a:spcBef>
                <a:spcPts val="0"/>
              </a:spcBef>
              <a:buNone/>
            </a:pPr>
            <a:r>
              <a:rPr lang="en-US" sz="1400" dirty="0" smtClean="0"/>
              <a:t>I had the time, and I was there.</a:t>
            </a:r>
          </a:p>
          <a:p>
            <a:pPr marL="109537" indent="0" algn="ctr">
              <a:spcBef>
                <a:spcPts val="0"/>
              </a:spcBef>
              <a:buNone/>
            </a:pPr>
            <a:endParaRPr lang="en-US" sz="1400" dirty="0"/>
          </a:p>
          <a:p>
            <a:pPr marL="109537" indent="0" algn="ctr">
              <a:spcBef>
                <a:spcPts val="0"/>
              </a:spcBef>
              <a:buNone/>
            </a:pPr>
            <a:r>
              <a:rPr lang="en-US" sz="1400" dirty="0" smtClean="0"/>
              <a:t>But I didn’t want to seem a fool,</a:t>
            </a:r>
          </a:p>
          <a:p>
            <a:pPr marL="109537" indent="0" algn="ctr">
              <a:spcBef>
                <a:spcPts val="0"/>
              </a:spcBef>
              <a:buNone/>
            </a:pPr>
            <a:r>
              <a:rPr lang="en-US" sz="1400" dirty="0" smtClean="0"/>
              <a:t>or argue over some safety rule.</a:t>
            </a:r>
          </a:p>
          <a:p>
            <a:pPr marL="109537" indent="0" algn="ctr">
              <a:spcBef>
                <a:spcPts val="0"/>
              </a:spcBef>
              <a:buNone/>
            </a:pPr>
            <a:r>
              <a:rPr lang="en-US" sz="1400" dirty="0" smtClean="0"/>
              <a:t>I knew he’d done the job before,</a:t>
            </a:r>
          </a:p>
          <a:p>
            <a:pPr marL="109537" indent="0" algn="ctr">
              <a:spcBef>
                <a:spcPts val="0"/>
              </a:spcBef>
              <a:buNone/>
            </a:pPr>
            <a:r>
              <a:rPr lang="en-US" sz="1400" dirty="0" smtClean="0"/>
              <a:t>If I spoke up, he might get sore.</a:t>
            </a:r>
          </a:p>
          <a:p>
            <a:pPr marL="109537" indent="0" algn="ctr">
              <a:spcBef>
                <a:spcPts val="0"/>
              </a:spcBef>
              <a:buNone/>
            </a:pPr>
            <a:endParaRPr lang="en-US" sz="1400" dirty="0"/>
          </a:p>
          <a:p>
            <a:pPr marL="109537" indent="0" algn="ctr">
              <a:spcBef>
                <a:spcPts val="0"/>
              </a:spcBef>
              <a:buNone/>
            </a:pPr>
            <a:r>
              <a:rPr lang="en-US" sz="1400" dirty="0" smtClean="0"/>
              <a:t>The chances didn’t seem that bad,</a:t>
            </a:r>
          </a:p>
          <a:p>
            <a:pPr marL="109537" indent="0" algn="ctr">
              <a:spcBef>
                <a:spcPts val="0"/>
              </a:spcBef>
              <a:buNone/>
            </a:pPr>
            <a:r>
              <a:rPr lang="en-US" sz="1400" dirty="0" smtClean="0"/>
              <a:t>I’d done the same thing – He knew I had.</a:t>
            </a:r>
          </a:p>
          <a:p>
            <a:pPr marL="109537" indent="0" algn="ctr">
              <a:spcBef>
                <a:spcPts val="0"/>
              </a:spcBef>
              <a:buNone/>
            </a:pPr>
            <a:r>
              <a:rPr lang="en-US" sz="1400" dirty="0" smtClean="0"/>
              <a:t>So I shook my head and walked on by,</a:t>
            </a:r>
          </a:p>
          <a:p>
            <a:pPr marL="109537" indent="0" algn="ctr">
              <a:spcBef>
                <a:spcPts val="0"/>
              </a:spcBef>
              <a:buNone/>
            </a:pPr>
            <a:r>
              <a:rPr lang="en-US" sz="1400" dirty="0" smtClean="0"/>
              <a:t>He knew the risks as well as I.</a:t>
            </a:r>
          </a:p>
          <a:p>
            <a:pPr marL="109537" indent="0" algn="ctr">
              <a:spcBef>
                <a:spcPts val="0"/>
              </a:spcBef>
              <a:buNone/>
            </a:pPr>
            <a:endParaRPr lang="en-US" sz="1400" dirty="0"/>
          </a:p>
          <a:p>
            <a:pPr marL="109537" indent="0" algn="ctr">
              <a:spcBef>
                <a:spcPts val="0"/>
              </a:spcBef>
              <a:buNone/>
            </a:pPr>
            <a:r>
              <a:rPr lang="en-US" sz="1400" dirty="0" smtClean="0"/>
              <a:t>He took the chance, I closed an eye,</a:t>
            </a:r>
          </a:p>
          <a:p>
            <a:pPr marL="109537" indent="0" algn="ctr">
              <a:spcBef>
                <a:spcPts val="0"/>
              </a:spcBef>
              <a:buNone/>
            </a:pPr>
            <a:r>
              <a:rPr lang="en-US" sz="1400" dirty="0" smtClean="0"/>
              <a:t>And with that act, I let him Die.</a:t>
            </a:r>
          </a:p>
          <a:p>
            <a:pPr marL="109537" indent="0" algn="ctr">
              <a:spcBef>
                <a:spcPts val="0"/>
              </a:spcBef>
              <a:buNone/>
            </a:pPr>
            <a:r>
              <a:rPr lang="en-US" sz="1400" dirty="0" smtClean="0"/>
              <a:t>I could have saved a life that day</a:t>
            </a:r>
          </a:p>
          <a:p>
            <a:pPr marL="109537" indent="0" algn="ctr">
              <a:spcBef>
                <a:spcPts val="0"/>
              </a:spcBef>
              <a:buNone/>
            </a:pPr>
            <a:r>
              <a:rPr lang="en-US" sz="1400" dirty="0" smtClean="0"/>
              <a:t>But I chose to look the other way</a:t>
            </a:r>
            <a:r>
              <a:rPr lang="en-US" sz="1200" dirty="0" smtClean="0"/>
              <a:t>.</a:t>
            </a:r>
            <a:endParaRPr lang="en-US" sz="1200" dirty="0"/>
          </a:p>
        </p:txBody>
      </p:sp>
      <p:sp>
        <p:nvSpPr>
          <p:cNvPr id="7" name="Title 6"/>
          <p:cNvSpPr>
            <a:spLocks noGrp="1"/>
          </p:cNvSpPr>
          <p:nvPr>
            <p:ph type="title"/>
          </p:nvPr>
        </p:nvSpPr>
        <p:spPr>
          <a:xfrm>
            <a:off x="457200" y="228600"/>
            <a:ext cx="8229600" cy="1143000"/>
          </a:xfrm>
        </p:spPr>
        <p:txBody>
          <a:bodyPr/>
          <a:lstStyle/>
          <a:p>
            <a:r>
              <a:rPr lang="en-US" dirty="0" smtClean="0"/>
              <a:t>Region Construction Emphasis</a:t>
            </a:r>
            <a:endParaRPr lang="en-US" dirty="0"/>
          </a:p>
        </p:txBody>
      </p:sp>
    </p:spTree>
    <p:extLst>
      <p:ext uri="{BB962C8B-B14F-4D97-AF65-F5344CB8AC3E}">
        <p14:creationId xmlns:p14="http://schemas.microsoft.com/office/powerpoint/2010/main" val="2443884104"/>
      </p:ext>
    </p:extLst>
  </p:cSld>
  <p:clrMapOvr>
    <a:masterClrMapping/>
  </p:clrMapOvr>
  <p:transition>
    <p:randomBa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57200" y="1143000"/>
            <a:ext cx="8229600" cy="4648200"/>
          </a:xfrm>
        </p:spPr>
        <p:txBody>
          <a:bodyPr/>
          <a:lstStyle/>
          <a:p>
            <a:pPr>
              <a:buFont typeface="Wingdings" pitchFamily="2" charset="2"/>
              <a:buChar char="Ø"/>
            </a:pPr>
            <a:endParaRPr lang="en-US" sz="1000" dirty="0" smtClean="0"/>
          </a:p>
          <a:p>
            <a:pPr marL="109537" indent="0" algn="ctr">
              <a:buNone/>
            </a:pPr>
            <a:r>
              <a:rPr lang="en-US" sz="2400" dirty="0" smtClean="0"/>
              <a:t>“ I Chose to Look the Other Way”</a:t>
            </a:r>
          </a:p>
          <a:p>
            <a:pPr marL="109537" indent="0" algn="ctr">
              <a:spcBef>
                <a:spcPts val="0"/>
              </a:spcBef>
              <a:buNone/>
            </a:pPr>
            <a:r>
              <a:rPr lang="en-US" sz="1400" dirty="0" smtClean="0"/>
              <a:t>Now Every time I see his Wife,</a:t>
            </a:r>
          </a:p>
          <a:p>
            <a:pPr marL="109537" indent="0" algn="ctr">
              <a:spcBef>
                <a:spcPts val="0"/>
              </a:spcBef>
              <a:buNone/>
            </a:pPr>
            <a:r>
              <a:rPr lang="en-US" sz="1400" dirty="0" smtClean="0"/>
              <a:t>I’ll know, I should have saved his life.</a:t>
            </a:r>
          </a:p>
          <a:p>
            <a:pPr marL="109537" indent="0" algn="ctr">
              <a:spcBef>
                <a:spcPts val="0"/>
              </a:spcBef>
              <a:buNone/>
            </a:pPr>
            <a:r>
              <a:rPr lang="en-US" sz="1400" dirty="0" smtClean="0"/>
              <a:t>That guilt is something I must bear,</a:t>
            </a:r>
          </a:p>
          <a:p>
            <a:pPr marL="109537" indent="0" algn="ctr">
              <a:spcBef>
                <a:spcPts val="0"/>
              </a:spcBef>
              <a:buNone/>
            </a:pPr>
            <a:r>
              <a:rPr lang="en-US" sz="1400" dirty="0" smtClean="0"/>
              <a:t>But it isn’t something you should share.</a:t>
            </a:r>
          </a:p>
          <a:p>
            <a:pPr marL="109537" indent="0" algn="ctr">
              <a:spcBef>
                <a:spcPts val="0"/>
              </a:spcBef>
              <a:buNone/>
            </a:pPr>
            <a:endParaRPr lang="en-US" sz="1400" dirty="0"/>
          </a:p>
          <a:p>
            <a:pPr marL="109537" indent="0" algn="ctr">
              <a:spcBef>
                <a:spcPts val="0"/>
              </a:spcBef>
              <a:buNone/>
            </a:pPr>
            <a:r>
              <a:rPr lang="en-US" sz="1400" dirty="0" smtClean="0"/>
              <a:t>If you see a risk that others take,</a:t>
            </a:r>
          </a:p>
          <a:p>
            <a:pPr marL="109537" indent="0" algn="ctr">
              <a:spcBef>
                <a:spcPts val="0"/>
              </a:spcBef>
              <a:buNone/>
            </a:pPr>
            <a:r>
              <a:rPr lang="en-US" sz="1400" dirty="0" smtClean="0"/>
              <a:t>That puts their health or life at stake,</a:t>
            </a:r>
          </a:p>
          <a:p>
            <a:pPr marL="109537" indent="0" algn="ctr">
              <a:spcBef>
                <a:spcPts val="0"/>
              </a:spcBef>
              <a:buNone/>
            </a:pPr>
            <a:r>
              <a:rPr lang="en-US" sz="1400" dirty="0" smtClean="0"/>
              <a:t>the question asked or think you say,</a:t>
            </a:r>
          </a:p>
          <a:p>
            <a:pPr marL="109537" indent="0" algn="ctr">
              <a:spcBef>
                <a:spcPts val="0"/>
              </a:spcBef>
              <a:buNone/>
            </a:pPr>
            <a:r>
              <a:rPr lang="en-US" sz="1400" dirty="0" smtClean="0"/>
              <a:t>could help them live another day.</a:t>
            </a:r>
          </a:p>
          <a:p>
            <a:pPr marL="109537" indent="0" algn="ctr">
              <a:spcBef>
                <a:spcPts val="0"/>
              </a:spcBef>
              <a:buNone/>
            </a:pPr>
            <a:endParaRPr lang="en-US" sz="1400" dirty="0"/>
          </a:p>
          <a:p>
            <a:pPr marL="109537" indent="0" algn="ctr">
              <a:spcBef>
                <a:spcPts val="0"/>
              </a:spcBef>
              <a:buNone/>
            </a:pPr>
            <a:r>
              <a:rPr lang="en-US" sz="1400" dirty="0" smtClean="0"/>
              <a:t>If you see a risk and walk away,</a:t>
            </a:r>
          </a:p>
          <a:p>
            <a:pPr marL="109537" indent="0" algn="ctr">
              <a:spcBef>
                <a:spcPts val="0"/>
              </a:spcBef>
              <a:buNone/>
            </a:pPr>
            <a:r>
              <a:rPr lang="en-US" sz="1400" dirty="0" smtClean="0"/>
              <a:t>Then you hope you never have to say</a:t>
            </a:r>
          </a:p>
          <a:p>
            <a:pPr marL="109537" indent="0" algn="ctr">
              <a:spcBef>
                <a:spcPts val="0"/>
              </a:spcBef>
              <a:buNone/>
            </a:pPr>
            <a:r>
              <a:rPr lang="en-US" sz="1400" dirty="0" smtClean="0"/>
              <a:t>“I could have saved a life today, </a:t>
            </a:r>
          </a:p>
          <a:p>
            <a:pPr marL="109537" indent="0" algn="ctr">
              <a:spcBef>
                <a:spcPts val="0"/>
              </a:spcBef>
              <a:buNone/>
            </a:pPr>
            <a:r>
              <a:rPr lang="en-US" sz="1400" dirty="0" smtClean="0"/>
              <a:t>But I chose to look the other way”</a:t>
            </a:r>
          </a:p>
          <a:p>
            <a:pPr marL="109537" indent="0" algn="ctr">
              <a:spcBef>
                <a:spcPts val="0"/>
              </a:spcBef>
              <a:buNone/>
            </a:pPr>
            <a:endParaRPr lang="en-US" sz="1400" dirty="0"/>
          </a:p>
          <a:p>
            <a:pPr marL="109537" indent="0" algn="ctr">
              <a:spcBef>
                <a:spcPts val="0"/>
              </a:spcBef>
              <a:buNone/>
            </a:pPr>
            <a:endParaRPr lang="en-US" sz="1400" dirty="0" smtClean="0"/>
          </a:p>
          <a:p>
            <a:pPr marL="109537" indent="0" algn="ctr">
              <a:spcBef>
                <a:spcPts val="0"/>
              </a:spcBef>
              <a:buNone/>
            </a:pPr>
            <a:r>
              <a:rPr lang="en-US" sz="1400" dirty="0" smtClean="0"/>
              <a:t>Don Merrell</a:t>
            </a:r>
          </a:p>
          <a:p>
            <a:pPr marL="109537" indent="0" algn="ctr">
              <a:spcBef>
                <a:spcPts val="0"/>
              </a:spcBef>
              <a:buNone/>
            </a:pPr>
            <a:r>
              <a:rPr lang="en-US" sz="1400" dirty="0" smtClean="0"/>
              <a:t>J.R. Simplot Company</a:t>
            </a:r>
            <a:endParaRPr lang="en-US" sz="1200" dirty="0"/>
          </a:p>
        </p:txBody>
      </p:sp>
      <p:sp>
        <p:nvSpPr>
          <p:cNvPr id="7" name="Title 6"/>
          <p:cNvSpPr>
            <a:spLocks noGrp="1"/>
          </p:cNvSpPr>
          <p:nvPr>
            <p:ph type="title"/>
          </p:nvPr>
        </p:nvSpPr>
        <p:spPr>
          <a:xfrm>
            <a:off x="457200" y="228600"/>
            <a:ext cx="8229600" cy="1143000"/>
          </a:xfrm>
        </p:spPr>
        <p:txBody>
          <a:bodyPr/>
          <a:lstStyle/>
          <a:p>
            <a:r>
              <a:rPr lang="en-US" dirty="0" smtClean="0"/>
              <a:t>Region Construction Emphasis</a:t>
            </a:r>
            <a:endParaRPr lang="en-US" dirty="0"/>
          </a:p>
        </p:txBody>
      </p:sp>
    </p:spTree>
    <p:extLst>
      <p:ext uri="{BB962C8B-B14F-4D97-AF65-F5344CB8AC3E}">
        <p14:creationId xmlns:p14="http://schemas.microsoft.com/office/powerpoint/2010/main" val="2973399159"/>
      </p:ext>
    </p:extLst>
  </p:cSld>
  <p:clrMapOvr>
    <a:masterClrMapping/>
  </p:clrMapOvr>
  <p:transition>
    <p:randomBa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57200" y="1524000"/>
            <a:ext cx="8229600" cy="4267200"/>
          </a:xfrm>
        </p:spPr>
        <p:txBody>
          <a:bodyPr/>
          <a:lstStyle/>
          <a:p>
            <a:pPr>
              <a:buFont typeface="Wingdings" pitchFamily="2" charset="2"/>
              <a:buChar char="Ø"/>
            </a:pPr>
            <a:endParaRPr lang="en-US" sz="1000" dirty="0" smtClean="0"/>
          </a:p>
          <a:p>
            <a:pPr marL="109537" indent="0">
              <a:buNone/>
            </a:pPr>
            <a:r>
              <a:rPr lang="en-US" sz="3600" dirty="0" smtClean="0"/>
              <a:t>5.	IT’S Just the Right Thing to Do</a:t>
            </a:r>
          </a:p>
          <a:p>
            <a:pPr lvl="1"/>
            <a:r>
              <a:rPr lang="en-US" dirty="0" smtClean="0"/>
              <a:t>Think of all the negative consequences that could happen (medical expenses, job disruption, media coverage, insurance, etc.)</a:t>
            </a:r>
            <a:endParaRPr lang="en-US" dirty="0"/>
          </a:p>
        </p:txBody>
      </p:sp>
      <p:sp>
        <p:nvSpPr>
          <p:cNvPr id="7" name="Title 6"/>
          <p:cNvSpPr>
            <a:spLocks noGrp="1"/>
          </p:cNvSpPr>
          <p:nvPr>
            <p:ph type="title"/>
          </p:nvPr>
        </p:nvSpPr>
        <p:spPr>
          <a:xfrm>
            <a:off x="457200" y="228600"/>
            <a:ext cx="8229600" cy="1143000"/>
          </a:xfrm>
        </p:spPr>
        <p:txBody>
          <a:bodyPr/>
          <a:lstStyle/>
          <a:p>
            <a:r>
              <a:rPr lang="en-US" dirty="0" smtClean="0"/>
              <a:t>Region Construction Emphasis</a:t>
            </a:r>
            <a:endParaRPr lang="en-US" dirty="0"/>
          </a:p>
        </p:txBody>
      </p:sp>
    </p:spTree>
    <p:extLst>
      <p:ext uri="{BB962C8B-B14F-4D97-AF65-F5344CB8AC3E}">
        <p14:creationId xmlns:p14="http://schemas.microsoft.com/office/powerpoint/2010/main" val="1939951735"/>
      </p:ext>
    </p:extLst>
  </p:cSld>
  <p:clrMapOvr>
    <a:masterClrMapping/>
  </p:clrMapOvr>
  <p:transition>
    <p:randomBa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57200" y="1524000"/>
            <a:ext cx="8229600" cy="4267200"/>
          </a:xfrm>
        </p:spPr>
        <p:txBody>
          <a:bodyPr/>
          <a:lstStyle/>
          <a:p>
            <a:pPr>
              <a:buFont typeface="Wingdings" pitchFamily="2" charset="2"/>
              <a:buChar char="Ø"/>
            </a:pPr>
            <a:endParaRPr lang="en-US" sz="1000" dirty="0" smtClean="0"/>
          </a:p>
          <a:p>
            <a:pPr>
              <a:buFont typeface="Wingdings" panose="05000000000000000000" pitchFamily="2" charset="2"/>
              <a:buChar char="§"/>
            </a:pPr>
            <a:r>
              <a:rPr lang="en-US" sz="3600" dirty="0" smtClean="0"/>
              <a:t>Safety</a:t>
            </a:r>
          </a:p>
          <a:p>
            <a:pPr lvl="1">
              <a:lnSpc>
                <a:spcPct val="150000"/>
              </a:lnSpc>
              <a:buFont typeface="Arial" panose="020B0604020202020204" pitchFamily="34" charset="0"/>
              <a:buChar char="•"/>
            </a:pPr>
            <a:r>
              <a:rPr lang="en-US" sz="2800" dirty="0" smtClean="0"/>
              <a:t>Three Reasons that get in the way of Safety</a:t>
            </a:r>
          </a:p>
          <a:p>
            <a:endParaRPr lang="en-US" dirty="0" smtClean="0"/>
          </a:p>
          <a:p>
            <a:endParaRPr lang="en-US" dirty="0"/>
          </a:p>
        </p:txBody>
      </p:sp>
      <p:sp>
        <p:nvSpPr>
          <p:cNvPr id="7" name="Title 6"/>
          <p:cNvSpPr>
            <a:spLocks noGrp="1"/>
          </p:cNvSpPr>
          <p:nvPr>
            <p:ph type="title"/>
          </p:nvPr>
        </p:nvSpPr>
        <p:spPr>
          <a:xfrm>
            <a:off x="457200" y="228600"/>
            <a:ext cx="8229600" cy="1143000"/>
          </a:xfrm>
        </p:spPr>
        <p:txBody>
          <a:bodyPr/>
          <a:lstStyle/>
          <a:p>
            <a:r>
              <a:rPr lang="en-US" dirty="0" smtClean="0"/>
              <a:t>Region Construction Emphasis</a:t>
            </a:r>
            <a:endParaRPr lang="en-US" dirty="0"/>
          </a:p>
        </p:txBody>
      </p:sp>
    </p:spTree>
    <p:extLst>
      <p:ext uri="{BB962C8B-B14F-4D97-AF65-F5344CB8AC3E}">
        <p14:creationId xmlns:p14="http://schemas.microsoft.com/office/powerpoint/2010/main" val="2504036366"/>
      </p:ext>
    </p:extLst>
  </p:cSld>
  <p:clrMapOvr>
    <a:masterClrMapping/>
  </p:clrMapOvr>
  <p:transition>
    <p:randomBa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57200" y="1524000"/>
            <a:ext cx="8229600" cy="4267200"/>
          </a:xfrm>
        </p:spPr>
        <p:txBody>
          <a:bodyPr/>
          <a:lstStyle/>
          <a:p>
            <a:pPr>
              <a:buFont typeface="Wingdings" pitchFamily="2" charset="2"/>
              <a:buChar char="Ø"/>
            </a:pPr>
            <a:endParaRPr lang="en-US" sz="1000" dirty="0" smtClean="0"/>
          </a:p>
          <a:p>
            <a:pPr marL="109537" indent="0">
              <a:buNone/>
            </a:pPr>
            <a:r>
              <a:rPr lang="en-US" sz="3600" dirty="0" smtClean="0"/>
              <a:t>Safety</a:t>
            </a:r>
          </a:p>
          <a:p>
            <a:pPr marL="109537" indent="0">
              <a:buNone/>
            </a:pPr>
            <a:r>
              <a:rPr lang="en-US" dirty="0" smtClean="0"/>
              <a:t>1.	YOU Don’t Think IT COULD EVER HAPPEN!</a:t>
            </a:r>
          </a:p>
          <a:p>
            <a:pPr marL="109537" indent="0">
              <a:buNone/>
            </a:pPr>
            <a:endParaRPr lang="en-US" dirty="0" smtClean="0"/>
          </a:p>
          <a:p>
            <a:pPr>
              <a:buFont typeface="Wingdings" panose="05000000000000000000" pitchFamily="2" charset="2"/>
              <a:buChar char="§"/>
            </a:pPr>
            <a:r>
              <a:rPr lang="en-US" dirty="0" smtClean="0"/>
              <a:t>No history of it happening</a:t>
            </a:r>
          </a:p>
          <a:p>
            <a:pPr>
              <a:buFont typeface="Wingdings" panose="05000000000000000000" pitchFamily="2" charset="2"/>
              <a:buChar char="§"/>
            </a:pPr>
            <a:r>
              <a:rPr lang="en-US" dirty="0" smtClean="0"/>
              <a:t>You haven’t ever seen it happen before</a:t>
            </a:r>
            <a:endParaRPr lang="en-US" dirty="0"/>
          </a:p>
        </p:txBody>
      </p:sp>
      <p:sp>
        <p:nvSpPr>
          <p:cNvPr id="7" name="Title 6"/>
          <p:cNvSpPr>
            <a:spLocks noGrp="1"/>
          </p:cNvSpPr>
          <p:nvPr>
            <p:ph type="title"/>
          </p:nvPr>
        </p:nvSpPr>
        <p:spPr>
          <a:xfrm>
            <a:off x="457200" y="228600"/>
            <a:ext cx="8229600" cy="1143000"/>
          </a:xfrm>
        </p:spPr>
        <p:txBody>
          <a:bodyPr/>
          <a:lstStyle/>
          <a:p>
            <a:r>
              <a:rPr lang="en-US" dirty="0" smtClean="0"/>
              <a:t>Region Construction Emphasis</a:t>
            </a:r>
            <a:endParaRPr lang="en-US" dirty="0"/>
          </a:p>
        </p:txBody>
      </p:sp>
    </p:spTree>
    <p:extLst>
      <p:ext uri="{BB962C8B-B14F-4D97-AF65-F5344CB8AC3E}">
        <p14:creationId xmlns:p14="http://schemas.microsoft.com/office/powerpoint/2010/main" val="3971855986"/>
      </p:ext>
    </p:extLst>
  </p:cSld>
  <p:clrMapOvr>
    <a:masterClrMapping/>
  </p:clrMapOvr>
  <p:transition>
    <p:randomBa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219200"/>
            <a:ext cx="8229600" cy="3873500"/>
          </a:xfrm>
        </p:spPr>
        <p:txBody>
          <a:bodyPr/>
          <a:lstStyle/>
          <a:p>
            <a:r>
              <a:rPr lang="en-US" b="1" dirty="0" smtClean="0"/>
              <a:t>County: </a:t>
            </a:r>
            <a:r>
              <a:rPr lang="en-US" dirty="0" smtClean="0"/>
              <a:t>Outagamie</a:t>
            </a:r>
          </a:p>
          <a:p>
            <a:r>
              <a:rPr lang="en-US" b="1" dirty="0" smtClean="0"/>
              <a:t>Project I.D: </a:t>
            </a:r>
            <a:r>
              <a:rPr lang="en-US" dirty="0" smtClean="0"/>
              <a:t>6520-03-60</a:t>
            </a:r>
          </a:p>
          <a:p>
            <a:r>
              <a:rPr lang="en-US" b="1" dirty="0" smtClean="0"/>
              <a:t>Location: </a:t>
            </a:r>
            <a:r>
              <a:rPr lang="en-US" dirty="0" smtClean="0"/>
              <a:t>Shiocton – NCL/STH 54 – NCL</a:t>
            </a:r>
          </a:p>
          <a:p>
            <a:r>
              <a:rPr lang="en-US" b="1" dirty="0" smtClean="0"/>
              <a:t>Project Length: </a:t>
            </a:r>
            <a:r>
              <a:rPr lang="en-US" dirty="0" smtClean="0"/>
              <a:t>9.8 miles</a:t>
            </a:r>
          </a:p>
          <a:p>
            <a:r>
              <a:rPr lang="en-US" b="1" dirty="0" smtClean="0"/>
              <a:t>Prime Contractor: </a:t>
            </a:r>
            <a:r>
              <a:rPr lang="en-US" dirty="0" smtClean="0"/>
              <a:t>Northeast Asphalt, Inc.</a:t>
            </a:r>
          </a:p>
          <a:p>
            <a:r>
              <a:rPr lang="en-US" b="1" dirty="0" smtClean="0"/>
              <a:t>Project Leader: </a:t>
            </a:r>
            <a:r>
              <a:rPr lang="en-US" dirty="0" smtClean="0"/>
              <a:t>Ken Baierl</a:t>
            </a:r>
          </a:p>
          <a:p>
            <a:r>
              <a:rPr lang="en-US" b="1" dirty="0" smtClean="0"/>
              <a:t>DOT Project Manager: </a:t>
            </a:r>
            <a:r>
              <a:rPr lang="en-US" dirty="0" smtClean="0"/>
              <a:t>Tim Verhagen</a:t>
            </a:r>
          </a:p>
          <a:p>
            <a:r>
              <a:rPr lang="en-US" b="1" dirty="0" smtClean="0"/>
              <a:t>DOT Project Supervisor: </a:t>
            </a:r>
            <a:r>
              <a:rPr lang="en-US" dirty="0" smtClean="0"/>
              <a:t>Chuck Karow</a:t>
            </a:r>
            <a:endParaRPr lang="en-US" dirty="0"/>
          </a:p>
        </p:txBody>
      </p:sp>
      <p:sp>
        <p:nvSpPr>
          <p:cNvPr id="3" name="Title 2"/>
          <p:cNvSpPr>
            <a:spLocks noGrp="1"/>
          </p:cNvSpPr>
          <p:nvPr>
            <p:ph type="title"/>
          </p:nvPr>
        </p:nvSpPr>
        <p:spPr>
          <a:xfrm>
            <a:off x="457200" y="152400"/>
            <a:ext cx="8229600" cy="1143000"/>
          </a:xfrm>
        </p:spPr>
        <p:txBody>
          <a:bodyPr/>
          <a:lstStyle/>
          <a:p>
            <a:r>
              <a:rPr lang="en-US" dirty="0" smtClean="0"/>
              <a:t>Asphalt Paving</a:t>
            </a:r>
            <a:endParaRPr lang="en-US" dirty="0"/>
          </a:p>
        </p:txBody>
      </p:sp>
    </p:spTree>
  </p:cSld>
  <p:clrMapOvr>
    <a:masterClrMapping/>
  </p:clrMapOvr>
  <p:transition>
    <p:randomBa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57200" y="1524000"/>
            <a:ext cx="8229600" cy="4267200"/>
          </a:xfrm>
        </p:spPr>
        <p:txBody>
          <a:bodyPr/>
          <a:lstStyle/>
          <a:p>
            <a:pPr>
              <a:buFont typeface="Wingdings" pitchFamily="2" charset="2"/>
              <a:buChar char="Ø"/>
            </a:pPr>
            <a:endParaRPr lang="en-US" sz="1000" dirty="0" smtClean="0"/>
          </a:p>
          <a:p>
            <a:pPr marL="109537" indent="0">
              <a:buNone/>
            </a:pPr>
            <a:r>
              <a:rPr lang="en-US" sz="3600" dirty="0" smtClean="0"/>
              <a:t>Safety</a:t>
            </a:r>
          </a:p>
          <a:p>
            <a:pPr marL="109537" indent="0">
              <a:buNone/>
            </a:pPr>
            <a:r>
              <a:rPr lang="en-US" dirty="0" smtClean="0"/>
              <a:t>2.	It’s NOT COMFORTABLE</a:t>
            </a:r>
          </a:p>
          <a:p>
            <a:pPr marL="109537" indent="0">
              <a:buNone/>
            </a:pPr>
            <a:endParaRPr lang="en-US" dirty="0" smtClean="0"/>
          </a:p>
          <a:p>
            <a:pPr>
              <a:buFont typeface="Wingdings" panose="05000000000000000000" pitchFamily="2" charset="2"/>
              <a:buChar char="§"/>
            </a:pPr>
            <a:r>
              <a:rPr lang="en-US" dirty="0" smtClean="0"/>
              <a:t>Avoidance</a:t>
            </a:r>
          </a:p>
          <a:p>
            <a:pPr>
              <a:buFont typeface="Wingdings" panose="05000000000000000000" pitchFamily="2" charset="2"/>
              <a:buChar char="§"/>
            </a:pPr>
            <a:r>
              <a:rPr lang="en-US" dirty="0" smtClean="0"/>
              <a:t>Sometimes certain individuals are harder to deal with or maybe it’s your friend</a:t>
            </a:r>
            <a:endParaRPr lang="en-US" dirty="0"/>
          </a:p>
        </p:txBody>
      </p:sp>
      <p:sp>
        <p:nvSpPr>
          <p:cNvPr id="7" name="Title 6"/>
          <p:cNvSpPr>
            <a:spLocks noGrp="1"/>
          </p:cNvSpPr>
          <p:nvPr>
            <p:ph type="title"/>
          </p:nvPr>
        </p:nvSpPr>
        <p:spPr>
          <a:xfrm>
            <a:off x="457200" y="228600"/>
            <a:ext cx="8229600" cy="1143000"/>
          </a:xfrm>
        </p:spPr>
        <p:txBody>
          <a:bodyPr/>
          <a:lstStyle/>
          <a:p>
            <a:r>
              <a:rPr lang="en-US" dirty="0" smtClean="0"/>
              <a:t>Region Construction Emphasis</a:t>
            </a:r>
            <a:endParaRPr lang="en-US" dirty="0"/>
          </a:p>
        </p:txBody>
      </p:sp>
    </p:spTree>
    <p:extLst>
      <p:ext uri="{BB962C8B-B14F-4D97-AF65-F5344CB8AC3E}">
        <p14:creationId xmlns:p14="http://schemas.microsoft.com/office/powerpoint/2010/main" val="2880053372"/>
      </p:ext>
    </p:extLst>
  </p:cSld>
  <p:clrMapOvr>
    <a:masterClrMapping/>
  </p:clrMapOvr>
  <p:transition>
    <p:randomBa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57200" y="1524000"/>
            <a:ext cx="8229600" cy="4267200"/>
          </a:xfrm>
        </p:spPr>
        <p:txBody>
          <a:bodyPr/>
          <a:lstStyle/>
          <a:p>
            <a:pPr>
              <a:buFont typeface="Wingdings" pitchFamily="2" charset="2"/>
              <a:buChar char="Ø"/>
            </a:pPr>
            <a:endParaRPr lang="en-US" sz="1000" dirty="0" smtClean="0"/>
          </a:p>
          <a:p>
            <a:pPr marL="109537" indent="0">
              <a:buNone/>
            </a:pPr>
            <a:r>
              <a:rPr lang="en-US" sz="3600" dirty="0" smtClean="0"/>
              <a:t>Safety</a:t>
            </a:r>
          </a:p>
          <a:p>
            <a:pPr marL="109537" indent="0">
              <a:buNone/>
            </a:pPr>
            <a:r>
              <a:rPr lang="en-US" dirty="0" smtClean="0"/>
              <a:t>3.	We Don’t Know How to Communicate</a:t>
            </a:r>
          </a:p>
          <a:p>
            <a:pPr>
              <a:buFont typeface="Wingdings" panose="05000000000000000000" pitchFamily="2" charset="2"/>
              <a:buChar char="§"/>
            </a:pPr>
            <a:r>
              <a:rPr lang="en-US" sz="2000" dirty="0" smtClean="0"/>
              <a:t>Flat out telling someone what they are doing wrong isn’t always easily accepted</a:t>
            </a:r>
          </a:p>
          <a:p>
            <a:pPr>
              <a:buFont typeface="Wingdings" panose="05000000000000000000" pitchFamily="2" charset="2"/>
              <a:buChar char="§"/>
            </a:pPr>
            <a:r>
              <a:rPr lang="en-US" sz="2000" dirty="0" smtClean="0"/>
              <a:t>Saying, “Hey would you like me to watch out for your Safety?” begs for a yes answer due to curiosity.</a:t>
            </a:r>
          </a:p>
          <a:p>
            <a:pPr>
              <a:buFont typeface="Wingdings" panose="05000000000000000000" pitchFamily="2" charset="2"/>
              <a:buChar char="§"/>
            </a:pPr>
            <a:r>
              <a:rPr lang="en-US" sz="2000" dirty="0" smtClean="0"/>
              <a:t>Your approach and communication can have a positive, ‘pay it forward’ type of effect.  It’s all in how you choose to address Safety.</a:t>
            </a:r>
            <a:endParaRPr lang="en-US" sz="2000" dirty="0"/>
          </a:p>
        </p:txBody>
      </p:sp>
      <p:sp>
        <p:nvSpPr>
          <p:cNvPr id="7" name="Title 6"/>
          <p:cNvSpPr>
            <a:spLocks noGrp="1"/>
          </p:cNvSpPr>
          <p:nvPr>
            <p:ph type="title"/>
          </p:nvPr>
        </p:nvSpPr>
        <p:spPr>
          <a:xfrm>
            <a:off x="457200" y="228600"/>
            <a:ext cx="8229600" cy="1143000"/>
          </a:xfrm>
        </p:spPr>
        <p:txBody>
          <a:bodyPr/>
          <a:lstStyle/>
          <a:p>
            <a:r>
              <a:rPr lang="en-US" dirty="0" smtClean="0"/>
              <a:t>Region Construction Emphasis</a:t>
            </a:r>
            <a:endParaRPr lang="en-US" dirty="0"/>
          </a:p>
        </p:txBody>
      </p:sp>
    </p:spTree>
    <p:extLst>
      <p:ext uri="{BB962C8B-B14F-4D97-AF65-F5344CB8AC3E}">
        <p14:creationId xmlns:p14="http://schemas.microsoft.com/office/powerpoint/2010/main" val="2163816621"/>
      </p:ext>
    </p:extLst>
  </p:cSld>
  <p:clrMapOvr>
    <a:masterClrMapping/>
  </p:clrMapOvr>
  <p:transition>
    <p:randomBa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57200" y="1524000"/>
            <a:ext cx="8229600" cy="4267200"/>
          </a:xfrm>
        </p:spPr>
        <p:txBody>
          <a:bodyPr/>
          <a:lstStyle/>
          <a:p>
            <a:pPr>
              <a:buFont typeface="Wingdings" pitchFamily="2" charset="2"/>
              <a:buChar char="Ø"/>
            </a:pPr>
            <a:endParaRPr lang="en-US" sz="1000" dirty="0" smtClean="0"/>
          </a:p>
          <a:p>
            <a:pPr marL="109537" indent="0">
              <a:buNone/>
            </a:pPr>
            <a:r>
              <a:rPr lang="en-US" sz="3600" dirty="0" smtClean="0"/>
              <a:t>Safety</a:t>
            </a:r>
          </a:p>
          <a:p>
            <a:pPr marL="109537" indent="0">
              <a:buNone/>
            </a:pPr>
            <a:r>
              <a:rPr lang="en-US" sz="3600" dirty="0" smtClean="0"/>
              <a:t>Think of Someone Who is Counting on You?</a:t>
            </a:r>
            <a:endParaRPr lang="en-US" sz="2000" dirty="0"/>
          </a:p>
        </p:txBody>
      </p:sp>
      <p:sp>
        <p:nvSpPr>
          <p:cNvPr id="7" name="Title 6"/>
          <p:cNvSpPr>
            <a:spLocks noGrp="1"/>
          </p:cNvSpPr>
          <p:nvPr>
            <p:ph type="title"/>
          </p:nvPr>
        </p:nvSpPr>
        <p:spPr>
          <a:xfrm>
            <a:off x="457200" y="228600"/>
            <a:ext cx="8229600" cy="1143000"/>
          </a:xfrm>
        </p:spPr>
        <p:txBody>
          <a:bodyPr/>
          <a:lstStyle/>
          <a:p>
            <a:r>
              <a:rPr lang="en-US" dirty="0" smtClean="0"/>
              <a:t>Region Construction Emphasis</a:t>
            </a:r>
            <a:endParaRPr lang="en-US" dirty="0"/>
          </a:p>
        </p:txBody>
      </p:sp>
      <p:pic>
        <p:nvPicPr>
          <p:cNvPr id="1026" name="21F383D7-D96F-4738-B6B5-327EDE00E7FC" descr="21F383D7-D96F-4738-B6B5-327EDE00E7F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111118" y="3518282"/>
            <a:ext cx="330276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1149552"/>
      </p:ext>
    </p:extLst>
  </p:cSld>
  <p:clrMapOvr>
    <a:masterClrMapping/>
  </p:clrMapOvr>
  <p:transition>
    <p:randomBa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57200" y="1524000"/>
            <a:ext cx="8229600" cy="4267200"/>
          </a:xfrm>
        </p:spPr>
        <p:txBody>
          <a:bodyPr/>
          <a:lstStyle/>
          <a:p>
            <a:pPr>
              <a:buFont typeface="Wingdings" pitchFamily="2" charset="2"/>
              <a:buChar char="Ø"/>
            </a:pPr>
            <a:endParaRPr lang="en-US" sz="1000" dirty="0" smtClean="0"/>
          </a:p>
          <a:p>
            <a:pPr marL="109537" indent="0">
              <a:buNone/>
            </a:pPr>
            <a:r>
              <a:rPr lang="en-US" sz="3600" dirty="0" smtClean="0"/>
              <a:t>Safety</a:t>
            </a:r>
          </a:p>
          <a:p>
            <a:pPr marL="109537" indent="0">
              <a:buNone/>
            </a:pPr>
            <a:r>
              <a:rPr lang="en-US" sz="2800" dirty="0" smtClean="0"/>
              <a:t>Be a safety coach</a:t>
            </a:r>
          </a:p>
          <a:p>
            <a:r>
              <a:rPr lang="en-US" sz="2800" dirty="0" smtClean="0"/>
              <a:t>Teach procedures and principles</a:t>
            </a:r>
          </a:p>
          <a:p>
            <a:r>
              <a:rPr lang="en-US" sz="2800" dirty="0" smtClean="0"/>
              <a:t>Observe and provide feedback (positive too)</a:t>
            </a:r>
          </a:p>
          <a:p>
            <a:r>
              <a:rPr lang="en-US" sz="2800" dirty="0" smtClean="0"/>
              <a:t>Use observation to identify hazards and barriers to safe behavior</a:t>
            </a:r>
          </a:p>
          <a:p>
            <a:r>
              <a:rPr lang="en-US" sz="2800" dirty="0" smtClean="0"/>
              <a:t>Discuss at weekly meetings; Daily tailgate talks</a:t>
            </a:r>
            <a:endParaRPr lang="en-US" sz="2400" dirty="0"/>
          </a:p>
        </p:txBody>
      </p:sp>
      <p:sp>
        <p:nvSpPr>
          <p:cNvPr id="7" name="Title 6"/>
          <p:cNvSpPr>
            <a:spLocks noGrp="1"/>
          </p:cNvSpPr>
          <p:nvPr>
            <p:ph type="title"/>
          </p:nvPr>
        </p:nvSpPr>
        <p:spPr>
          <a:xfrm>
            <a:off x="457200" y="228600"/>
            <a:ext cx="8229600" cy="1143000"/>
          </a:xfrm>
        </p:spPr>
        <p:txBody>
          <a:bodyPr/>
          <a:lstStyle/>
          <a:p>
            <a:r>
              <a:rPr lang="en-US" dirty="0" smtClean="0"/>
              <a:t>Region Construction Emphasis</a:t>
            </a:r>
            <a:endParaRPr lang="en-US" dirty="0"/>
          </a:p>
        </p:txBody>
      </p:sp>
    </p:spTree>
    <p:extLst>
      <p:ext uri="{BB962C8B-B14F-4D97-AF65-F5344CB8AC3E}">
        <p14:creationId xmlns:p14="http://schemas.microsoft.com/office/powerpoint/2010/main" val="2235014431"/>
      </p:ext>
    </p:extLst>
  </p:cSld>
  <p:clrMapOvr>
    <a:masterClrMapping/>
  </p:clrMapOvr>
  <p:transition>
    <p:randomBa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nSpc>
                <a:spcPct val="150000"/>
              </a:lnSpc>
              <a:buFont typeface="Wingdings" panose="05000000000000000000" pitchFamily="2" charset="2"/>
              <a:buChar char="§"/>
            </a:pPr>
            <a:r>
              <a:rPr lang="en-US" sz="3600" dirty="0"/>
              <a:t>Cost Reduction Incentive (CRI)</a:t>
            </a:r>
          </a:p>
          <a:p>
            <a:pPr lvl="1">
              <a:lnSpc>
                <a:spcPct val="150000"/>
              </a:lnSpc>
              <a:buFont typeface="Arial" panose="020B0604020202020204" pitchFamily="34" charset="0"/>
              <a:buChar char="•"/>
            </a:pPr>
            <a:r>
              <a:rPr lang="en-US" sz="2400" dirty="0" smtClean="0"/>
              <a:t>Document </a:t>
            </a:r>
            <a:r>
              <a:rPr lang="en-US" sz="2400" u="sng" dirty="0" smtClean="0"/>
              <a:t>all</a:t>
            </a:r>
            <a:r>
              <a:rPr lang="en-US" sz="2400" dirty="0" smtClean="0"/>
              <a:t> CRIs</a:t>
            </a:r>
          </a:p>
          <a:p>
            <a:pPr lvl="1">
              <a:spcBef>
                <a:spcPts val="800"/>
              </a:spcBef>
              <a:buFont typeface="Arial" panose="020B0604020202020204" pitchFamily="34" charset="0"/>
              <a:buChar char="•"/>
            </a:pPr>
            <a:r>
              <a:rPr lang="en-US" sz="2400" dirty="0" smtClean="0"/>
              <a:t>Notify and forward all concept submittals and proposal submittals to CQA (Krissy) and BPD Oversight Engineer (Alfaro)</a:t>
            </a:r>
          </a:p>
          <a:p>
            <a:pPr lvl="1">
              <a:spcBef>
                <a:spcPts val="1200"/>
              </a:spcBef>
              <a:buFont typeface="Arial" panose="020B0604020202020204" pitchFamily="34" charset="0"/>
              <a:buChar char="•"/>
            </a:pPr>
            <a:r>
              <a:rPr lang="en-US" sz="2400" dirty="0" smtClean="0"/>
              <a:t>Include </a:t>
            </a:r>
            <a:r>
              <a:rPr lang="en-US" sz="2400" dirty="0"/>
              <a:t>appropriate decision-makers in </a:t>
            </a:r>
            <a:r>
              <a:rPr lang="en-US" sz="2400" dirty="0" smtClean="0"/>
              <a:t>review</a:t>
            </a:r>
          </a:p>
          <a:p>
            <a:pPr lvl="1">
              <a:lnSpc>
                <a:spcPct val="150000"/>
              </a:lnSpc>
              <a:buFont typeface="Arial" panose="020B0604020202020204" pitchFamily="34" charset="0"/>
              <a:buChar char="•"/>
            </a:pPr>
            <a:r>
              <a:rPr lang="en-US" sz="2400" dirty="0" smtClean="0"/>
              <a:t>Respond timely</a:t>
            </a:r>
            <a:endParaRPr lang="en-US" sz="2400" dirty="0"/>
          </a:p>
        </p:txBody>
      </p:sp>
      <p:sp>
        <p:nvSpPr>
          <p:cNvPr id="3" name="Title 2"/>
          <p:cNvSpPr>
            <a:spLocks noGrp="1"/>
          </p:cNvSpPr>
          <p:nvPr>
            <p:ph type="title"/>
          </p:nvPr>
        </p:nvSpPr>
        <p:spPr>
          <a:xfrm>
            <a:off x="457200" y="228600"/>
            <a:ext cx="8229600" cy="1143000"/>
          </a:xfrm>
        </p:spPr>
        <p:txBody>
          <a:bodyPr/>
          <a:lstStyle/>
          <a:p>
            <a:r>
              <a:rPr lang="en-US" dirty="0" smtClean="0"/>
              <a:t>Region Construction Emphasis</a:t>
            </a:r>
            <a:endParaRPr lang="en-US"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44</a:t>
            </a:fld>
            <a:endParaRPr lang="en-US" dirty="0"/>
          </a:p>
        </p:txBody>
      </p:sp>
    </p:spTree>
    <p:extLst>
      <p:ext uri="{BB962C8B-B14F-4D97-AF65-F5344CB8AC3E}">
        <p14:creationId xmlns:p14="http://schemas.microsoft.com/office/powerpoint/2010/main" val="514991698"/>
      </p:ext>
    </p:extLst>
  </p:cSld>
  <p:clrMapOvr>
    <a:masterClrMapping/>
  </p:clrMapOvr>
  <p:transition>
    <p:randomBa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nSpc>
                <a:spcPct val="150000"/>
              </a:lnSpc>
              <a:buFont typeface="Wingdings" panose="05000000000000000000" pitchFamily="2" charset="2"/>
              <a:buChar char="§"/>
            </a:pPr>
            <a:r>
              <a:rPr lang="en-US" sz="3600" dirty="0" smtClean="0"/>
              <a:t>Efficiencies</a:t>
            </a:r>
          </a:p>
          <a:p>
            <a:pPr marL="109537" indent="0">
              <a:lnSpc>
                <a:spcPct val="150000"/>
              </a:lnSpc>
              <a:buNone/>
            </a:pPr>
            <a:endParaRPr lang="en-US" sz="3600" dirty="0"/>
          </a:p>
        </p:txBody>
      </p:sp>
      <p:sp>
        <p:nvSpPr>
          <p:cNvPr id="3" name="Title 2"/>
          <p:cNvSpPr>
            <a:spLocks noGrp="1"/>
          </p:cNvSpPr>
          <p:nvPr>
            <p:ph type="title"/>
          </p:nvPr>
        </p:nvSpPr>
        <p:spPr>
          <a:xfrm>
            <a:off x="457200" y="228600"/>
            <a:ext cx="8229600" cy="1143000"/>
          </a:xfrm>
        </p:spPr>
        <p:txBody>
          <a:bodyPr/>
          <a:lstStyle/>
          <a:p>
            <a:r>
              <a:rPr lang="en-US" dirty="0" smtClean="0"/>
              <a:t>Region Construction Emphasis</a:t>
            </a:r>
            <a:endParaRPr lang="en-US"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45</a:t>
            </a:fld>
            <a:endParaRPr lang="en-US" dirty="0"/>
          </a:p>
        </p:txBody>
      </p:sp>
    </p:spTree>
    <p:extLst>
      <p:ext uri="{BB962C8B-B14F-4D97-AF65-F5344CB8AC3E}">
        <p14:creationId xmlns:p14="http://schemas.microsoft.com/office/powerpoint/2010/main" val="4144042280"/>
      </p:ext>
    </p:extLst>
  </p:cSld>
  <p:clrMapOvr>
    <a:masterClrMapping/>
  </p:clrMapOvr>
  <p:transition>
    <p:randomBa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143000"/>
          </a:xfrm>
        </p:spPr>
        <p:txBody>
          <a:bodyPr>
            <a:normAutofit fontScale="90000"/>
          </a:bodyPr>
          <a:lstStyle/>
          <a:p>
            <a:r>
              <a:rPr lang="en-US" dirty="0" smtClean="0"/>
              <a:t>Region Construction Emphasis - Efficiencies</a:t>
            </a:r>
            <a:endParaRPr lang="en-US"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46</a:t>
            </a:fld>
            <a:endParaRPr lang="en-US" dirty="0"/>
          </a:p>
        </p:txBody>
      </p:sp>
      <p:pic>
        <p:nvPicPr>
          <p:cNvPr id="1026" name="A44E1AA7-5920-42CC-9BA9-B13C1C6212FE" descr="imag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752600"/>
            <a:ext cx="9144000" cy="6229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1834182"/>
      </p:ext>
    </p:extLst>
  </p:cSld>
  <p:clrMapOvr>
    <a:masterClrMapping/>
  </p:clrMapOvr>
  <p:transition>
    <p:randomBa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8236" y="685800"/>
            <a:ext cx="8885589" cy="4191000"/>
          </a:xfrm>
          <a:prstGeom prst="rect">
            <a:avLst/>
          </a:prstGeom>
        </p:spPr>
      </p:pic>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47</a:t>
            </a:fld>
            <a:endParaRPr lang="en-US" dirty="0"/>
          </a:p>
        </p:txBody>
      </p:sp>
    </p:spTree>
    <p:extLst>
      <p:ext uri="{BB962C8B-B14F-4D97-AF65-F5344CB8AC3E}">
        <p14:creationId xmlns:p14="http://schemas.microsoft.com/office/powerpoint/2010/main" val="1044076897"/>
      </p:ext>
    </p:extLst>
  </p:cSld>
  <p:clrMapOvr>
    <a:masterClrMapping/>
  </p:clrMapOvr>
  <p:transition>
    <p:randomBa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nSpc>
                <a:spcPct val="150000"/>
              </a:lnSpc>
              <a:buFont typeface="Wingdings" panose="05000000000000000000" pitchFamily="2" charset="2"/>
              <a:buChar char="§"/>
            </a:pPr>
            <a:r>
              <a:rPr lang="en-US" sz="3600" dirty="0" smtClean="0"/>
              <a:t>Cost to Complete</a:t>
            </a:r>
          </a:p>
          <a:p>
            <a:pPr lvl="1">
              <a:lnSpc>
                <a:spcPct val="150000"/>
              </a:lnSpc>
            </a:pPr>
            <a:r>
              <a:rPr lang="en-US" sz="3200" dirty="0" err="1" smtClean="0"/>
              <a:t>a.k.a</a:t>
            </a:r>
            <a:r>
              <a:rPr lang="en-US" sz="3200" dirty="0" smtClean="0"/>
              <a:t> Over/Under Spreadsheet</a:t>
            </a:r>
          </a:p>
          <a:p>
            <a:pPr lvl="1">
              <a:lnSpc>
                <a:spcPct val="150000"/>
              </a:lnSpc>
            </a:pPr>
            <a:r>
              <a:rPr lang="en-US" sz="3200" dirty="0" smtClean="0"/>
              <a:t>Started on ARRA/Mega Projects in 2009</a:t>
            </a:r>
          </a:p>
          <a:p>
            <a:pPr marL="109537" indent="0">
              <a:lnSpc>
                <a:spcPct val="150000"/>
              </a:lnSpc>
              <a:buNone/>
            </a:pPr>
            <a:endParaRPr lang="en-US" sz="3600" dirty="0"/>
          </a:p>
        </p:txBody>
      </p:sp>
      <p:sp>
        <p:nvSpPr>
          <p:cNvPr id="3" name="Title 2"/>
          <p:cNvSpPr>
            <a:spLocks noGrp="1"/>
          </p:cNvSpPr>
          <p:nvPr>
            <p:ph type="title"/>
          </p:nvPr>
        </p:nvSpPr>
        <p:spPr>
          <a:xfrm>
            <a:off x="457200" y="228600"/>
            <a:ext cx="8229600" cy="1143000"/>
          </a:xfrm>
        </p:spPr>
        <p:txBody>
          <a:bodyPr/>
          <a:lstStyle/>
          <a:p>
            <a:r>
              <a:rPr lang="en-US" dirty="0" smtClean="0"/>
              <a:t>Region Construction Emphasis</a:t>
            </a:r>
            <a:endParaRPr lang="en-US"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48</a:t>
            </a:fld>
            <a:endParaRPr lang="en-US" dirty="0"/>
          </a:p>
        </p:txBody>
      </p:sp>
    </p:spTree>
    <p:extLst>
      <p:ext uri="{BB962C8B-B14F-4D97-AF65-F5344CB8AC3E}">
        <p14:creationId xmlns:p14="http://schemas.microsoft.com/office/powerpoint/2010/main" val="797129612"/>
      </p:ext>
    </p:extLst>
  </p:cSld>
  <p:clrMapOvr>
    <a:masterClrMapping/>
  </p:clrMapOvr>
  <p:transition>
    <p:randomBa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9200"/>
            <a:ext cx="8229600" cy="4330700"/>
          </a:xfrm>
        </p:spPr>
        <p:txBody>
          <a:bodyPr/>
          <a:lstStyle/>
          <a:p>
            <a:pPr>
              <a:lnSpc>
                <a:spcPct val="150000"/>
              </a:lnSpc>
              <a:buFont typeface="Wingdings" panose="05000000000000000000" pitchFamily="2" charset="2"/>
              <a:buChar char="§"/>
            </a:pPr>
            <a:r>
              <a:rPr lang="en-US" sz="3200" dirty="0" smtClean="0"/>
              <a:t>Cost to Complete</a:t>
            </a:r>
          </a:p>
          <a:p>
            <a:pPr lvl="0"/>
            <a:r>
              <a:rPr lang="en-US" sz="2000" dirty="0"/>
              <a:t>To control </a:t>
            </a:r>
            <a:r>
              <a:rPr lang="en-US" sz="2000" dirty="0" err="1"/>
              <a:t>unprogrammed</a:t>
            </a:r>
            <a:r>
              <a:rPr lang="en-US" sz="2000" dirty="0"/>
              <a:t> cost increases they must be identified early on so action can be taken to minimize those costs.     </a:t>
            </a:r>
          </a:p>
          <a:p>
            <a:pPr lvl="0"/>
            <a:r>
              <a:rPr lang="en-US" sz="2000" dirty="0"/>
              <a:t>A centralized document to help PDS management understand and forecast the region’s final construction costs</a:t>
            </a:r>
          </a:p>
          <a:p>
            <a:pPr lvl="0"/>
            <a:r>
              <a:rPr lang="en-US" sz="2000" dirty="0"/>
              <a:t>Savings created by the teams innovative ideas will be reported out to others creating opportunities for recognition of the team’s ideas.</a:t>
            </a:r>
          </a:p>
          <a:p>
            <a:pPr lvl="0"/>
            <a:r>
              <a:rPr lang="en-US" sz="2000" dirty="0"/>
              <a:t>Creates an atmosphere that encourages the project team to proactively identify future issues before they are incurred, resulting in reduced costs.  </a:t>
            </a:r>
          </a:p>
          <a:p>
            <a:r>
              <a:rPr lang="en-US" sz="2000" dirty="0"/>
              <a:t>This process allows for more easily identified trends in quantity variations across the </a:t>
            </a:r>
            <a:r>
              <a:rPr lang="en-US" sz="2000" dirty="0" smtClean="0"/>
              <a:t>region</a:t>
            </a:r>
          </a:p>
          <a:p>
            <a:pPr marL="109537" indent="0">
              <a:lnSpc>
                <a:spcPct val="150000"/>
              </a:lnSpc>
              <a:buNone/>
            </a:pPr>
            <a:r>
              <a:rPr lang="en-US" sz="3600" dirty="0" smtClean="0"/>
              <a:t>	</a:t>
            </a:r>
            <a:endParaRPr lang="en-US" sz="3600" dirty="0"/>
          </a:p>
        </p:txBody>
      </p:sp>
      <p:sp>
        <p:nvSpPr>
          <p:cNvPr id="3" name="Title 2"/>
          <p:cNvSpPr>
            <a:spLocks noGrp="1"/>
          </p:cNvSpPr>
          <p:nvPr>
            <p:ph type="title"/>
          </p:nvPr>
        </p:nvSpPr>
        <p:spPr>
          <a:xfrm>
            <a:off x="457200" y="228600"/>
            <a:ext cx="8229600" cy="1143000"/>
          </a:xfrm>
        </p:spPr>
        <p:txBody>
          <a:bodyPr/>
          <a:lstStyle/>
          <a:p>
            <a:r>
              <a:rPr lang="en-US" dirty="0" smtClean="0"/>
              <a:t>Region Construction Emphasis</a:t>
            </a:r>
            <a:endParaRPr lang="en-US"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49</a:t>
            </a:fld>
            <a:endParaRPr lang="en-US" dirty="0"/>
          </a:p>
        </p:txBody>
      </p:sp>
    </p:spTree>
    <p:extLst>
      <p:ext uri="{BB962C8B-B14F-4D97-AF65-F5344CB8AC3E}">
        <p14:creationId xmlns:p14="http://schemas.microsoft.com/office/powerpoint/2010/main" val="2438440254"/>
      </p:ext>
    </p:extLst>
  </p:cSld>
  <p:clrMapOvr>
    <a:masterClrMapping/>
  </p:clrMapOvr>
  <p:transition>
    <p:randomBa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304800"/>
            <a:ext cx="2514600" cy="1521542"/>
          </a:xfrm>
        </p:spPr>
        <p:txBody>
          <a:bodyPr>
            <a:normAutofit/>
          </a:bodyPr>
          <a:lstStyle/>
          <a:p>
            <a:pPr>
              <a:defRPr/>
            </a:pPr>
            <a:r>
              <a:rPr lang="en-US" dirty="0" smtClean="0"/>
              <a:t>Asphalt</a:t>
            </a:r>
            <a:br>
              <a:rPr lang="en-US" dirty="0" smtClean="0"/>
            </a:br>
            <a:r>
              <a:rPr lang="en-US" dirty="0" smtClean="0"/>
              <a:t>Paving</a:t>
            </a:r>
            <a:endParaRPr lang="en-US" dirty="0"/>
          </a:p>
        </p:txBody>
      </p:sp>
      <p:pic>
        <p:nvPicPr>
          <p:cNvPr id="6" name="Picture 5"/>
          <p:cNvPicPr/>
          <p:nvPr/>
        </p:nvPicPr>
        <p:blipFill rotWithShape="1">
          <a:blip r:embed="rId3" cstate="print">
            <a:extLst>
              <a:ext uri="{28A0092B-C50C-407E-A947-70E740481C1C}">
                <a14:useLocalDpi xmlns:a14="http://schemas.microsoft.com/office/drawing/2010/main" val="0"/>
              </a:ext>
            </a:extLst>
          </a:blip>
          <a:srcRect l="6134" t="13333" r="13866" b="48889"/>
          <a:stretch/>
        </p:blipFill>
        <p:spPr bwMode="auto">
          <a:xfrm>
            <a:off x="990600" y="3124200"/>
            <a:ext cx="7467600" cy="3428999"/>
          </a:xfrm>
          <a:prstGeom prst="rect">
            <a:avLst/>
          </a:prstGeom>
          <a:ln>
            <a:noFill/>
          </a:ln>
          <a:effectLst>
            <a:softEdge rad="112500"/>
          </a:effectLst>
        </p:spPr>
      </p:pic>
      <p:pic>
        <p:nvPicPr>
          <p:cNvPr id="9" name="Picture 8" descr="\\GRERTOVFILPI01\N3Public\pds\construction-services\Construction Projects\Award Submittals\Asphalt Paving\2016\Photos\C.I.R. Operations\C.I.R. Operations 4.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76200"/>
            <a:ext cx="6373305" cy="3124201"/>
          </a:xfrm>
          <a:prstGeom prst="rect">
            <a:avLst/>
          </a:prstGeom>
          <a:ln>
            <a:noFill/>
          </a:ln>
          <a:effectLst>
            <a:softEdge rad="112500"/>
          </a:effectLst>
        </p:spPr>
      </p:pic>
    </p:spTree>
  </p:cSld>
  <p:clrMapOvr>
    <a:masterClrMapping/>
  </p:clrMapOvr>
  <p:transition>
    <p:randomBa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229600" cy="4191000"/>
          </a:xfrm>
        </p:spPr>
        <p:txBody>
          <a:bodyPr/>
          <a:lstStyle/>
          <a:p>
            <a:pPr>
              <a:lnSpc>
                <a:spcPct val="150000"/>
              </a:lnSpc>
              <a:buFont typeface="Wingdings" panose="05000000000000000000" pitchFamily="2" charset="2"/>
              <a:buChar char="§"/>
            </a:pPr>
            <a:r>
              <a:rPr lang="en-US" sz="3600" dirty="0" smtClean="0"/>
              <a:t>Cost to Complete</a:t>
            </a:r>
          </a:p>
          <a:p>
            <a:r>
              <a:rPr lang="en-US" sz="3200" dirty="0"/>
              <a:t>Process:</a:t>
            </a:r>
          </a:p>
          <a:p>
            <a:r>
              <a:rPr lang="en-US" sz="2000" dirty="0"/>
              <a:t>Each contract line item will be transferred from Field Manager into an Excel spreadsheet.  The project team will then note projected quantity variations and extra work on the spreadsheet.  The spreadsheet will be sent to the region construction program controls unit on a monthly basis.  A summary of all projects cost to complete will be reported out to PDS project managers and management on a monthly basis.</a:t>
            </a:r>
          </a:p>
          <a:p>
            <a:pPr marL="109537" indent="0">
              <a:lnSpc>
                <a:spcPct val="150000"/>
              </a:lnSpc>
              <a:buNone/>
            </a:pPr>
            <a:endParaRPr lang="en-US" sz="3600" dirty="0"/>
          </a:p>
        </p:txBody>
      </p:sp>
      <p:sp>
        <p:nvSpPr>
          <p:cNvPr id="3" name="Title 2"/>
          <p:cNvSpPr>
            <a:spLocks noGrp="1"/>
          </p:cNvSpPr>
          <p:nvPr>
            <p:ph type="title"/>
          </p:nvPr>
        </p:nvSpPr>
        <p:spPr>
          <a:xfrm>
            <a:off x="457200" y="228600"/>
            <a:ext cx="8229600" cy="1143000"/>
          </a:xfrm>
        </p:spPr>
        <p:txBody>
          <a:bodyPr/>
          <a:lstStyle/>
          <a:p>
            <a:r>
              <a:rPr lang="en-US" dirty="0" smtClean="0"/>
              <a:t>Region Construction Emphasis</a:t>
            </a:r>
            <a:endParaRPr lang="en-US"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50</a:t>
            </a:fld>
            <a:endParaRPr lang="en-US" dirty="0"/>
          </a:p>
        </p:txBody>
      </p:sp>
    </p:spTree>
    <p:extLst>
      <p:ext uri="{BB962C8B-B14F-4D97-AF65-F5344CB8AC3E}">
        <p14:creationId xmlns:p14="http://schemas.microsoft.com/office/powerpoint/2010/main" val="1855130224"/>
      </p:ext>
    </p:extLst>
  </p:cSld>
  <p:clrMapOvr>
    <a:masterClrMapping/>
  </p:clrMapOvr>
  <p:transition>
    <p:randomBa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229600" cy="4191000"/>
          </a:xfrm>
        </p:spPr>
        <p:txBody>
          <a:bodyPr/>
          <a:lstStyle/>
          <a:p>
            <a:pPr>
              <a:lnSpc>
                <a:spcPct val="150000"/>
              </a:lnSpc>
              <a:buFont typeface="Wingdings" panose="05000000000000000000" pitchFamily="2" charset="2"/>
              <a:buChar char="§"/>
            </a:pPr>
            <a:r>
              <a:rPr lang="en-US" sz="3600" dirty="0" smtClean="0"/>
              <a:t>Cost to Complete</a:t>
            </a:r>
          </a:p>
          <a:p>
            <a:r>
              <a:rPr lang="en-US" sz="2400" dirty="0" smtClean="0"/>
              <a:t>In 2017, approximately a dozen projects will be required to complete.  Projects chose on dollar value, duration, and likelihood of quantity changes.</a:t>
            </a:r>
          </a:p>
          <a:p>
            <a:r>
              <a:rPr lang="en-US" sz="2400" dirty="0" smtClean="0"/>
              <a:t>In 2018, expand on all NE Region projects except on short duration or simple projects. </a:t>
            </a:r>
            <a:endParaRPr lang="en-US" sz="2400" dirty="0"/>
          </a:p>
          <a:p>
            <a:pPr marL="109537" indent="0">
              <a:lnSpc>
                <a:spcPct val="150000"/>
              </a:lnSpc>
              <a:buNone/>
            </a:pPr>
            <a:endParaRPr lang="en-US" sz="3600" dirty="0"/>
          </a:p>
        </p:txBody>
      </p:sp>
      <p:sp>
        <p:nvSpPr>
          <p:cNvPr id="3" name="Title 2"/>
          <p:cNvSpPr>
            <a:spLocks noGrp="1"/>
          </p:cNvSpPr>
          <p:nvPr>
            <p:ph type="title"/>
          </p:nvPr>
        </p:nvSpPr>
        <p:spPr>
          <a:xfrm>
            <a:off x="457200" y="228600"/>
            <a:ext cx="8229600" cy="1143000"/>
          </a:xfrm>
        </p:spPr>
        <p:txBody>
          <a:bodyPr/>
          <a:lstStyle/>
          <a:p>
            <a:r>
              <a:rPr lang="en-US" dirty="0" smtClean="0"/>
              <a:t>Region Construction Emphasis</a:t>
            </a:r>
            <a:endParaRPr lang="en-US"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51</a:t>
            </a:fld>
            <a:endParaRPr lang="en-US" dirty="0"/>
          </a:p>
        </p:txBody>
      </p:sp>
    </p:spTree>
    <p:extLst>
      <p:ext uri="{BB962C8B-B14F-4D97-AF65-F5344CB8AC3E}">
        <p14:creationId xmlns:p14="http://schemas.microsoft.com/office/powerpoint/2010/main" val="3369492894"/>
      </p:ext>
    </p:extLst>
  </p:cSld>
  <p:clrMapOvr>
    <a:masterClrMapping/>
  </p:clrMapOvr>
  <p:transition>
    <p:randomBa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nSpc>
                <a:spcPct val="150000"/>
              </a:lnSpc>
              <a:buFont typeface="Wingdings" panose="05000000000000000000" pitchFamily="2" charset="2"/>
              <a:buChar char="§"/>
            </a:pPr>
            <a:r>
              <a:rPr lang="en-US" sz="3600" dirty="0" smtClean="0"/>
              <a:t>Performance Measures</a:t>
            </a:r>
            <a:endParaRPr lang="en-US" sz="3600" dirty="0"/>
          </a:p>
          <a:p>
            <a:pPr lvl="1">
              <a:buFont typeface="Arial" panose="020B0604020202020204" pitchFamily="34" charset="0"/>
              <a:buChar char="•"/>
            </a:pPr>
            <a:r>
              <a:rPr lang="en-US" sz="2400" dirty="0" smtClean="0"/>
              <a:t>Time</a:t>
            </a:r>
          </a:p>
          <a:p>
            <a:pPr lvl="2">
              <a:buFont typeface="Arial" panose="020B0604020202020204" pitchFamily="34" charset="0"/>
              <a:buChar char="−"/>
            </a:pPr>
            <a:r>
              <a:rPr lang="en-US" sz="2200" dirty="0" smtClean="0"/>
              <a:t>Decisions, </a:t>
            </a:r>
            <a:r>
              <a:rPr lang="en-US" sz="2200" dirty="0" err="1" smtClean="0"/>
              <a:t>ContMods</a:t>
            </a:r>
            <a:r>
              <a:rPr lang="en-US" sz="2200" dirty="0" smtClean="0"/>
              <a:t>, Finals, Completion/Opening</a:t>
            </a:r>
          </a:p>
          <a:p>
            <a:pPr lvl="1">
              <a:buFont typeface="Arial" panose="020B0604020202020204" pitchFamily="34" charset="0"/>
              <a:buChar char="•"/>
            </a:pPr>
            <a:endParaRPr lang="en-US" sz="1000" dirty="0" smtClean="0"/>
          </a:p>
          <a:p>
            <a:pPr lvl="1">
              <a:buFont typeface="Arial" panose="020B0604020202020204" pitchFamily="34" charset="0"/>
              <a:buChar char="•"/>
            </a:pPr>
            <a:r>
              <a:rPr lang="en-US" sz="2400" dirty="0" smtClean="0"/>
              <a:t>Budget</a:t>
            </a:r>
          </a:p>
          <a:p>
            <a:pPr lvl="2">
              <a:buFont typeface="Arial" panose="020B0604020202020204" pitchFamily="34" charset="0"/>
              <a:buChar char="−"/>
            </a:pPr>
            <a:r>
              <a:rPr lang="en-US" sz="2200" dirty="0" smtClean="0"/>
              <a:t>Project Costs, Delivery Costs</a:t>
            </a:r>
          </a:p>
          <a:p>
            <a:pPr lvl="1">
              <a:buFont typeface="Arial" panose="020B0604020202020204" pitchFamily="34" charset="0"/>
              <a:buChar char="•"/>
            </a:pPr>
            <a:endParaRPr lang="en-US" sz="1000" dirty="0" smtClean="0"/>
          </a:p>
          <a:p>
            <a:pPr lvl="1">
              <a:buFont typeface="Arial" panose="020B0604020202020204" pitchFamily="34" charset="0"/>
              <a:buChar char="•"/>
            </a:pPr>
            <a:r>
              <a:rPr lang="en-US" sz="2400" dirty="0" smtClean="0"/>
              <a:t>Quality</a:t>
            </a:r>
          </a:p>
          <a:p>
            <a:pPr lvl="2">
              <a:buFont typeface="Arial" panose="020B0604020202020204" pitchFamily="34" charset="0"/>
              <a:buChar char="−"/>
            </a:pPr>
            <a:r>
              <a:rPr lang="en-US" sz="2200" dirty="0" smtClean="0"/>
              <a:t>Records, Materials, Final Product</a:t>
            </a:r>
          </a:p>
        </p:txBody>
      </p:sp>
      <p:sp>
        <p:nvSpPr>
          <p:cNvPr id="3" name="Title 2"/>
          <p:cNvSpPr>
            <a:spLocks noGrp="1"/>
          </p:cNvSpPr>
          <p:nvPr>
            <p:ph type="title"/>
          </p:nvPr>
        </p:nvSpPr>
        <p:spPr>
          <a:xfrm>
            <a:off x="457200" y="228600"/>
            <a:ext cx="8229600" cy="1143000"/>
          </a:xfrm>
        </p:spPr>
        <p:txBody>
          <a:bodyPr/>
          <a:lstStyle/>
          <a:p>
            <a:r>
              <a:rPr lang="en-US" dirty="0" smtClean="0"/>
              <a:t>Region Construction Emphasis</a:t>
            </a:r>
            <a:endParaRPr lang="en-US"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52</a:t>
            </a:fld>
            <a:endParaRPr lang="en-US" dirty="0"/>
          </a:p>
        </p:txBody>
      </p:sp>
    </p:spTree>
    <p:extLst>
      <p:ext uri="{BB962C8B-B14F-4D97-AF65-F5344CB8AC3E}">
        <p14:creationId xmlns:p14="http://schemas.microsoft.com/office/powerpoint/2010/main" val="1113439503"/>
      </p:ext>
    </p:extLst>
  </p:cSld>
  <p:clrMapOvr>
    <a:masterClrMapping/>
  </p:clrMapOvr>
  <p:transition>
    <p:randomBa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97" y="2133600"/>
            <a:ext cx="4038600" cy="1600200"/>
          </a:xfrm>
        </p:spPr>
        <p:txBody>
          <a:bodyPr>
            <a:normAutofit/>
          </a:bodyPr>
          <a:lstStyle/>
          <a:p>
            <a:r>
              <a:rPr lang="en-US" dirty="0" smtClean="0"/>
              <a:t>Asphalt </a:t>
            </a:r>
            <a:br>
              <a:rPr lang="en-US" dirty="0" smtClean="0"/>
            </a:br>
            <a:r>
              <a:rPr lang="en-US" dirty="0" smtClean="0"/>
              <a:t>Paving</a:t>
            </a:r>
            <a:endParaRPr lang="en-US" dirty="0"/>
          </a:p>
        </p:txBody>
      </p:sp>
      <p:sp>
        <p:nvSpPr>
          <p:cNvPr id="5" name="Slide Number Placeholder 4"/>
          <p:cNvSpPr>
            <a:spLocks noGrp="1"/>
          </p:cNvSpPr>
          <p:nvPr>
            <p:ph type="sldNum" sz="quarter" idx="10"/>
          </p:nvPr>
        </p:nvSpPr>
        <p:spPr/>
        <p:txBody>
          <a:bodyPr/>
          <a:lstStyle/>
          <a:p>
            <a:pPr>
              <a:defRPr/>
            </a:pPr>
            <a:fld id="{4D1A753E-EC79-4AA7-8B4D-F379B7F83DE6}" type="slidenum">
              <a:rPr lang="en-US" smtClean="0"/>
              <a:pPr>
                <a:defRPr/>
              </a:pPr>
              <a:t>6</a:t>
            </a:fld>
            <a:endParaRPr lang="en-US" dirty="0"/>
          </a:p>
        </p:txBody>
      </p:sp>
      <p:pic>
        <p:nvPicPr>
          <p:cNvPr id="7" name="Content Placeholder 6" descr="\\GRERTOVFILPI01\N3Public\pds\construction-services\Construction Projects\Award Submittals\Asphalt Paving\2016\Photos\Example 2 BEFORE C.I.R..JPG"/>
          <p:cNvPicPr>
            <a:picLocks noGrp="1"/>
          </p:cNvPicPr>
          <p:nvPr>
            <p:ph sz="quarter" idx="2"/>
          </p:nvPr>
        </p:nvPicPr>
        <p:blipFill>
          <a:blip r:embed="rId3">
            <a:extLst>
              <a:ext uri="{28A0092B-C50C-407E-A947-70E740481C1C}">
                <a14:useLocalDpi xmlns:a14="http://schemas.microsoft.com/office/drawing/2010/main" val="0"/>
              </a:ext>
            </a:extLst>
          </a:blip>
          <a:srcRect/>
          <a:stretch>
            <a:fillRect/>
          </a:stretch>
        </p:blipFill>
        <p:spPr bwMode="auto">
          <a:xfrm>
            <a:off x="2133600" y="145026"/>
            <a:ext cx="6477000" cy="3029564"/>
          </a:xfrm>
          <a:prstGeom prst="rect">
            <a:avLst/>
          </a:prstGeom>
          <a:ln>
            <a:noFill/>
          </a:ln>
          <a:effectLst>
            <a:softEdge rad="112500"/>
          </a:effectLst>
        </p:spPr>
      </p:pic>
      <p:pic>
        <p:nvPicPr>
          <p:cNvPr id="8" name="Picture 7" descr="\\GRERTOVFILPI01\N3Public\pds\construction-services\Construction Projects\Award Submittals\Asphalt Paving\2016\Photos\Example 2 FINAL..JPG"/>
          <p:cNvPicPr/>
          <p:nvPr/>
        </p:nvPicPr>
        <p:blipFill>
          <a:blip r:embed="rId4">
            <a:extLst>
              <a:ext uri="{28A0092B-C50C-407E-A947-70E740481C1C}">
                <a14:useLocalDpi xmlns:a14="http://schemas.microsoft.com/office/drawing/2010/main" val="0"/>
              </a:ext>
            </a:extLst>
          </a:blip>
          <a:srcRect/>
          <a:stretch>
            <a:fillRect/>
          </a:stretch>
        </p:blipFill>
        <p:spPr bwMode="auto">
          <a:xfrm>
            <a:off x="2133600" y="3174590"/>
            <a:ext cx="6410530" cy="3454809"/>
          </a:xfrm>
          <a:prstGeom prst="rect">
            <a:avLst/>
          </a:prstGeom>
          <a:ln>
            <a:noFill/>
          </a:ln>
          <a:effectLst>
            <a:softEdge rad="112500"/>
          </a:effectLst>
        </p:spPr>
      </p:pic>
    </p:spTree>
  </p:cSld>
  <p:clrMapOvr>
    <a:masterClrMapping/>
  </p:clrMapOvr>
  <p:transition>
    <p:randomBa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1"/>
          <p:cNvSpPr>
            <a:spLocks noGrp="1"/>
          </p:cNvSpPr>
          <p:nvPr>
            <p:ph idx="1"/>
          </p:nvPr>
        </p:nvSpPr>
        <p:spPr>
          <a:xfrm>
            <a:off x="381000" y="1447800"/>
            <a:ext cx="8229600" cy="4419600"/>
          </a:xfrm>
        </p:spPr>
        <p:txBody>
          <a:bodyPr/>
          <a:lstStyle/>
          <a:p>
            <a:r>
              <a:rPr lang="en-US" b="1" dirty="0" smtClean="0"/>
              <a:t>County:  </a:t>
            </a:r>
            <a:r>
              <a:rPr lang="en-US" dirty="0" smtClean="0"/>
              <a:t>Door</a:t>
            </a:r>
          </a:p>
          <a:p>
            <a:r>
              <a:rPr lang="en-US" b="1" dirty="0" smtClean="0"/>
              <a:t>Project I.D. :  </a:t>
            </a:r>
            <a:r>
              <a:rPr lang="en-US" dirty="0" smtClean="0"/>
              <a:t>4610-06-71</a:t>
            </a:r>
          </a:p>
          <a:p>
            <a:r>
              <a:rPr lang="en-US" b="1" dirty="0" smtClean="0"/>
              <a:t>Location: </a:t>
            </a:r>
            <a:r>
              <a:rPr lang="en-US" dirty="0" smtClean="0"/>
              <a:t>STH 42 – Village of Sister Bay, County Walk Drive – Scandia Road</a:t>
            </a:r>
          </a:p>
          <a:p>
            <a:r>
              <a:rPr lang="en-US" b="1" dirty="0" smtClean="0"/>
              <a:t>Project Length: </a:t>
            </a:r>
            <a:r>
              <a:rPr lang="en-US" dirty="0" smtClean="0"/>
              <a:t>0.77 miles</a:t>
            </a:r>
          </a:p>
          <a:p>
            <a:r>
              <a:rPr lang="en-US" b="1" dirty="0" smtClean="0"/>
              <a:t>Prime Contractor:  </a:t>
            </a:r>
            <a:r>
              <a:rPr lang="en-US" dirty="0" smtClean="0"/>
              <a:t>Vinton Construction Company</a:t>
            </a:r>
          </a:p>
          <a:p>
            <a:r>
              <a:rPr lang="en-US" b="1" dirty="0" smtClean="0"/>
              <a:t>Project Leader:  </a:t>
            </a:r>
            <a:r>
              <a:rPr lang="en-US" dirty="0" smtClean="0"/>
              <a:t>Pat Bailey, REI Engineering, Inc.</a:t>
            </a:r>
          </a:p>
          <a:p>
            <a:r>
              <a:rPr lang="en-US" b="1" dirty="0" smtClean="0"/>
              <a:t>DOT Project Manager:  </a:t>
            </a:r>
            <a:r>
              <a:rPr lang="en-US" dirty="0" smtClean="0"/>
              <a:t>Jeremy Ashauer</a:t>
            </a:r>
          </a:p>
          <a:p>
            <a:r>
              <a:rPr lang="en-US" b="1" dirty="0" smtClean="0"/>
              <a:t>DOT Project Supervisor:  </a:t>
            </a:r>
            <a:r>
              <a:rPr lang="en-US" dirty="0" smtClean="0"/>
              <a:t>Jim Thompson</a:t>
            </a:r>
            <a:endParaRPr lang="en-US" b="1" dirty="0" smtClean="0"/>
          </a:p>
        </p:txBody>
      </p:sp>
      <p:sp>
        <p:nvSpPr>
          <p:cNvPr id="3" name="Title 2"/>
          <p:cNvSpPr>
            <a:spLocks noGrp="1"/>
          </p:cNvSpPr>
          <p:nvPr>
            <p:ph type="title"/>
          </p:nvPr>
        </p:nvSpPr>
        <p:spPr>
          <a:xfrm>
            <a:off x="457200" y="304800"/>
            <a:ext cx="8229600" cy="1143000"/>
          </a:xfrm>
        </p:spPr>
        <p:txBody>
          <a:bodyPr/>
          <a:lstStyle/>
          <a:p>
            <a:pPr>
              <a:defRPr/>
            </a:pPr>
            <a:r>
              <a:rPr lang="en-US" dirty="0" smtClean="0"/>
              <a:t>Concrete Paving</a:t>
            </a:r>
            <a:endParaRPr lang="en-US" dirty="0"/>
          </a:p>
        </p:txBody>
      </p:sp>
      <p:sp>
        <p:nvSpPr>
          <p:cNvPr id="5" name="Double Wave 4"/>
          <p:cNvSpPr/>
          <p:nvPr/>
        </p:nvSpPr>
        <p:spPr>
          <a:xfrm>
            <a:off x="6248400" y="228600"/>
            <a:ext cx="2667000" cy="990600"/>
          </a:xfrm>
          <a:prstGeom prst="doubleWav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400800" y="381000"/>
            <a:ext cx="2438400" cy="646331"/>
          </a:xfrm>
          <a:prstGeom prst="rect">
            <a:avLst/>
          </a:prstGeom>
          <a:noFill/>
        </p:spPr>
        <p:txBody>
          <a:bodyPr wrap="square" rtlCol="0">
            <a:spAutoFit/>
          </a:bodyPr>
          <a:lstStyle/>
          <a:p>
            <a:pPr algn="ctr"/>
            <a:r>
              <a:rPr lang="en-US" dirty="0" smtClean="0"/>
              <a:t>Statewide Award Recipient</a:t>
            </a:r>
            <a:endParaRPr lang="en-US" dirty="0"/>
          </a:p>
        </p:txBody>
      </p:sp>
    </p:spTree>
  </p:cSld>
  <p:clrMapOvr>
    <a:masterClrMapping/>
  </p:clrMapOvr>
  <p:transition>
    <p:randomBa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8</a:t>
            </a:fld>
            <a:endParaRPr lang="en-US" dirty="0"/>
          </a:p>
        </p:txBody>
      </p:sp>
      <p:sp>
        <p:nvSpPr>
          <p:cNvPr id="3" name="Title 2"/>
          <p:cNvSpPr>
            <a:spLocks noGrp="1"/>
          </p:cNvSpPr>
          <p:nvPr>
            <p:ph type="title"/>
          </p:nvPr>
        </p:nvSpPr>
        <p:spPr>
          <a:xfrm>
            <a:off x="6686746" y="20425"/>
            <a:ext cx="2438400" cy="1905000"/>
          </a:xfrm>
        </p:spPr>
        <p:txBody>
          <a:bodyPr>
            <a:normAutofit/>
          </a:bodyPr>
          <a:lstStyle/>
          <a:p>
            <a:r>
              <a:rPr lang="en-US" dirty="0" smtClean="0"/>
              <a:t>Concrete</a:t>
            </a:r>
            <a:br>
              <a:rPr lang="en-US" dirty="0" smtClean="0"/>
            </a:br>
            <a:r>
              <a:rPr lang="en-US" dirty="0" smtClean="0"/>
              <a:t>Paving</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25308" y="2529681"/>
            <a:ext cx="5466292" cy="4099719"/>
          </a:xfrm>
          <a:prstGeom prst="rect">
            <a:avLst/>
          </a:prstGeom>
          <a:ln>
            <a:noFill/>
          </a:ln>
          <a:effectLst>
            <a:softEdge rad="112500"/>
          </a:effec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22666"/>
            <a:ext cx="5372100" cy="3581400"/>
          </a:xfrm>
          <a:prstGeom prst="rect">
            <a:avLst/>
          </a:prstGeom>
          <a:ln>
            <a:noFill/>
          </a:ln>
          <a:effectLst>
            <a:softEdge rad="112500"/>
          </a:effectLst>
        </p:spPr>
      </p:pic>
    </p:spTree>
  </p:cSld>
  <p:clrMapOvr>
    <a:masterClrMapping/>
  </p:clrMapOvr>
  <p:transition>
    <p:randomBa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 y="-304800"/>
            <a:ext cx="8229600" cy="1143000"/>
          </a:xfrm>
        </p:spPr>
        <p:txBody>
          <a:bodyPr/>
          <a:lstStyle/>
          <a:p>
            <a:pPr>
              <a:defRPr/>
            </a:pPr>
            <a:r>
              <a:rPr lang="en-US" dirty="0" smtClean="0"/>
              <a:t>Concrete Paving</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609600"/>
            <a:ext cx="8659868" cy="5196856"/>
          </a:xfrm>
          <a:prstGeom prst="rect">
            <a:avLst/>
          </a:prstGeom>
          <a:effectLst>
            <a:softEdge rad="88900"/>
          </a:effectLst>
        </p:spPr>
      </p:pic>
    </p:spTree>
  </p:cSld>
  <p:clrMapOvr>
    <a:masterClrMapping/>
  </p:clrMapOvr>
  <p:transition>
    <p:randomBa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WisDOT3">
      <a:dk1>
        <a:srgbClr val="253D92"/>
      </a:dk1>
      <a:lt1>
        <a:srgbClr val="FFFFFF"/>
      </a:lt1>
      <a:dk2>
        <a:srgbClr val="5772D5"/>
      </a:dk2>
      <a:lt2>
        <a:srgbClr val="D8D8D8"/>
      </a:lt2>
      <a:accent1>
        <a:srgbClr val="EE0000"/>
      </a:accent1>
      <a:accent2>
        <a:srgbClr val="5772D5"/>
      </a:accent2>
      <a:accent3>
        <a:srgbClr val="FF7979"/>
      </a:accent3>
      <a:accent4>
        <a:srgbClr val="B1E2F5"/>
      </a:accent4>
      <a:accent5>
        <a:srgbClr val="FFFFFF"/>
      </a:accent5>
      <a:accent6>
        <a:srgbClr val="FFFFFF"/>
      </a:accent6>
      <a:hlink>
        <a:srgbClr val="00B0F0"/>
      </a:hlink>
      <a:folHlink>
        <a:srgbClr val="B1E2F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2230</TotalTime>
  <Words>1536</Words>
  <Application>Microsoft Office PowerPoint</Application>
  <PresentationFormat>On-screen Show (4:3)</PresentationFormat>
  <Paragraphs>329</Paragraphs>
  <Slides>52</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Arial</vt:lpstr>
      <vt:lpstr>Calibri</vt:lpstr>
      <vt:lpstr>Wingdings</vt:lpstr>
      <vt:lpstr>Wingdings 2</vt:lpstr>
      <vt:lpstr>Wingdings 3</vt:lpstr>
      <vt:lpstr>Concourse</vt:lpstr>
      <vt:lpstr>2017 Northeast Region Construction Training</vt:lpstr>
      <vt:lpstr>NER 2016 Construction Awards</vt:lpstr>
      <vt:lpstr>Award Criteria</vt:lpstr>
      <vt:lpstr>Asphalt Paving</vt:lpstr>
      <vt:lpstr>Asphalt Paving</vt:lpstr>
      <vt:lpstr>Asphalt  Paving</vt:lpstr>
      <vt:lpstr>Concrete Paving</vt:lpstr>
      <vt:lpstr>Concrete Paving</vt:lpstr>
      <vt:lpstr>Concrete Paving</vt:lpstr>
      <vt:lpstr>Concrete Paving – Local Program</vt:lpstr>
      <vt:lpstr>Concrete Paving – Local Program</vt:lpstr>
      <vt:lpstr>Grading</vt:lpstr>
      <vt:lpstr>Grading</vt:lpstr>
      <vt:lpstr>Grading</vt:lpstr>
      <vt:lpstr>Small Structure</vt:lpstr>
      <vt:lpstr>PowerPoint Presentation</vt:lpstr>
      <vt:lpstr>Large Structure</vt:lpstr>
      <vt:lpstr>Large  Structure</vt:lpstr>
      <vt:lpstr>Large  Structure</vt:lpstr>
      <vt:lpstr>Mega/Major</vt:lpstr>
      <vt:lpstr>Mega/Major</vt:lpstr>
      <vt:lpstr>Mega/Major </vt:lpstr>
      <vt:lpstr>Unique Category – Local Program</vt:lpstr>
      <vt:lpstr>Unique Category – Local Program</vt:lpstr>
      <vt:lpstr>National Recognition</vt:lpstr>
      <vt:lpstr>National Recognition</vt:lpstr>
      <vt:lpstr>PowerPoint Presentation</vt:lpstr>
      <vt:lpstr>Region Construction Emphasis</vt:lpstr>
      <vt:lpstr>Region Construction Emphasis</vt:lpstr>
      <vt:lpstr>Region Construction Emphasis</vt:lpstr>
      <vt:lpstr>Region Construction Emphasis</vt:lpstr>
      <vt:lpstr>Region Construction Emphasis</vt:lpstr>
      <vt:lpstr>Region Construction Emphasis</vt:lpstr>
      <vt:lpstr>Region Construction Emphasis</vt:lpstr>
      <vt:lpstr>Region Construction Emphasis</vt:lpstr>
      <vt:lpstr>Region Construction Emphasis</vt:lpstr>
      <vt:lpstr>Region Construction Emphasis</vt:lpstr>
      <vt:lpstr>Region Construction Emphasis</vt:lpstr>
      <vt:lpstr>Region Construction Emphasis</vt:lpstr>
      <vt:lpstr>Region Construction Emphasis</vt:lpstr>
      <vt:lpstr>Region Construction Emphasis</vt:lpstr>
      <vt:lpstr>Region Construction Emphasis</vt:lpstr>
      <vt:lpstr>Region Construction Emphasis</vt:lpstr>
      <vt:lpstr>Region Construction Emphasis</vt:lpstr>
      <vt:lpstr>Region Construction Emphasis</vt:lpstr>
      <vt:lpstr>Region Construction Emphasis - Efficiencies</vt:lpstr>
      <vt:lpstr>PowerPoint Presentation</vt:lpstr>
      <vt:lpstr>Region Construction Emphasis</vt:lpstr>
      <vt:lpstr>Region Construction Emphasis</vt:lpstr>
      <vt:lpstr>Region Construction Emphasis</vt:lpstr>
      <vt:lpstr>Region Construction Emphasis</vt:lpstr>
      <vt:lpstr>Region Construction Emphasis</vt:lpstr>
    </vt:vector>
  </TitlesOfParts>
  <Company>Wisconsin Department of Transportation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Wisconsin Department of Transportation</dc:title>
  <dc:subject>Wisconsin Department of Transportation Power Point Presentation</dc:subject>
  <dc:creator>WisDOT</dc:creator>
  <cp:keywords>Wisconsin Department of Transportation Power Point Presentation</cp:keywords>
  <dc:description>2012</dc:description>
  <cp:lastModifiedBy>LUMLEY, LISA L</cp:lastModifiedBy>
  <cp:revision>224</cp:revision>
  <dcterms:created xsi:type="dcterms:W3CDTF">2012-06-26T13:11:17Z</dcterms:created>
  <dcterms:modified xsi:type="dcterms:W3CDTF">2017-03-14T17:17:24Z</dcterms:modified>
</cp:coreProperties>
</file>