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72" r:id="rId2"/>
    <p:sldId id="268" r:id="rId3"/>
    <p:sldId id="274" r:id="rId4"/>
    <p:sldId id="276" r:id="rId5"/>
    <p:sldId id="275" r:id="rId6"/>
    <p:sldId id="277" r:id="rId7"/>
    <p:sldId id="280" r:id="rId8"/>
    <p:sldId id="281" r:id="rId9"/>
    <p:sldId id="273" r:id="rId10"/>
    <p:sldId id="278" r:id="rId11"/>
    <p:sldId id="279" r:id="rId12"/>
    <p:sldId id="282" r:id="rId13"/>
    <p:sldId id="283" r:id="rId14"/>
    <p:sldId id="284" r:id="rId15"/>
  </p:sldIdLst>
  <p:sldSz cx="9144000" cy="6858000" type="screen4x3"/>
  <p:notesSz cx="9296400" cy="7010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08">
          <p15:clr>
            <a:srgbClr val="A4A3A4"/>
          </p15:clr>
        </p15:guide>
        <p15:guide id="2" pos="292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3681"/>
    <a:srgbClr val="A7C2FF"/>
    <a:srgbClr val="2F4CB7"/>
    <a:srgbClr val="BFC9EF"/>
    <a:srgbClr val="002F9D"/>
    <a:srgbClr val="4B68D1"/>
    <a:srgbClr val="253D92"/>
    <a:srgbClr val="89AB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591" autoAdjust="0"/>
    <p:restoredTop sz="76769" autoAdjust="0"/>
  </p:normalViewPr>
  <p:slideViewPr>
    <p:cSldViewPr>
      <p:cViewPr varScale="1">
        <p:scale>
          <a:sx n="85" d="100"/>
          <a:sy n="85" d="100"/>
        </p:scale>
        <p:origin x="1008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200" d="100"/>
          <a:sy n="200" d="100"/>
        </p:scale>
        <p:origin x="-444" y="4962"/>
      </p:cViewPr>
      <p:guideLst>
        <p:guide orient="horz" pos="2208"/>
        <p:guide pos="292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7607" cy="350047"/>
          </a:xfrm>
          <a:prstGeom prst="rect">
            <a:avLst/>
          </a:prstGeom>
        </p:spPr>
        <p:txBody>
          <a:bodyPr vert="horz" lIns="90379" tIns="45190" rIns="90379" bIns="4519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6712" y="0"/>
            <a:ext cx="4027607" cy="350047"/>
          </a:xfrm>
          <a:prstGeom prst="rect">
            <a:avLst/>
          </a:prstGeom>
        </p:spPr>
        <p:txBody>
          <a:bodyPr vert="horz" lIns="90379" tIns="45190" rIns="90379" bIns="4519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6409737-B42F-4E99-BE9E-3150B19156F7}" type="datetimeFigureOut">
              <a:rPr lang="en-US"/>
              <a:pPr>
                <a:defRPr/>
              </a:pPr>
              <a:t>3/10/2016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9171"/>
            <a:ext cx="4027607" cy="350047"/>
          </a:xfrm>
          <a:prstGeom prst="rect">
            <a:avLst/>
          </a:prstGeom>
        </p:spPr>
        <p:txBody>
          <a:bodyPr vert="horz" lIns="90379" tIns="45190" rIns="90379" bIns="4519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6712" y="6659171"/>
            <a:ext cx="4027607" cy="350047"/>
          </a:xfrm>
          <a:prstGeom prst="rect">
            <a:avLst/>
          </a:prstGeom>
        </p:spPr>
        <p:txBody>
          <a:bodyPr vert="horz" lIns="90379" tIns="45190" rIns="90379" bIns="4519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75B7B7E-BD6A-4951-A152-0A8C255FD0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2430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7607" cy="350047"/>
          </a:xfrm>
          <a:prstGeom prst="rect">
            <a:avLst/>
          </a:prstGeom>
        </p:spPr>
        <p:txBody>
          <a:bodyPr vert="horz" lIns="90379" tIns="45190" rIns="90379" bIns="4519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6712" y="0"/>
            <a:ext cx="4027607" cy="350047"/>
          </a:xfrm>
          <a:prstGeom prst="rect">
            <a:avLst/>
          </a:prstGeom>
        </p:spPr>
        <p:txBody>
          <a:bodyPr vert="horz" lIns="90379" tIns="45190" rIns="90379" bIns="4519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A0B40AD-C3B0-4F65-94B5-F66320FF2E04}" type="datetimeFigureOut">
              <a:rPr lang="en-US"/>
              <a:pPr>
                <a:defRPr/>
              </a:pPr>
              <a:t>3/10/2016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7050"/>
            <a:ext cx="35052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379" tIns="45190" rIns="90379" bIns="4519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8807" y="3330177"/>
            <a:ext cx="7438786" cy="3153971"/>
          </a:xfrm>
          <a:prstGeom prst="rect">
            <a:avLst/>
          </a:prstGeom>
        </p:spPr>
        <p:txBody>
          <a:bodyPr vert="horz" lIns="90379" tIns="45190" rIns="90379" bIns="4519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9171"/>
            <a:ext cx="4027607" cy="350047"/>
          </a:xfrm>
          <a:prstGeom prst="rect">
            <a:avLst/>
          </a:prstGeom>
        </p:spPr>
        <p:txBody>
          <a:bodyPr vert="horz" lIns="90379" tIns="45190" rIns="90379" bIns="4519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6712" y="6659171"/>
            <a:ext cx="4027607" cy="350047"/>
          </a:xfrm>
          <a:prstGeom prst="rect">
            <a:avLst/>
          </a:prstGeom>
        </p:spPr>
        <p:txBody>
          <a:bodyPr vert="horz" lIns="90379" tIns="45190" rIns="90379" bIns="4519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D488F0C-6769-4BD1-B394-ECE77D272E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29249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isconsindot.gov/Pages/doing-bus/eng-consultants/cnslt-rsrces/default.aspx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FC8762-B4B0-4C0D-9035-6D2DC6828C69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3720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488F0C-6769-4BD1-B394-ECE77D272E4B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2084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488F0C-6769-4BD1-B394-ECE77D272E4B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2025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u="sng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http://wisconsindot.gov/Pages/doing-bus/eng-consultants/cnslt-rsrces/default.aspx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488F0C-6769-4BD1-B394-ECE77D272E4B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3075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488F0C-6769-4BD1-B394-ECE77D272E4B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467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rgbClr val="21368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Slide Number Placeholder 26"/>
          <p:cNvSpPr>
            <a:spLocks noGrp="1"/>
          </p:cNvSpPr>
          <p:nvPr>
            <p:ph type="sldNum" sz="quarter" idx="10"/>
          </p:nvPr>
        </p:nvSpPr>
        <p:spPr>
          <a:xfrm>
            <a:off x="8458200" y="6477000"/>
            <a:ext cx="555625" cy="296863"/>
          </a:xfrm>
          <a:prstGeom prst="rect">
            <a:avLst/>
          </a:prstGeom>
        </p:spPr>
        <p:txBody>
          <a:bodyPr/>
          <a:lstStyle>
            <a:lvl1pPr>
              <a:defRPr sz="1600" b="1" i="0" kern="900" baseline="0">
                <a:solidFill>
                  <a:schemeClr val="bg1"/>
                </a:solidFill>
              </a:defRPr>
            </a:lvl1pPr>
            <a:extLst/>
          </a:lstStyle>
          <a:p>
            <a:pPr>
              <a:defRPr/>
            </a:pPr>
            <a:fld id="{0A2AD120-39C9-4762-9808-4997980F331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 Placeholder 26"/>
          <p:cNvSpPr>
            <a:spLocks noGrp="1"/>
          </p:cNvSpPr>
          <p:nvPr>
            <p:ph type="sldNum" sz="quarter" idx="10"/>
          </p:nvPr>
        </p:nvSpPr>
        <p:spPr>
          <a:xfrm>
            <a:off x="8458200" y="6477000"/>
            <a:ext cx="555625" cy="296863"/>
          </a:xfrm>
          <a:prstGeom prst="rect">
            <a:avLst/>
          </a:prstGeom>
        </p:spPr>
        <p:txBody>
          <a:bodyPr/>
          <a:lstStyle>
            <a:lvl1pPr>
              <a:defRPr sz="1600" b="1" i="0" kern="900" baseline="0">
                <a:solidFill>
                  <a:schemeClr val="bg1"/>
                </a:solidFill>
              </a:defRPr>
            </a:lvl1pPr>
            <a:extLst/>
          </a:lstStyle>
          <a:p>
            <a:pPr>
              <a:defRPr/>
            </a:pPr>
            <a:fld id="{89C35698-ECFA-45D4-B95F-4F52958123E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gradFill>
            <a:gsLst>
              <a:gs pos="0">
                <a:schemeClr val="bg1"/>
              </a:gs>
              <a:gs pos="64999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16800000" scaled="0"/>
          </a:gradFill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gradFill>
            <a:gsLst>
              <a:gs pos="0">
                <a:schemeClr val="bg1"/>
              </a:gs>
              <a:gs pos="64999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16800000" scaled="0"/>
          </a:gradFill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26"/>
          <p:cNvSpPr>
            <a:spLocks noGrp="1"/>
          </p:cNvSpPr>
          <p:nvPr>
            <p:ph type="sldNum" sz="quarter" idx="10"/>
          </p:nvPr>
        </p:nvSpPr>
        <p:spPr>
          <a:xfrm>
            <a:off x="8458200" y="6477000"/>
            <a:ext cx="555625" cy="296863"/>
          </a:xfrm>
          <a:prstGeom prst="rect">
            <a:avLst/>
          </a:prstGeom>
        </p:spPr>
        <p:txBody>
          <a:bodyPr/>
          <a:lstStyle>
            <a:lvl1pPr>
              <a:defRPr sz="1600" b="1" i="0" kern="900" baseline="0">
                <a:solidFill>
                  <a:schemeClr val="bg1"/>
                </a:solidFill>
              </a:defRPr>
            </a:lvl1pPr>
            <a:extLst/>
          </a:lstStyle>
          <a:p>
            <a:pPr>
              <a:defRPr/>
            </a:pPr>
            <a:fld id="{4D1A753E-EC79-4AA7-8B4D-F379B7F83DE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6"/>
          <p:cNvSpPr>
            <a:spLocks noGrp="1"/>
          </p:cNvSpPr>
          <p:nvPr>
            <p:ph type="sldNum" sz="quarter" idx="10"/>
          </p:nvPr>
        </p:nvSpPr>
        <p:spPr>
          <a:xfrm>
            <a:off x="8458200" y="6477000"/>
            <a:ext cx="555625" cy="296863"/>
          </a:xfrm>
          <a:prstGeom prst="rect">
            <a:avLst/>
          </a:prstGeom>
        </p:spPr>
        <p:txBody>
          <a:bodyPr/>
          <a:lstStyle>
            <a:lvl1pPr>
              <a:defRPr sz="1600" b="1" i="0" kern="900" baseline="0">
                <a:solidFill>
                  <a:schemeClr val="bg1"/>
                </a:solidFill>
              </a:defRPr>
            </a:lvl1pPr>
            <a:extLst/>
          </a:lstStyle>
          <a:p>
            <a:pPr>
              <a:defRPr/>
            </a:pPr>
            <a:fld id="{DB104AA0-9F21-4485-B088-466B0F3009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664698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26"/>
          <p:cNvSpPr>
            <a:spLocks noGrp="1"/>
          </p:cNvSpPr>
          <p:nvPr>
            <p:ph type="sldNum" sz="quarter" idx="10"/>
          </p:nvPr>
        </p:nvSpPr>
        <p:spPr>
          <a:xfrm>
            <a:off x="8458200" y="6477000"/>
            <a:ext cx="555625" cy="296863"/>
          </a:xfrm>
          <a:prstGeom prst="rect">
            <a:avLst/>
          </a:prstGeom>
        </p:spPr>
        <p:txBody>
          <a:bodyPr/>
          <a:lstStyle>
            <a:lvl1pPr>
              <a:defRPr sz="1600" b="1" i="0" kern="900" baseline="0">
                <a:solidFill>
                  <a:schemeClr val="bg1"/>
                </a:solidFill>
              </a:defRPr>
            </a:lvl1pPr>
            <a:extLst/>
          </a:lstStyle>
          <a:p>
            <a:pPr>
              <a:defRPr/>
            </a:pPr>
            <a:fld id="{C38AFE01-58B7-4B7A-B8D5-787EBD0E15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26"/>
          <p:cNvSpPr>
            <a:spLocks noGrp="1"/>
          </p:cNvSpPr>
          <p:nvPr>
            <p:ph type="sldNum" sz="quarter" idx="10"/>
          </p:nvPr>
        </p:nvSpPr>
        <p:spPr>
          <a:xfrm>
            <a:off x="8458200" y="6477000"/>
            <a:ext cx="555625" cy="296863"/>
          </a:xfrm>
          <a:prstGeom prst="rect">
            <a:avLst/>
          </a:prstGeom>
        </p:spPr>
        <p:txBody>
          <a:bodyPr/>
          <a:lstStyle>
            <a:lvl1pPr>
              <a:defRPr sz="1600" b="1" i="0" kern="900" baseline="0">
                <a:solidFill>
                  <a:schemeClr val="bg1"/>
                </a:solidFill>
              </a:defRPr>
            </a:lvl1pPr>
            <a:extLst/>
          </a:lstStyle>
          <a:p>
            <a:pPr>
              <a:defRPr/>
            </a:pPr>
            <a:fld id="{96E48EDD-1FD1-4C50-94FF-D58D47BF009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26"/>
          <p:cNvSpPr>
            <a:spLocks noGrp="1"/>
          </p:cNvSpPr>
          <p:nvPr>
            <p:ph type="sldNum" sz="quarter" idx="10"/>
          </p:nvPr>
        </p:nvSpPr>
        <p:spPr>
          <a:xfrm>
            <a:off x="8458200" y="6477000"/>
            <a:ext cx="555625" cy="296863"/>
          </a:xfrm>
          <a:prstGeom prst="rect">
            <a:avLst/>
          </a:prstGeom>
        </p:spPr>
        <p:txBody>
          <a:bodyPr/>
          <a:lstStyle>
            <a:lvl1pPr>
              <a:defRPr sz="1600" b="1" i="0" kern="900" baseline="0">
                <a:solidFill>
                  <a:schemeClr val="bg1"/>
                </a:solidFill>
              </a:defRPr>
            </a:lvl1pPr>
            <a:extLst/>
          </a:lstStyle>
          <a:p>
            <a:pPr>
              <a:defRPr/>
            </a:pPr>
            <a:fld id="{E0710924-D447-41AA-9A85-433CA037B1E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 userDrawn="1"/>
        </p:nvSpPr>
        <p:spPr>
          <a:xfrm flipV="1">
            <a:off x="0" y="5206360"/>
            <a:ext cx="9144000" cy="1712045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15026 h 23922"/>
              <a:gd name="connsiteX1" fmla="*/ 21600 w 21600"/>
              <a:gd name="connsiteY1" fmla="*/ 0 h 23922"/>
              <a:gd name="connsiteX2" fmla="*/ 21600 w 21600"/>
              <a:gd name="connsiteY2" fmla="*/ 17322 h 23922"/>
              <a:gd name="connsiteX3" fmla="*/ 0 w 21600"/>
              <a:gd name="connsiteY3" fmla="*/ 20172 h 23922"/>
              <a:gd name="connsiteX4" fmla="*/ 0 w 21600"/>
              <a:gd name="connsiteY4" fmla="*/ 15026 h 23922"/>
              <a:gd name="connsiteX0" fmla="*/ 0 w 21600"/>
              <a:gd name="connsiteY0" fmla="*/ 0 h 8896"/>
              <a:gd name="connsiteX1" fmla="*/ 21600 w 21600"/>
              <a:gd name="connsiteY1" fmla="*/ 0 h 8896"/>
              <a:gd name="connsiteX2" fmla="*/ 21600 w 21600"/>
              <a:gd name="connsiteY2" fmla="*/ 2296 h 8896"/>
              <a:gd name="connsiteX3" fmla="*/ 0 w 21600"/>
              <a:gd name="connsiteY3" fmla="*/ 5146 h 8896"/>
              <a:gd name="connsiteX4" fmla="*/ 0 w 21600"/>
              <a:gd name="connsiteY4" fmla="*/ 0 h 8896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3704 h 10000"/>
              <a:gd name="connsiteX3" fmla="*/ 0 w 10000"/>
              <a:gd name="connsiteY3" fmla="*/ 5785 h 10000"/>
              <a:gd name="connsiteX4" fmla="*/ 0 w 10000"/>
              <a:gd name="connsiteY4" fmla="*/ 0 h 10000"/>
              <a:gd name="connsiteX0" fmla="*/ 0 w 10000"/>
              <a:gd name="connsiteY0" fmla="*/ 367 h 10367"/>
              <a:gd name="connsiteX1" fmla="*/ 10000 w 10000"/>
              <a:gd name="connsiteY1" fmla="*/ 367 h 10367"/>
              <a:gd name="connsiteX2" fmla="*/ 10000 w 10000"/>
              <a:gd name="connsiteY2" fmla="*/ 4071 h 10367"/>
              <a:gd name="connsiteX3" fmla="*/ 0 w 10000"/>
              <a:gd name="connsiteY3" fmla="*/ 6152 h 10367"/>
              <a:gd name="connsiteX4" fmla="*/ 0 w 10000"/>
              <a:gd name="connsiteY4" fmla="*/ 367 h 10367"/>
              <a:gd name="connsiteX0" fmla="*/ 0 w 10000"/>
              <a:gd name="connsiteY0" fmla="*/ 367 h 8620"/>
              <a:gd name="connsiteX1" fmla="*/ 10000 w 10000"/>
              <a:gd name="connsiteY1" fmla="*/ 367 h 8620"/>
              <a:gd name="connsiteX2" fmla="*/ 10000 w 10000"/>
              <a:gd name="connsiteY2" fmla="*/ 4071 h 8620"/>
              <a:gd name="connsiteX3" fmla="*/ 0 w 10000"/>
              <a:gd name="connsiteY3" fmla="*/ 6152 h 8620"/>
              <a:gd name="connsiteX4" fmla="*/ 0 w 10000"/>
              <a:gd name="connsiteY4" fmla="*/ 367 h 8620"/>
              <a:gd name="connsiteX0" fmla="*/ 0 w 10000"/>
              <a:gd name="connsiteY0" fmla="*/ 426 h 12067"/>
              <a:gd name="connsiteX1" fmla="*/ 10000 w 10000"/>
              <a:gd name="connsiteY1" fmla="*/ 426 h 12067"/>
              <a:gd name="connsiteX2" fmla="*/ 10000 w 10000"/>
              <a:gd name="connsiteY2" fmla="*/ 4723 h 12067"/>
              <a:gd name="connsiteX3" fmla="*/ 0 w 10000"/>
              <a:gd name="connsiteY3" fmla="*/ 7137 h 12067"/>
              <a:gd name="connsiteX4" fmla="*/ 0 w 10000"/>
              <a:gd name="connsiteY4" fmla="*/ 426 h 12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2067">
                <a:moveTo>
                  <a:pt x="0" y="426"/>
                </a:moveTo>
                <a:lnTo>
                  <a:pt x="10000" y="426"/>
                </a:lnTo>
                <a:lnTo>
                  <a:pt x="10000" y="4723"/>
                </a:lnTo>
                <a:cubicBezTo>
                  <a:pt x="8802" y="0"/>
                  <a:pt x="3211" y="12067"/>
                  <a:pt x="0" y="7137"/>
                </a:cubicBezTo>
                <a:lnTo>
                  <a:pt x="0" y="426"/>
                </a:lnTo>
                <a:close/>
              </a:path>
            </a:pathLst>
          </a:custGeom>
          <a:blipFill>
            <a:blip r:embed="rId9" cstate="print"/>
            <a:stretch>
              <a:fillRect t="-50000"/>
            </a:stretch>
          </a:blip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30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676400"/>
            <a:ext cx="8229600" cy="387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23" name="Picture 22" descr="WisDOTlogo.gif"/>
          <p:cNvPicPr>
            <a:picLocks noChangeAspect="1"/>
          </p:cNvPicPr>
          <p:nvPr userDrawn="1"/>
        </p:nvPicPr>
        <p:blipFill>
          <a:blip r:embed="rId10" cstate="print"/>
          <a:stretch>
            <a:fillRect/>
          </a:stretch>
        </p:blipFill>
        <p:spPr>
          <a:xfrm>
            <a:off x="308002" y="5943600"/>
            <a:ext cx="762000" cy="762000"/>
          </a:xfrm>
          <a:prstGeom prst="ellipse">
            <a:avLst/>
          </a:prstGeom>
          <a:ln w="38100" cap="rnd" cmpd="sng">
            <a:solidFill>
              <a:schemeClr val="bg1"/>
            </a:solidFill>
          </a:ln>
          <a:effectLst>
            <a:outerShdw blurRad="50800" dist="38100" dir="5400000" algn="t" rotWithShape="0">
              <a:srgbClr val="213681">
                <a:alpha val="40000"/>
              </a:srgbClr>
            </a:outerShdw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</p:sldLayoutIdLst>
  <p:transition>
    <p:randomBar/>
  </p:transition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rgbClr val="002F9D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rgbClr val="002F9D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rgbClr val="002F9D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rgbClr val="002F9D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rgbClr val="002F9D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rgbClr val="002F9D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rgbClr val="002F9D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rgbClr val="002F9D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rgbClr val="002F9D"/>
          </a:solidFill>
          <a:latin typeface="Arial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rgbClr val="ED1C24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rgbClr val="ED1C24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rgbClr val="ED1C24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2400" y="1981200"/>
            <a:ext cx="87630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Arial Black" pitchFamily="34" charset="0"/>
              </a:rPr>
              <a:t>Performance Measures</a:t>
            </a:r>
          </a:p>
          <a:p>
            <a:pPr algn="ctr"/>
            <a:endParaRPr lang="en-US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endParaRPr lang="en-US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r>
              <a:rPr lang="en-US" sz="1400" dirty="0" smtClean="0">
                <a:latin typeface="Arial Black" pitchFamily="34" charset="0"/>
              </a:rPr>
              <a:t>NER Construction Training</a:t>
            </a:r>
          </a:p>
          <a:p>
            <a:pPr algn="ctr"/>
            <a:r>
              <a:rPr lang="en-US" sz="1400" dirty="0" smtClean="0">
                <a:latin typeface="Arial Black" pitchFamily="34" charset="0"/>
              </a:rPr>
              <a:t>March 16, 2016</a:t>
            </a: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" dur="indefinit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2" dur="indefinite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3" dur="indefinite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8" dur="indefinite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9" dur="indefinite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20" dur="indefinite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614737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457200" y="2286000"/>
            <a:ext cx="8458200" cy="0"/>
          </a:xfrm>
          <a:prstGeom prst="line">
            <a:avLst/>
          </a:prstGeom>
          <a:ln w="31750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334000" y="609600"/>
            <a:ext cx="1676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2">
                    <a:lumMod val="10000"/>
                  </a:schemeClr>
                </a:solidFill>
              </a:rPr>
              <a:t>Target &lt; 10%</a:t>
            </a:r>
            <a:endParaRPr lang="en-US" sz="160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190689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7923" y="0"/>
            <a:ext cx="8968153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Construction Delivery Cost Index (CDCI)</a:t>
            </a:r>
            <a:endParaRPr lang="en-US" sz="36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923" y="1676400"/>
            <a:ext cx="8968154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416085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7924" y="0"/>
            <a:ext cx="3731042" cy="38862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Construction Delivery Cost Index (CDCI)</a:t>
            </a:r>
            <a:br>
              <a:rPr lang="en-US" sz="3600" dirty="0" smtClean="0"/>
            </a:br>
            <a:r>
              <a:rPr lang="en-US" sz="3600" dirty="0"/>
              <a:t/>
            </a:r>
            <a:br>
              <a:rPr lang="en-US" sz="3600" dirty="0"/>
            </a:br>
            <a:endParaRPr lang="en-US" sz="3600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9" t="3422" r="2589" b="2220"/>
          <a:stretch/>
        </p:blipFill>
        <p:spPr>
          <a:xfrm>
            <a:off x="3818965" y="0"/>
            <a:ext cx="5325035" cy="6858000"/>
          </a:xfrm>
        </p:spPr>
      </p:pic>
    </p:spTree>
    <p:extLst>
      <p:ext uri="{BB962C8B-B14F-4D97-AF65-F5344CB8AC3E}">
        <p14:creationId xmlns:p14="http://schemas.microsoft.com/office/powerpoint/2010/main" val="2391735382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7923" y="0"/>
            <a:ext cx="8968153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Construction Delivery Cost Index (CDCI)</a:t>
            </a:r>
            <a:endParaRPr lang="en-US" sz="36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104" y="990600"/>
            <a:ext cx="8289790" cy="5383809"/>
          </a:xfrm>
        </p:spPr>
      </p:pic>
    </p:spTree>
    <p:extLst>
      <p:ext uri="{BB962C8B-B14F-4D97-AF65-F5344CB8AC3E}">
        <p14:creationId xmlns:p14="http://schemas.microsoft.com/office/powerpoint/2010/main" val="754572278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C35698-ECFA-45D4-B95F-4F52958123EB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250" y="1219200"/>
            <a:ext cx="3873500" cy="3873500"/>
          </a:xfrm>
        </p:spPr>
      </p:pic>
    </p:spTree>
    <p:extLst>
      <p:ext uri="{BB962C8B-B14F-4D97-AF65-F5344CB8AC3E}">
        <p14:creationId xmlns:p14="http://schemas.microsoft.com/office/powerpoint/2010/main" val="1034361915"/>
      </p:ext>
    </p:extLst>
  </p:cSld>
  <p:clrMapOvr>
    <a:masterClrMapping/>
  </p:clrMapOvr>
  <p:transition>
    <p:randomBa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267200"/>
          </a:xfrm>
        </p:spPr>
        <p:txBody>
          <a:bodyPr/>
          <a:lstStyle/>
          <a:p>
            <a:pPr marL="109537" indent="0">
              <a:buNone/>
            </a:pPr>
            <a:endParaRPr lang="en-US" sz="2800" dirty="0" smtClean="0"/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/>
              <a:t>On-time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/>
              <a:t>On-budget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/>
              <a:t>Construction Quality Index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/>
              <a:t>Finals </a:t>
            </a:r>
            <a:r>
              <a:rPr lang="en-US" dirty="0"/>
              <a:t>Closeout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dirty="0" smtClean="0"/>
              <a:t>Construction Delivery Cost Index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28600" y="228600"/>
            <a:ext cx="89154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Construction Related Measures</a:t>
            </a:r>
            <a:endParaRPr lang="en-US" dirty="0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On-Time Performance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990600"/>
            <a:ext cx="8251371" cy="4876800"/>
          </a:xfrm>
        </p:spPr>
      </p:pic>
      <p:sp>
        <p:nvSpPr>
          <p:cNvPr id="2" name="TextBox 1"/>
          <p:cNvSpPr txBox="1"/>
          <p:nvPr/>
        </p:nvSpPr>
        <p:spPr>
          <a:xfrm>
            <a:off x="1524000" y="1444823"/>
            <a:ext cx="4114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2">
                    <a:lumMod val="10000"/>
                  </a:schemeClr>
                </a:solidFill>
              </a:rPr>
              <a:t>94.8       96.2      98.2       94.8       98.1      95.5</a:t>
            </a:r>
            <a:endParaRPr lang="en-US" sz="14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14800" y="5334000"/>
            <a:ext cx="1905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2">
                    <a:lumMod val="10000"/>
                  </a:schemeClr>
                </a:solidFill>
              </a:rPr>
              <a:t>Target = 100%</a:t>
            </a:r>
            <a:endParaRPr lang="en-US" sz="160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226917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On-Budget Performance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23" y="1295400"/>
            <a:ext cx="8998354" cy="4419600"/>
          </a:xfrm>
        </p:spPr>
      </p:pic>
      <p:sp>
        <p:nvSpPr>
          <p:cNvPr id="2" name="TextBox 1"/>
          <p:cNvSpPr txBox="1"/>
          <p:nvPr/>
        </p:nvSpPr>
        <p:spPr>
          <a:xfrm>
            <a:off x="1371600" y="3352800"/>
            <a:ext cx="5943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2">
                    <a:lumMod val="10000"/>
                  </a:schemeClr>
                </a:solidFill>
              </a:rPr>
              <a:t>103.5          103.7         101.7          100.6         100.7           99.6</a:t>
            </a:r>
            <a:endParaRPr lang="en-US" sz="16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153400" y="3691354"/>
            <a:ext cx="9177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2">
                    <a:lumMod val="10000"/>
                  </a:schemeClr>
                </a:solidFill>
              </a:rPr>
              <a:t>Current Target ≤103%</a:t>
            </a:r>
            <a:endParaRPr lang="en-US" sz="120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863019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52400"/>
            <a:ext cx="7419063" cy="6525349"/>
          </a:xfrm>
        </p:spPr>
      </p:pic>
    </p:spTree>
    <p:extLst>
      <p:ext uri="{BB962C8B-B14F-4D97-AF65-F5344CB8AC3E}">
        <p14:creationId xmlns:p14="http://schemas.microsoft.com/office/powerpoint/2010/main" val="3811216340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52400"/>
            <a:ext cx="7334623" cy="6465244"/>
          </a:xfrm>
        </p:spPr>
      </p:pic>
    </p:spTree>
    <p:extLst>
      <p:ext uri="{BB962C8B-B14F-4D97-AF65-F5344CB8AC3E}">
        <p14:creationId xmlns:p14="http://schemas.microsoft.com/office/powerpoint/2010/main" val="448254023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Finals Closeout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1447800"/>
            <a:ext cx="9144000" cy="3871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954308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400800" y="0"/>
            <a:ext cx="2743200" cy="1905000"/>
          </a:xfrm>
        </p:spPr>
        <p:txBody>
          <a:bodyPr/>
          <a:lstStyle/>
          <a:p>
            <a:r>
              <a:rPr lang="en-US" dirty="0" smtClean="0"/>
              <a:t>Finals Closeout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336243" cy="433566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9680" y="2743200"/>
            <a:ext cx="5673126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476653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Finals Closeout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066800"/>
            <a:ext cx="9144000" cy="343522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8600" y="4495800"/>
            <a:ext cx="868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Tasks most often exceeding the allotted # of days: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 smtClean="0"/>
              <a:t>Punch List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 smtClean="0"/>
              <a:t>Contract Records Issues Resolved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 smtClean="0"/>
              <a:t>Material Certification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5613445"/>
      </p:ext>
    </p:extLst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WisDOT3">
      <a:dk1>
        <a:srgbClr val="253D92"/>
      </a:dk1>
      <a:lt1>
        <a:srgbClr val="FFFFFF"/>
      </a:lt1>
      <a:dk2>
        <a:srgbClr val="5772D5"/>
      </a:dk2>
      <a:lt2>
        <a:srgbClr val="D8D8D8"/>
      </a:lt2>
      <a:accent1>
        <a:srgbClr val="EE0000"/>
      </a:accent1>
      <a:accent2>
        <a:srgbClr val="5772D5"/>
      </a:accent2>
      <a:accent3>
        <a:srgbClr val="FF7979"/>
      </a:accent3>
      <a:accent4>
        <a:srgbClr val="B1E2F5"/>
      </a:accent4>
      <a:accent5>
        <a:srgbClr val="FFFFFF"/>
      </a:accent5>
      <a:accent6>
        <a:srgbClr val="FFFFFF"/>
      </a:accent6>
      <a:hlink>
        <a:srgbClr val="00B0F0"/>
      </a:hlink>
      <a:folHlink>
        <a:srgbClr val="B1E2F5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1741</TotalTime>
  <Words>106</Words>
  <Application>Microsoft Office PowerPoint</Application>
  <PresentationFormat>On-screen Show (4:3)</PresentationFormat>
  <Paragraphs>39</Paragraphs>
  <Slides>14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Arial Black</vt:lpstr>
      <vt:lpstr>Calibri</vt:lpstr>
      <vt:lpstr>Times New Roman</vt:lpstr>
      <vt:lpstr>Wingdings</vt:lpstr>
      <vt:lpstr>Wingdings 2</vt:lpstr>
      <vt:lpstr>Wingdings 3</vt:lpstr>
      <vt:lpstr>Concourse</vt:lpstr>
      <vt:lpstr>PowerPoint Presentation</vt:lpstr>
      <vt:lpstr>Construction Related Measures</vt:lpstr>
      <vt:lpstr>On-Time Performance</vt:lpstr>
      <vt:lpstr>On-Budget Performance</vt:lpstr>
      <vt:lpstr>PowerPoint Presentation</vt:lpstr>
      <vt:lpstr>PowerPoint Presentation</vt:lpstr>
      <vt:lpstr>Finals Closeout</vt:lpstr>
      <vt:lpstr>Finals Closeout</vt:lpstr>
      <vt:lpstr>Finals Closeout</vt:lpstr>
      <vt:lpstr>PowerPoint Presentation</vt:lpstr>
      <vt:lpstr>Construction Delivery Cost Index (CDCI)</vt:lpstr>
      <vt:lpstr>Construction Delivery Cost Index (CDCI)  </vt:lpstr>
      <vt:lpstr>Construction Delivery Cost Index (CDCI)</vt:lpstr>
      <vt:lpstr>PowerPoint Presentation</vt:lpstr>
    </vt:vector>
  </TitlesOfParts>
  <Company>Wisconsin Department of Transportation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Wisconsin Department of Transportation</dc:title>
  <dc:subject>Wisconsin Department of Transportation Power Point Presentation</dc:subject>
  <dc:creator>WisDOT</dc:creator>
  <cp:keywords>Wisconsin Department of Transportation Power Point Presentation</cp:keywords>
  <dc:description>2012</dc:description>
  <cp:lastModifiedBy>VAN HOUT, KRISTIN M</cp:lastModifiedBy>
  <cp:revision>155</cp:revision>
  <dcterms:created xsi:type="dcterms:W3CDTF">2012-06-26T13:11:17Z</dcterms:created>
  <dcterms:modified xsi:type="dcterms:W3CDTF">2016-03-10T09:18:51Z</dcterms:modified>
</cp:coreProperties>
</file>