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274" r:id="rId2"/>
    <p:sldId id="275" r:id="rId3"/>
    <p:sldId id="272" r:id="rId4"/>
    <p:sldId id="302" r:id="rId5"/>
    <p:sldId id="288" r:id="rId6"/>
    <p:sldId id="268" r:id="rId7"/>
    <p:sldId id="279" r:id="rId8"/>
    <p:sldId id="278" r:id="rId9"/>
    <p:sldId id="281" r:id="rId10"/>
    <p:sldId id="289" r:id="rId11"/>
    <p:sldId id="294" r:id="rId12"/>
    <p:sldId id="293" r:id="rId13"/>
    <p:sldId id="283" r:id="rId14"/>
    <p:sldId id="296" r:id="rId15"/>
    <p:sldId id="300" r:id="rId16"/>
    <p:sldId id="297" r:id="rId17"/>
    <p:sldId id="308" r:id="rId18"/>
    <p:sldId id="309" r:id="rId19"/>
    <p:sldId id="310" r:id="rId20"/>
    <p:sldId id="298" r:id="rId21"/>
    <p:sldId id="299" r:id="rId22"/>
    <p:sldId id="306" r:id="rId23"/>
    <p:sldId id="307" r:id="rId24"/>
    <p:sldId id="277" r:id="rId25"/>
    <p:sldId id="303" r:id="rId26"/>
    <p:sldId id="287" r:id="rId27"/>
    <p:sldId id="290" r:id="rId28"/>
    <p:sldId id="295" r:id="rId29"/>
    <p:sldId id="276" r:id="rId30"/>
    <p:sldId id="292" r:id="rId31"/>
    <p:sldId id="291" r:id="rId32"/>
    <p:sldId id="286" r:id="rId33"/>
    <p:sldId id="285" r:id="rId34"/>
    <p:sldId id="304" r:id="rId35"/>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0" autoAdjust="0"/>
    <p:restoredTop sz="76769" autoAdjust="0"/>
  </p:normalViewPr>
  <p:slideViewPr>
    <p:cSldViewPr>
      <p:cViewPr varScale="1">
        <p:scale>
          <a:sx n="92" d="100"/>
          <a:sy n="92" d="100"/>
        </p:scale>
        <p:origin x="8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6712" y="0"/>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3/10/2016</a:t>
            </a:fld>
            <a:endParaRPr lang="en-US"/>
          </a:p>
        </p:txBody>
      </p:sp>
      <p:sp>
        <p:nvSpPr>
          <p:cNvPr id="4" name="Footer Placeholder 3"/>
          <p:cNvSpPr>
            <a:spLocks noGrp="1"/>
          </p:cNvSpPr>
          <p:nvPr>
            <p:ph type="ftr" sz="quarter" idx="2"/>
          </p:nvPr>
        </p:nvSpPr>
        <p:spPr>
          <a:xfrm>
            <a:off x="0" y="6659171"/>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6712" y="6659171"/>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212243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712" y="0"/>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3/10/2016</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928807" y="3330177"/>
            <a:ext cx="7438786" cy="3153971"/>
          </a:xfrm>
          <a:prstGeom prst="rect">
            <a:avLst/>
          </a:prstGeom>
        </p:spPr>
        <p:txBody>
          <a:bodyPr vert="horz" lIns="90379" tIns="45190" rIns="90379" bIns="45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9171"/>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712" y="6659171"/>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096292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FC8762-B4B0-4C0D-9035-6D2DC6828C69}" type="slidenum">
              <a:rPr lang="en-US" smtClean="0"/>
              <a:pPr>
                <a:defRPr/>
              </a:pPr>
              <a:t>1</a:t>
            </a:fld>
            <a:endParaRPr lang="en-US"/>
          </a:p>
        </p:txBody>
      </p:sp>
    </p:spTree>
    <p:extLst>
      <p:ext uri="{BB962C8B-B14F-4D97-AF65-F5344CB8AC3E}">
        <p14:creationId xmlns:p14="http://schemas.microsoft.com/office/powerpoint/2010/main" val="371547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343657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403695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Weekly Report of Time Charges for Working Day Contracts should begin from the Construction Start Date. Remarks may be necessary about work starting on non controlling items.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contracts with multiple project IDs, only one IHD is allowed. If separate documentation is kept during construction be sure to number the sheets appropriately so they can be combined into one IHD prior to turning in your project records.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Reminder to fill out and send in maintenance forms, schedule inspections prior</a:t>
            </a:r>
            <a:r>
              <a:rPr lang="en-US" sz="1200" kern="1200" baseline="0" dirty="0" smtClean="0">
                <a:solidFill>
                  <a:schemeClr val="tx1"/>
                </a:solidFill>
                <a:effectLst/>
                <a:latin typeface="+mn-lt"/>
                <a:ea typeface="+mn-ea"/>
                <a:cs typeface="+mn-cs"/>
              </a:rPr>
              <a:t> to opening, and enter structures in FIT.</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370371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sz="1200" dirty="0" smtClean="0"/>
              <a:t>Are mitigation measures stated as commitments in the environmental document being implemented on the project? </a:t>
            </a:r>
          </a:p>
          <a:p>
            <a:pPr marL="0" indent="0">
              <a:buNone/>
            </a:pPr>
            <a:endParaRPr lang="en-US" sz="1200" dirty="0" smtClean="0"/>
          </a:p>
          <a:p>
            <a:r>
              <a:rPr lang="en-US" sz="1200" dirty="0" smtClean="0"/>
              <a:t>2) Based on a minimum review of one contract time extension request involving federal participation, is the contract time extension request fully justified and adequately documented?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265319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3) Did all major changes in the plans and contract provisions and all major extra work have formal approval by the Division Administrator in advance of their effective dates?</a:t>
            </a:r>
          </a:p>
          <a:p>
            <a:endParaRPr lang="en-US" sz="1200" dirty="0" smtClean="0"/>
          </a:p>
          <a:p>
            <a:r>
              <a:rPr lang="en-US" sz="1200" dirty="0" smtClean="0"/>
              <a:t>4) Were the reason or reasons for using force account procedures documented? Note: </a:t>
            </a:r>
            <a:r>
              <a:rPr lang="en-US" sz="1200" i="1" dirty="0" smtClean="0"/>
              <a:t>In establishing the method of payment for contract changes or extra work orders, force account procedures shall only be used when strictly necessary, such as when agreement cannot be reached with the contractor on the price of a new work item, or when the extent of work is unknown or is of such character that a price cannot be determined to a reasonable degree of accuracy.</a:t>
            </a:r>
          </a:p>
          <a:p>
            <a:endParaRPr lang="en-US" sz="1200" i="1" dirty="0" smtClean="0"/>
          </a:p>
          <a:p>
            <a:r>
              <a:rPr lang="en-US" sz="1200" dirty="0" smtClean="0"/>
              <a:t>5) Based on a minimum review of one applicable pay item paid in one progress payment, did the State ensure that all steel or iron material manufacturing processes, including application of coatings, for that pay item occurred in the United States?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128265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6)</a:t>
            </a:r>
            <a:r>
              <a:rPr lang="en-US" sz="1200" baseline="0" dirty="0" smtClean="0"/>
              <a:t> </a:t>
            </a:r>
            <a:r>
              <a:rPr lang="en-US" sz="1200" dirty="0" smtClean="0"/>
              <a:t>Does the contract specify that the percentage of work that must be performed by the prime contractor is greater than or equal to 30 percent of the total original contract price excluding identified specialty items?</a:t>
            </a:r>
          </a:p>
          <a:p>
            <a:endParaRPr lang="en-US" sz="1200" dirty="0" smtClean="0"/>
          </a:p>
          <a:p>
            <a:r>
              <a:rPr lang="en-US" sz="1200" dirty="0" smtClean="0"/>
              <a:t>7) Based on a minimum review of one applicable contract pay item paid in one progress payment, did the State provide adequate assurance that completed work quantities were determined accurately, in accordance with the State’s statewide uniform procedures? </a:t>
            </a:r>
          </a:p>
          <a:p>
            <a:endParaRPr lang="en-US" sz="1200" dirty="0" smtClean="0"/>
          </a:p>
          <a:p>
            <a:r>
              <a:rPr lang="en-US" sz="1200" dirty="0" smtClean="0"/>
              <a:t>8) Based on a minimum review of one applicable contract pay item paid in one progress payment, did the State provide adequate assurance that stockpiled material conformed with the requirements of the plans and specifications?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2592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9) Based on a minimum review of one subcontract, has the State authorized in writing the subcontract, or (if FHWA has approved the State’s process) has the contractor certified that each subcontract has a written agreement containing all the requirements and pertinent provisions of the prime contract?</a:t>
            </a:r>
          </a:p>
          <a:p>
            <a:endParaRPr lang="en-US" sz="1200" dirty="0" smtClean="0"/>
          </a:p>
          <a:p>
            <a:r>
              <a:rPr lang="en-US" sz="1200" dirty="0" smtClean="0"/>
              <a:t>10) Are erosion and sediment control measures and practices being monitored and maintained or revised to insure that they are fulfilling their intended function during the construction of the project?</a:t>
            </a:r>
          </a:p>
          <a:p>
            <a:endParaRPr lang="en-US" sz="1200" dirty="0" smtClean="0"/>
          </a:p>
          <a:p>
            <a:r>
              <a:rPr lang="en-US" sz="1200" dirty="0" smtClean="0"/>
              <a:t>12) If a specific patented or proprietary material or product is included in the approved PS&amp;E, did the State certify either that such patented or proprietary item is essential for synchronization with existing highway facilities, or that no equally suitable alternate exists?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355335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a:p>
        </p:txBody>
      </p:sp>
    </p:spTree>
    <p:extLst>
      <p:ext uri="{BB962C8B-B14F-4D97-AF65-F5344CB8AC3E}">
        <p14:creationId xmlns:p14="http://schemas.microsoft.com/office/powerpoint/2010/main" val="48234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a:p>
        </p:txBody>
      </p:sp>
    </p:spTree>
    <p:extLst>
      <p:ext uri="{BB962C8B-B14F-4D97-AF65-F5344CB8AC3E}">
        <p14:creationId xmlns:p14="http://schemas.microsoft.com/office/powerpoint/2010/main" val="1144138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Agree to early.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ContMod</a:t>
            </a:r>
            <a:r>
              <a:rPr lang="en-US" dirty="0" smtClean="0"/>
              <a:t> (not CCO) required for all Supplemental Contract Agreements. </a:t>
            </a:r>
          </a:p>
          <a:p>
            <a:r>
              <a:rPr lang="en-US" dirty="0" smtClean="0"/>
              <a:t>No statement necessary</a:t>
            </a:r>
            <a:r>
              <a:rPr lang="en-US" baseline="0" dirty="0" smtClean="0"/>
              <a:t> regarding contract time.</a:t>
            </a:r>
            <a:endParaRPr lang="en-US" dirty="0" smtClean="0"/>
          </a:p>
          <a:p>
            <a:r>
              <a:rPr lang="en-US" dirty="0" smtClean="0"/>
              <a:t>Do not include quantity in ContMod.</a:t>
            </a:r>
          </a:p>
          <a:p>
            <a:r>
              <a:rPr lang="en-US" dirty="0" smtClean="0"/>
              <a:t>If there is a supplemental contract agreement for an item, state this in the notes area.  If the quantity varies from the plan quantity explain the variation regardless of the percent of variation. </a:t>
            </a:r>
          </a:p>
          <a:p>
            <a:r>
              <a:rPr lang="en-US" dirty="0" smtClean="0"/>
              <a:t>BPD</a:t>
            </a:r>
            <a:r>
              <a:rPr lang="en-US" baseline="0" dirty="0" smtClean="0"/>
              <a:t> questioning the overuse of supplemental agreements.  Makes sense for certain items given the method of construction operations but not to be used as the easy way out.</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a:p>
        </p:txBody>
      </p:sp>
    </p:spTree>
    <p:extLst>
      <p:ext uri="{BB962C8B-B14F-4D97-AF65-F5344CB8AC3E}">
        <p14:creationId xmlns:p14="http://schemas.microsoft.com/office/powerpoint/2010/main" val="365445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Who to contact to schedule appointments: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Prior to July 31, 2016 - PL’s please call or email local IT staff for software installation.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Starting</a:t>
            </a:r>
            <a:r>
              <a:rPr lang="en-US" sz="1200" kern="1200" baseline="0" dirty="0" smtClean="0">
                <a:solidFill>
                  <a:schemeClr val="tx1"/>
                </a:solidFill>
                <a:effectLst/>
                <a:latin typeface="+mn-lt"/>
                <a:ea typeface="+mn-ea"/>
                <a:cs typeface="+mn-cs"/>
              </a:rPr>
              <a:t> on August 1, 2016</a:t>
            </a:r>
            <a:r>
              <a:rPr lang="en-US" sz="1200" kern="1200" dirty="0" smtClean="0">
                <a:solidFill>
                  <a:schemeClr val="tx1"/>
                </a:solidFill>
                <a:effectLst/>
                <a:latin typeface="+mn-lt"/>
                <a:ea typeface="+mn-ea"/>
                <a:cs typeface="+mn-cs"/>
              </a:rPr>
              <a:t>, call the IT Service Desk to schedule appointments. </a:t>
            </a:r>
          </a:p>
          <a:p>
            <a:r>
              <a:rPr lang="en-US" sz="1200" kern="1200" dirty="0" smtClean="0">
                <a:solidFill>
                  <a:schemeClr val="tx1"/>
                </a:solidFill>
                <a:effectLst/>
                <a:latin typeface="+mn-lt"/>
                <a:ea typeface="+mn-ea"/>
                <a:cs typeface="+mn-cs"/>
              </a:rPr>
              <a:t>Installs can be done remotely OR onsite.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Why - BITS project to account for time to complete installs.</a:t>
            </a:r>
            <a:endParaRPr lang="en-US" dirty="0" smtClean="0"/>
          </a:p>
        </p:txBody>
      </p:sp>
      <p:sp>
        <p:nvSpPr>
          <p:cNvPr id="4" name="Slide Number Placeholder 3"/>
          <p:cNvSpPr>
            <a:spLocks noGrp="1"/>
          </p:cNvSpPr>
          <p:nvPr>
            <p:ph type="sldNum" sz="quarter" idx="5"/>
          </p:nvPr>
        </p:nvSpPr>
        <p:spPr/>
        <p:txBody>
          <a:bodyPr/>
          <a:lstStyle/>
          <a:p>
            <a:pPr>
              <a:defRPr/>
            </a:pPr>
            <a:fld id="{93912122-070B-481D-B828-28FA97EBA93F}" type="slidenum">
              <a:rPr lang="en-US" smtClean="0"/>
              <a:pPr>
                <a:defRPr/>
              </a:pPr>
              <a:t>2</a:t>
            </a:fld>
            <a:endParaRPr lang="en-US"/>
          </a:p>
        </p:txBody>
      </p:sp>
    </p:spTree>
    <p:extLst>
      <p:ext uri="{BB962C8B-B14F-4D97-AF65-F5344CB8AC3E}">
        <p14:creationId xmlns:p14="http://schemas.microsoft.com/office/powerpoint/2010/main" val="367925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a:t>
            </a:r>
            <a:r>
              <a:rPr lang="en-US" dirty="0" smtClean="0"/>
              <a:t>Atwood reports are not set</a:t>
            </a:r>
            <a:r>
              <a:rPr lang="en-US" baseline="0" dirty="0" smtClean="0"/>
              <a:t> up this way.  Needed for analysis of the incentive/disincentive specs.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a:p>
        </p:txBody>
      </p:sp>
    </p:spTree>
    <p:extLst>
      <p:ext uri="{BB962C8B-B14F-4D97-AF65-F5344CB8AC3E}">
        <p14:creationId xmlns:p14="http://schemas.microsoft.com/office/powerpoint/2010/main" val="28723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Paving</a:t>
            </a:r>
            <a:r>
              <a:rPr lang="en-US" baseline="0" dirty="0" smtClean="0"/>
              <a:t> below temps should be rare occasion, proactively look at schedule to try to avoid.</a:t>
            </a:r>
          </a:p>
          <a:p>
            <a:r>
              <a:rPr lang="en-US" dirty="0" smtClean="0"/>
              <a:t>Will not accept blanket requests to pave at lower temps.  Do not need</a:t>
            </a:r>
            <a:r>
              <a:rPr lang="en-US" baseline="0" dirty="0" smtClean="0"/>
              <a:t> to approve paving </a:t>
            </a:r>
            <a:r>
              <a:rPr lang="en-US" baseline="0" dirty="0" err="1" smtClean="0"/>
              <a:t>outstide</a:t>
            </a:r>
            <a:r>
              <a:rPr lang="en-US" baseline="0" dirty="0" smtClean="0"/>
              <a:t> of dates.</a:t>
            </a:r>
            <a:endParaRPr lang="en-US" dirty="0" smtClean="0"/>
          </a:p>
          <a:p>
            <a:r>
              <a:rPr lang="en-US" dirty="0" smtClean="0"/>
              <a:t>Engineer approval should be specific</a:t>
            </a:r>
            <a:r>
              <a:rPr lang="en-US" baseline="0" dirty="0" smtClean="0"/>
              <a:t> (dates, locations, layers, minimum temps, additional cold weather measures, etc.)</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2104694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contractor schedule</a:t>
            </a:r>
            <a:r>
              <a:rPr lang="en-US" baseline="0" dirty="0" smtClean="0"/>
              <a:t> using questions in the CMM prior to acceptance.  Request updated schedules as necessary.</a:t>
            </a:r>
          </a:p>
          <a:p>
            <a:r>
              <a:rPr lang="en-US" baseline="0" dirty="0" smtClean="0"/>
              <a:t>Trouble on recent projects where items of work were not shown (temp sheeting/shoring), sequence of work was not correct (linear vs. concurrent), production rates were arbitrarily high/low, etc.</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21454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to collect production rates and submit data</a:t>
            </a:r>
            <a:r>
              <a:rPr lang="en-US" baseline="0" dirty="0" smtClean="0"/>
              <a:t> via web-based tool.</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a:p>
        </p:txBody>
      </p:sp>
    </p:spTree>
    <p:extLst>
      <p:ext uri="{BB962C8B-B14F-4D97-AF65-F5344CB8AC3E}">
        <p14:creationId xmlns:p14="http://schemas.microsoft.com/office/powerpoint/2010/main" val="410269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82128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Steve puts</a:t>
            </a:r>
            <a:r>
              <a:rPr lang="en-US" baseline="0" dirty="0" smtClean="0"/>
              <a:t> the Contract ID Field Files folder in this location as well.  Beginning August 1</a:t>
            </a:r>
            <a:r>
              <a:rPr lang="en-US" baseline="30000" dirty="0" smtClean="0"/>
              <a:t>st</a:t>
            </a:r>
            <a:r>
              <a:rPr lang="en-US" baseline="0" dirty="0" smtClean="0"/>
              <a:t> we will likely email or put the folder on a disc (similar to LP) and make it available where the plans &amp; proposals are in the drawer.</a:t>
            </a:r>
            <a:endParaRPr lang="en-US" dirty="0"/>
          </a:p>
        </p:txBody>
      </p:sp>
      <p:sp>
        <p:nvSpPr>
          <p:cNvPr id="4" name="Slide Number Placeholder 3"/>
          <p:cNvSpPr>
            <a:spLocks noGrp="1"/>
          </p:cNvSpPr>
          <p:nvPr>
            <p:ph type="sldNum" sz="quarter" idx="10"/>
          </p:nvPr>
        </p:nvSpPr>
        <p:spPr/>
        <p:txBody>
          <a:bodyPr/>
          <a:lstStyle/>
          <a:p>
            <a:pPr>
              <a:defRPr/>
            </a:pPr>
            <a:fld id="{73FC8762-B4B0-4C0D-9035-6D2DC6828C69}" type="slidenum">
              <a:rPr lang="en-US" smtClean="0"/>
              <a:pPr>
                <a:defRPr/>
              </a:pPr>
              <a:t>3</a:t>
            </a:fld>
            <a:endParaRPr lang="en-US"/>
          </a:p>
        </p:txBody>
      </p:sp>
    </p:spTree>
    <p:extLst>
      <p:ext uri="{BB962C8B-B14F-4D97-AF65-F5344CB8AC3E}">
        <p14:creationId xmlns:p14="http://schemas.microsoft.com/office/powerpoint/2010/main" val="95137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338979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other forms had minor formatting issues fixed and contact information or spec references updated.</a:t>
            </a:r>
          </a:p>
          <a:p>
            <a:endParaRPr lang="en-US" baseline="0" dirty="0" smtClean="0"/>
          </a:p>
          <a:p>
            <a:r>
              <a:rPr lang="en-US" baseline="0" dirty="0" smtClean="0"/>
              <a:t>Ancillary Concrete Daily Test Report WS5013 was updated last year and is required to be used this year.</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98183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s</a:t>
            </a:r>
            <a:r>
              <a:rPr lang="en-US" dirty="0" smtClean="0"/>
              <a:t>tatewide data</a:t>
            </a:r>
            <a:r>
              <a:rPr lang="en-US" baseline="0" dirty="0" smtClean="0"/>
              <a:t> entry guide for FM, </a:t>
            </a:r>
            <a:r>
              <a:rPr lang="en-US" baseline="0" dirty="0" err="1" smtClean="0"/>
              <a:t>FieldBook</a:t>
            </a:r>
            <a:r>
              <a:rPr lang="en-US" baseline="0" dirty="0" smtClean="0"/>
              <a:t>, FIT and MIT</a:t>
            </a:r>
            <a:r>
              <a:rPr lang="en-US" dirty="0" smtClean="0"/>
              <a:t>.  Our region guide</a:t>
            </a:r>
            <a:r>
              <a:rPr lang="en-US" baseline="0" dirty="0" smtClean="0"/>
              <a:t> is more specific and should be referenced first.  Hopefully we will be able to better combine or reference between the two in the future. </a:t>
            </a:r>
          </a:p>
          <a:p>
            <a:endParaRPr lang="en-US" baseline="0" dirty="0" smtClean="0"/>
          </a:p>
          <a:p>
            <a:r>
              <a:rPr lang="en-US" baseline="0" dirty="0" smtClean="0"/>
              <a:t>Stored in Pantry2016\</a:t>
            </a:r>
            <a:r>
              <a:rPr lang="en-US" baseline="0" dirty="0" err="1" smtClean="0"/>
              <a:t>StatewideManualsAndGuides</a:t>
            </a:r>
            <a:r>
              <a:rPr lang="en-US" baseline="0" dirty="0" smtClean="0"/>
              <a:t> with shortcut in </a:t>
            </a:r>
            <a:r>
              <a:rPr lang="en-US" baseline="0" dirty="0" err="1" smtClean="0"/>
              <a:t>WisDOT</a:t>
            </a:r>
            <a:r>
              <a:rPr lang="en-US" baseline="0" dirty="0" smtClean="0"/>
              <a:t> Shortcuts folder.</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310307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It is very important to do backups!  After logging out of </a:t>
            </a:r>
            <a:r>
              <a:rPr lang="en-US" sz="1200" kern="1200" dirty="0" err="1" smtClean="0">
                <a:solidFill>
                  <a:schemeClr val="tx1"/>
                </a:solidFill>
                <a:effectLst/>
                <a:latin typeface="+mn-lt"/>
                <a:ea typeface="+mn-ea"/>
                <a:cs typeface="+mn-cs"/>
              </a:rPr>
              <a:t>FieldManager</a:t>
            </a:r>
            <a:r>
              <a:rPr lang="en-US" sz="1200" kern="1200" dirty="0" smtClean="0">
                <a:solidFill>
                  <a:schemeClr val="tx1"/>
                </a:solidFill>
                <a:effectLst/>
                <a:latin typeface="+mn-lt"/>
                <a:ea typeface="+mn-ea"/>
                <a:cs typeface="+mn-cs"/>
              </a:rPr>
              <a:t> 5 times, the system will prompt the user to back up the </a:t>
            </a:r>
            <a:r>
              <a:rPr lang="en-US" sz="1200" kern="1200" dirty="0" err="1" smtClean="0">
                <a:solidFill>
                  <a:schemeClr val="tx1"/>
                </a:solidFill>
                <a:effectLst/>
                <a:latin typeface="+mn-lt"/>
                <a:ea typeface="+mn-ea"/>
                <a:cs typeface="+mn-cs"/>
              </a:rPr>
              <a:t>FieldManager</a:t>
            </a:r>
            <a:r>
              <a:rPr lang="en-US" sz="1200" kern="1200" dirty="0" smtClean="0">
                <a:solidFill>
                  <a:schemeClr val="tx1"/>
                </a:solidFill>
                <a:effectLst/>
                <a:latin typeface="+mn-lt"/>
                <a:ea typeface="+mn-ea"/>
                <a:cs typeface="+mn-cs"/>
              </a:rPr>
              <a:t> database. The first backup saves it to the local PC and then the user is prompted to save to another location if desired (e.g. USB or external hard drive).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is different direction than we’ve given</a:t>
            </a:r>
            <a:r>
              <a:rPr lang="en-US" sz="1200" kern="1200" baseline="0" dirty="0" smtClean="0">
                <a:solidFill>
                  <a:schemeClr val="tx1"/>
                </a:solidFill>
                <a:effectLst/>
                <a:latin typeface="+mn-lt"/>
                <a:ea typeface="+mn-ea"/>
                <a:cs typeface="+mn-cs"/>
              </a:rPr>
              <a:t> in the past.</a:t>
            </a: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C9098A3-2DB9-40AB-9313-E4CC4C080C47}" type="slidenum">
              <a:rPr lang="en-US" smtClean="0"/>
              <a:pPr>
                <a:defRPr/>
              </a:pPr>
              <a:t>7</a:t>
            </a:fld>
            <a:endParaRPr lang="en-US"/>
          </a:p>
        </p:txBody>
      </p:sp>
    </p:spTree>
    <p:extLst>
      <p:ext uri="{BB962C8B-B14F-4D97-AF65-F5344CB8AC3E}">
        <p14:creationId xmlns:p14="http://schemas.microsoft.com/office/powerpoint/2010/main" val="374524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latin typeface="Arial" charset="0"/>
                <a:cs typeface="Arial" charset="0"/>
              </a:rPr>
              <a:t>Estimate comments are required for the Bureau of Financial Services and aid in the processing of payment to the contractor.  It helps them determine which fiscal year funds to use to pay the voucher.</a:t>
            </a:r>
          </a:p>
          <a:p>
            <a:r>
              <a:rPr lang="en-US" baseline="0" dirty="0" smtClean="0">
                <a:latin typeface="Arial" charset="0"/>
                <a:cs typeface="Arial" charset="0"/>
              </a:rPr>
              <a:t>Timely processing of </a:t>
            </a:r>
            <a:r>
              <a:rPr lang="en-US" baseline="0" dirty="0" err="1" smtClean="0">
                <a:latin typeface="Arial" charset="0"/>
                <a:cs typeface="Arial" charset="0"/>
              </a:rPr>
              <a:t>contmods</a:t>
            </a:r>
            <a:r>
              <a:rPr lang="en-US" baseline="0" dirty="0" smtClean="0">
                <a:latin typeface="Arial" charset="0"/>
                <a:cs typeface="Arial" charset="0"/>
              </a:rPr>
              <a:t> is desired so it may be paid with the correct fiscal year funds.</a:t>
            </a: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C9098A3-2DB9-40AB-9313-E4CC4C080C47}" type="slidenum">
              <a:rPr lang="en-US" smtClean="0"/>
              <a:pPr>
                <a:defRPr/>
              </a:pPr>
              <a:t>8</a:t>
            </a:fld>
            <a:endParaRPr lang="en-US"/>
          </a:p>
        </p:txBody>
      </p:sp>
    </p:spTree>
    <p:extLst>
      <p:ext uri="{BB962C8B-B14F-4D97-AF65-F5344CB8AC3E}">
        <p14:creationId xmlns:p14="http://schemas.microsoft.com/office/powerpoint/2010/main" val="173362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Punch</a:t>
            </a:r>
            <a:r>
              <a:rPr lang="en-US" sz="1200" kern="1200" baseline="0" dirty="0" smtClean="0">
                <a:solidFill>
                  <a:schemeClr val="tx1"/>
                </a:solidFill>
                <a:effectLst/>
                <a:latin typeface="+mn-lt"/>
                <a:ea typeface="+mn-ea"/>
                <a:cs typeface="+mn-cs"/>
              </a:rPr>
              <a:t> List Completed Date is when both work and documentation are complete. </a:t>
            </a:r>
          </a:p>
          <a:p>
            <a:r>
              <a:rPr lang="en-US" sz="1200" kern="1200" baseline="0" dirty="0" smtClean="0">
                <a:solidFill>
                  <a:schemeClr val="tx1"/>
                </a:solidFill>
                <a:effectLst/>
                <a:latin typeface="+mn-lt"/>
                <a:ea typeface="+mn-ea"/>
                <a:cs typeface="+mn-cs"/>
              </a:rPr>
              <a:t>Initial Completion of Planting should only be entered for contacts with a Plant Establishment Period.</a:t>
            </a:r>
          </a:p>
          <a:p>
            <a:r>
              <a:rPr lang="en-US" sz="1200" kern="1200" baseline="0" dirty="0" smtClean="0">
                <a:solidFill>
                  <a:schemeClr val="tx1"/>
                </a:solidFill>
                <a:effectLst/>
                <a:latin typeface="+mn-lt"/>
                <a:ea typeface="+mn-ea"/>
                <a:cs typeface="+mn-cs"/>
              </a:rPr>
              <a:t>Late Paving will be revised to Cold Weather Paving with the FIT 2016 Service Pack.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C379E4E-7A98-48B3-A59A-AFF9403E14A5}" type="slidenum">
              <a:rPr lang="en-US" smtClean="0"/>
              <a:pPr>
                <a:defRPr/>
              </a:pPr>
              <a:t>9</a:t>
            </a:fld>
            <a:endParaRPr lang="en-US"/>
          </a:p>
        </p:txBody>
      </p:sp>
    </p:spTree>
    <p:extLst>
      <p:ext uri="{BB962C8B-B14F-4D97-AF65-F5344CB8AC3E}">
        <p14:creationId xmlns:p14="http://schemas.microsoft.com/office/powerpoint/2010/main" val="27025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ransition>
    <p:randomBar/>
  </p:transition>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81200"/>
            <a:ext cx="8763000" cy="3231654"/>
          </a:xfrm>
          <a:prstGeom prst="rect">
            <a:avLst/>
          </a:prstGeom>
          <a:noFill/>
        </p:spPr>
        <p:txBody>
          <a:bodyPr wrap="square" rtlCol="0">
            <a:spAutoFit/>
          </a:bodyPr>
          <a:lstStyle/>
          <a:p>
            <a:pPr algn="ctr"/>
            <a:r>
              <a:rPr lang="en-US" sz="6000" dirty="0" smtClean="0">
                <a:latin typeface="Arial Black" pitchFamily="34" charset="0"/>
              </a:rPr>
              <a:t>Contract Administration</a:t>
            </a:r>
          </a:p>
          <a:p>
            <a:pPr algn="ctr"/>
            <a:endParaRPr lang="en-US" sz="1400" dirty="0" smtClean="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endParaRPr lang="en-US" sz="1400" dirty="0" smtClean="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r>
              <a:rPr lang="en-US" sz="1400" dirty="0" smtClean="0">
                <a:latin typeface="Arial Black" pitchFamily="34" charset="0"/>
              </a:rPr>
              <a:t>NER Construction Training</a:t>
            </a:r>
          </a:p>
          <a:p>
            <a:pPr algn="ctr"/>
            <a:r>
              <a:rPr lang="en-US" sz="1400" dirty="0" smtClean="0">
                <a:latin typeface="Arial Black" pitchFamily="34" charset="0"/>
              </a:rPr>
              <a:t>March 16, 2016</a:t>
            </a:r>
          </a:p>
        </p:txBody>
      </p:sp>
    </p:spTree>
    <p:extLst>
      <p:ext uri="{BB962C8B-B14F-4D97-AF65-F5344CB8AC3E}">
        <p14:creationId xmlns:p14="http://schemas.microsoft.com/office/powerpoint/2010/main" val="3834691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6">
                                            <p:txEl>
                                              <p:pRg st="5" end="5"/>
                                            </p:txEl>
                                          </p:spTgt>
                                        </p:tgtEl>
                                        <p:attrNameLst>
                                          <p:attrName>style.fontStyle</p:attrName>
                                        </p:attrNameLst>
                                      </p:cBhvr>
                                      <p:to>
                                        <p:strVal val="normal"/>
                                      </p:to>
                                    </p:set>
                                    <p:set>
                                      <p:cBhvr override="childStyle">
                                        <p:cTn id="13" dur="indefinite"/>
                                        <p:tgtEl>
                                          <p:spTgt spid="6">
                                            <p:txEl>
                                              <p:pRg st="5" end="5"/>
                                            </p:txEl>
                                          </p:spTgt>
                                        </p:tgtEl>
                                        <p:attrNameLst>
                                          <p:attrName>style.fontWeight</p:attrName>
                                        </p:attrNameLst>
                                      </p:cBhvr>
                                      <p:to>
                                        <p:strVal val="bold"/>
                                      </p:to>
                                    </p:set>
                                    <p:set>
                                      <p:cBhvr override="childStyle">
                                        <p:cTn id="14" dur="indefinite"/>
                                        <p:tgtEl>
                                          <p:spTgt spid="6">
                                            <p:txEl>
                                              <p:pRg st="5" end="5"/>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6">
                                            <p:txEl>
                                              <p:pRg st="6" end="6"/>
                                            </p:txEl>
                                          </p:spTgt>
                                        </p:tgtEl>
                                        <p:attrNameLst>
                                          <p:attrName>style.fontStyle</p:attrName>
                                        </p:attrNameLst>
                                      </p:cBhvr>
                                      <p:to>
                                        <p:strVal val="normal"/>
                                      </p:to>
                                    </p:set>
                                    <p:set>
                                      <p:cBhvr override="childStyle">
                                        <p:cTn id="19" dur="indefinite"/>
                                        <p:tgtEl>
                                          <p:spTgt spid="6">
                                            <p:txEl>
                                              <p:pRg st="6" end="6"/>
                                            </p:txEl>
                                          </p:spTgt>
                                        </p:tgtEl>
                                        <p:attrNameLst>
                                          <p:attrName>style.fontWeight</p:attrName>
                                        </p:attrNameLst>
                                      </p:cBhvr>
                                      <p:to>
                                        <p:strVal val="bold"/>
                                      </p:to>
                                    </p:set>
                                    <p:set>
                                      <p:cBhvr override="childStyle">
                                        <p:cTn id="20" dur="indefinite"/>
                                        <p:tgtEl>
                                          <p:spTgt spid="6">
                                            <p:txEl>
                                              <p:pRg st="6" end="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545" y="914400"/>
            <a:ext cx="8229600" cy="4724400"/>
          </a:xfrm>
        </p:spPr>
        <p:txBody>
          <a:bodyPr/>
          <a:lstStyle/>
          <a:p>
            <a:r>
              <a:rPr lang="en-US" sz="2400" dirty="0" smtClean="0"/>
              <a:t>CONDITIONAL NOTICE TO PROCEED issued </a:t>
            </a:r>
            <a:r>
              <a:rPr lang="en-US" sz="2400" dirty="0"/>
              <a:t>today allowing for work only on traffic control and staking.  ECIP still needs approval… </a:t>
            </a:r>
            <a:endParaRPr lang="en-US" sz="2400" dirty="0" smtClean="0"/>
          </a:p>
          <a:p>
            <a:pPr>
              <a:spcBef>
                <a:spcPts val="600"/>
              </a:spcBef>
            </a:pPr>
            <a:r>
              <a:rPr lang="en-US" sz="2400" dirty="0"/>
              <a:t>NOTICE TO PROCEED issued today</a:t>
            </a:r>
            <a:r>
              <a:rPr lang="en-US" sz="2400" dirty="0" smtClean="0"/>
              <a:t>…</a:t>
            </a:r>
            <a:endParaRPr lang="en-US" sz="2400" dirty="0"/>
          </a:p>
          <a:p>
            <a:pPr>
              <a:spcBef>
                <a:spcPts val="600"/>
              </a:spcBef>
            </a:pPr>
            <a:r>
              <a:rPr lang="en-US" sz="2400" dirty="0"/>
              <a:t>WORK STARTED TODAY with </a:t>
            </a:r>
            <a:r>
              <a:rPr lang="en-US" sz="2400" dirty="0" err="1"/>
              <a:t>MegaRentals</a:t>
            </a:r>
            <a:r>
              <a:rPr lang="en-US" sz="2400" dirty="0"/>
              <a:t> installing message boards…</a:t>
            </a:r>
          </a:p>
          <a:p>
            <a:pPr>
              <a:spcBef>
                <a:spcPts val="600"/>
              </a:spcBef>
            </a:pPr>
            <a:r>
              <a:rPr lang="en-US" sz="2400" dirty="0"/>
              <a:t>CONTROLLING OPERATIONS AND TIME CHARGES STARTED TODAY…</a:t>
            </a:r>
          </a:p>
          <a:p>
            <a:pPr>
              <a:spcBef>
                <a:spcPts val="600"/>
              </a:spcBef>
            </a:pPr>
            <a:r>
              <a:rPr lang="en-US" sz="2400" dirty="0"/>
              <a:t>TIME CHARGES FOR STAGE 1 STARTED TODAY…</a:t>
            </a:r>
          </a:p>
          <a:p>
            <a:pPr>
              <a:spcBef>
                <a:spcPts val="600"/>
              </a:spcBef>
            </a:pPr>
            <a:r>
              <a:rPr lang="en-US" sz="2400" dirty="0"/>
              <a:t>TIME CHARGES STARTED TODAY. Controlling operations have not begun however it has been 10 days since the NTP was issued…</a:t>
            </a:r>
          </a:p>
          <a:p>
            <a:pPr marL="109537" indent="0">
              <a:buNone/>
            </a:pPr>
            <a:endParaRPr lang="en-US" dirty="0"/>
          </a:p>
        </p:txBody>
      </p:sp>
      <p:sp>
        <p:nvSpPr>
          <p:cNvPr id="3" name="Title 2"/>
          <p:cNvSpPr>
            <a:spLocks noGrp="1"/>
          </p:cNvSpPr>
          <p:nvPr>
            <p:ph type="title"/>
          </p:nvPr>
        </p:nvSpPr>
        <p:spPr>
          <a:xfrm>
            <a:off x="0" y="0"/>
            <a:ext cx="9144000" cy="1143000"/>
          </a:xfrm>
        </p:spPr>
        <p:txBody>
          <a:bodyPr>
            <a:normAutofit/>
          </a:bodyPr>
          <a:lstStyle/>
          <a:p>
            <a:r>
              <a:rPr lang="en-US" sz="3000" dirty="0" smtClean="0"/>
              <a:t>Document </a:t>
            </a:r>
            <a:r>
              <a:rPr lang="en-US" sz="3000" dirty="0"/>
              <a:t>critical dates in Daily Diary comments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Tree>
    <p:extLst>
      <p:ext uri="{BB962C8B-B14F-4D97-AF65-F5344CB8AC3E}">
        <p14:creationId xmlns:p14="http://schemas.microsoft.com/office/powerpoint/2010/main" val="993689250"/>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545" y="914400"/>
            <a:ext cx="8229600" cy="4724400"/>
          </a:xfrm>
        </p:spPr>
        <p:txBody>
          <a:bodyPr/>
          <a:lstStyle/>
          <a:p>
            <a:pPr>
              <a:spcBef>
                <a:spcPts val="600"/>
              </a:spcBef>
            </a:pPr>
            <a:r>
              <a:rPr lang="en-US" sz="2400" dirty="0"/>
              <a:t>ROAD </a:t>
            </a:r>
            <a:r>
              <a:rPr lang="en-US" sz="2400" dirty="0" smtClean="0"/>
              <a:t>CLOSED/OPENED </a:t>
            </a:r>
            <a:r>
              <a:rPr lang="en-US" sz="2400" dirty="0"/>
              <a:t>TO TRAFFIC</a:t>
            </a:r>
            <a:r>
              <a:rPr lang="en-US" sz="2400" dirty="0" smtClean="0"/>
              <a:t>…</a:t>
            </a:r>
          </a:p>
          <a:p>
            <a:pPr>
              <a:spcBef>
                <a:spcPts val="600"/>
              </a:spcBef>
            </a:pPr>
            <a:r>
              <a:rPr lang="en-US" sz="2400" dirty="0" smtClean="0"/>
              <a:t>WORK/TIME SUSPENDED/RESUMED…</a:t>
            </a:r>
            <a:endParaRPr lang="en-US" sz="2400" dirty="0"/>
          </a:p>
          <a:p>
            <a:pPr>
              <a:spcBef>
                <a:spcPts val="600"/>
              </a:spcBef>
            </a:pPr>
            <a:r>
              <a:rPr lang="en-US" sz="2400" dirty="0" smtClean="0"/>
              <a:t>TIME CHARGES STOPPED and PROJECT SUBSTANTIALLY COMPLETE today…</a:t>
            </a:r>
          </a:p>
          <a:p>
            <a:pPr>
              <a:spcBef>
                <a:spcPts val="600"/>
              </a:spcBef>
            </a:pPr>
            <a:r>
              <a:rPr lang="en-US" sz="2400" dirty="0" smtClean="0"/>
              <a:t>PUNCHLIST WORK COMPLETE but still waiting on documentation…</a:t>
            </a:r>
          </a:p>
          <a:p>
            <a:pPr>
              <a:spcBef>
                <a:spcPts val="600"/>
              </a:spcBef>
            </a:pPr>
            <a:r>
              <a:rPr lang="en-US" sz="2400" dirty="0" smtClean="0"/>
              <a:t>PUNCHLIST COMPLETE and ALL CONTRACT WORK COMPLETE today…</a:t>
            </a:r>
          </a:p>
          <a:p>
            <a:pPr>
              <a:spcBef>
                <a:spcPts val="600"/>
              </a:spcBef>
            </a:pPr>
            <a:r>
              <a:rPr lang="en-US" sz="2400" dirty="0" smtClean="0"/>
              <a:t>CONDITIONAL FINAL ACCEPTANCE issued today…</a:t>
            </a:r>
          </a:p>
          <a:p>
            <a:pPr>
              <a:spcBef>
                <a:spcPts val="600"/>
              </a:spcBef>
            </a:pPr>
            <a:r>
              <a:rPr lang="en-US" sz="2400" dirty="0" smtClean="0"/>
              <a:t>Remaining contract work includes items associated with the Plant Establishment Period which ends 10/15/XX...</a:t>
            </a:r>
          </a:p>
          <a:p>
            <a:endParaRPr lang="en-US" sz="2400" dirty="0"/>
          </a:p>
          <a:p>
            <a:pPr marL="109537" indent="0">
              <a:buNone/>
            </a:pPr>
            <a:endParaRPr lang="en-US" dirty="0"/>
          </a:p>
        </p:txBody>
      </p:sp>
      <p:sp>
        <p:nvSpPr>
          <p:cNvPr id="3" name="Title 2"/>
          <p:cNvSpPr>
            <a:spLocks noGrp="1"/>
          </p:cNvSpPr>
          <p:nvPr>
            <p:ph type="title"/>
          </p:nvPr>
        </p:nvSpPr>
        <p:spPr>
          <a:xfrm>
            <a:off x="0" y="0"/>
            <a:ext cx="9144000" cy="1143000"/>
          </a:xfrm>
        </p:spPr>
        <p:txBody>
          <a:bodyPr>
            <a:normAutofit/>
          </a:bodyPr>
          <a:lstStyle/>
          <a:p>
            <a:r>
              <a:rPr lang="en-US" sz="3000" dirty="0" smtClean="0"/>
              <a:t>Document </a:t>
            </a:r>
            <a:r>
              <a:rPr lang="en-US" sz="3000" dirty="0"/>
              <a:t>critical dates in Daily Diary comments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1009660927"/>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5700"/>
            <a:ext cx="8229600" cy="4559300"/>
          </a:xfrm>
        </p:spPr>
        <p:txBody>
          <a:bodyPr/>
          <a:lstStyle/>
          <a:p>
            <a:r>
              <a:rPr lang="en-US" dirty="0" smtClean="0"/>
              <a:t>Site Events tab only for suspend/resume (</a:t>
            </a:r>
            <a:r>
              <a:rPr lang="en-US" dirty="0" err="1" smtClean="0"/>
              <a:t>pg</a:t>
            </a:r>
            <a:r>
              <a:rPr lang="en-US" dirty="0" smtClean="0"/>
              <a:t> 22)</a:t>
            </a:r>
          </a:p>
          <a:p>
            <a:pPr>
              <a:spcBef>
                <a:spcPts val="1800"/>
              </a:spcBef>
            </a:pPr>
            <a:r>
              <a:rPr lang="en-US" dirty="0" smtClean="0"/>
              <a:t>Weekly Report of Time Charges from Construction Start date  (</a:t>
            </a:r>
            <a:r>
              <a:rPr lang="en-US" dirty="0" err="1" smtClean="0"/>
              <a:t>pg</a:t>
            </a:r>
            <a:r>
              <a:rPr lang="en-US" dirty="0" smtClean="0"/>
              <a:t> 26)</a:t>
            </a:r>
          </a:p>
          <a:p>
            <a:pPr>
              <a:lnSpc>
                <a:spcPct val="150000"/>
              </a:lnSpc>
              <a:spcBef>
                <a:spcPts val="1200"/>
              </a:spcBef>
            </a:pPr>
            <a:r>
              <a:rPr lang="en-US" dirty="0" smtClean="0"/>
              <a:t>Print Diary from FM (</a:t>
            </a:r>
            <a:r>
              <a:rPr lang="en-US" dirty="0" err="1" smtClean="0"/>
              <a:t>pg</a:t>
            </a:r>
            <a:r>
              <a:rPr lang="en-US" dirty="0" smtClean="0"/>
              <a:t> 34, 82)</a:t>
            </a:r>
          </a:p>
          <a:p>
            <a:pPr>
              <a:lnSpc>
                <a:spcPct val="150000"/>
              </a:lnSpc>
            </a:pPr>
            <a:r>
              <a:rPr lang="en-US" dirty="0" smtClean="0"/>
              <a:t>Only one IHTD for multiple project IDs (</a:t>
            </a:r>
            <a:r>
              <a:rPr lang="en-US" dirty="0" err="1" smtClean="0"/>
              <a:t>pg</a:t>
            </a:r>
            <a:r>
              <a:rPr lang="en-US" dirty="0" smtClean="0"/>
              <a:t> 36)</a:t>
            </a:r>
          </a:p>
          <a:p>
            <a:pPr>
              <a:lnSpc>
                <a:spcPct val="150000"/>
              </a:lnSpc>
            </a:pPr>
            <a:r>
              <a:rPr lang="en-US" dirty="0" smtClean="0"/>
              <a:t>Roadway </a:t>
            </a:r>
            <a:r>
              <a:rPr lang="en-US" dirty="0"/>
              <a:t>&amp;</a:t>
            </a:r>
            <a:r>
              <a:rPr lang="en-US" dirty="0" smtClean="0"/>
              <a:t> Bridge Maintenance forms (</a:t>
            </a:r>
            <a:r>
              <a:rPr lang="en-US" dirty="0" err="1" smtClean="0"/>
              <a:t>pg</a:t>
            </a:r>
            <a:r>
              <a:rPr lang="en-US" dirty="0" smtClean="0"/>
              <a:t> 74-76)</a:t>
            </a:r>
          </a:p>
          <a:p>
            <a:pPr marL="109537" indent="0">
              <a:buNone/>
            </a:pPr>
            <a:endParaRPr lang="en-US" dirty="0"/>
          </a:p>
        </p:txBody>
      </p:sp>
      <p:sp>
        <p:nvSpPr>
          <p:cNvPr id="3" name="Title 2"/>
          <p:cNvSpPr>
            <a:spLocks noGrp="1"/>
          </p:cNvSpPr>
          <p:nvPr>
            <p:ph type="title"/>
          </p:nvPr>
        </p:nvSpPr>
        <p:spPr>
          <a:xfrm>
            <a:off x="457200" y="0"/>
            <a:ext cx="8229600" cy="1143000"/>
          </a:xfrm>
        </p:spPr>
        <p:txBody>
          <a:bodyPr/>
          <a:lstStyle/>
          <a:p>
            <a:r>
              <a:rPr lang="en-US" dirty="0" smtClean="0"/>
              <a:t>Various Reminders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328292465"/>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406900"/>
          </a:xfrm>
        </p:spPr>
        <p:txBody>
          <a:bodyPr/>
          <a:lstStyle/>
          <a:p>
            <a:pPr>
              <a:lnSpc>
                <a:spcPct val="150000"/>
              </a:lnSpc>
            </a:pPr>
            <a:r>
              <a:rPr lang="en-US" dirty="0" smtClean="0"/>
              <a:t>Project Review</a:t>
            </a:r>
          </a:p>
          <a:p>
            <a:pPr>
              <a:lnSpc>
                <a:spcPct val="150000"/>
              </a:lnSpc>
            </a:pPr>
            <a:r>
              <a:rPr lang="en-US" dirty="0" smtClean="0"/>
              <a:t>Process Review</a:t>
            </a:r>
          </a:p>
          <a:p>
            <a:pPr>
              <a:lnSpc>
                <a:spcPct val="150000"/>
              </a:lnSpc>
            </a:pPr>
            <a:r>
              <a:rPr lang="en-US" dirty="0" smtClean="0"/>
              <a:t>Compliance Assessment Program (CAP) Review</a:t>
            </a:r>
          </a:p>
          <a:p>
            <a:pPr>
              <a:lnSpc>
                <a:spcPct val="150000"/>
              </a:lnSpc>
            </a:pPr>
            <a:r>
              <a:rPr lang="en-US" dirty="0" smtClean="0"/>
              <a:t>Improper Payment Information Act (IPIA) Review</a:t>
            </a:r>
          </a:p>
          <a:p>
            <a:pPr>
              <a:lnSpc>
                <a:spcPct val="150000"/>
              </a:lnSpc>
            </a:pPr>
            <a:r>
              <a:rPr lang="en-US" dirty="0" smtClean="0"/>
              <a:t>Legislative Audit Bureau (LAB) Review</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Types of Reviews/Audits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Tree>
    <p:extLst>
      <p:ext uri="{BB962C8B-B14F-4D97-AF65-F5344CB8AC3E}">
        <p14:creationId xmlns:p14="http://schemas.microsoft.com/office/powerpoint/2010/main" val="1656546213"/>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1900"/>
            <a:ext cx="8229600" cy="4406900"/>
          </a:xfrm>
        </p:spPr>
        <p:txBody>
          <a:bodyPr/>
          <a:lstStyle/>
          <a:p>
            <a:pPr lvl="0">
              <a:lnSpc>
                <a:spcPct val="150000"/>
              </a:lnSpc>
              <a:buClr>
                <a:srgbClr val="EE0000"/>
              </a:buClr>
            </a:pPr>
            <a:r>
              <a:rPr lang="en-US" dirty="0" smtClean="0">
                <a:solidFill>
                  <a:srgbClr val="253D92"/>
                </a:solidFill>
              </a:rPr>
              <a:t>Process, Project or Item Specific</a:t>
            </a:r>
          </a:p>
          <a:p>
            <a:pPr>
              <a:lnSpc>
                <a:spcPct val="150000"/>
              </a:lnSpc>
            </a:pPr>
            <a:r>
              <a:rPr lang="en-US" dirty="0"/>
              <a:t>Materials</a:t>
            </a:r>
          </a:p>
          <a:p>
            <a:pPr lvl="1">
              <a:lnSpc>
                <a:spcPct val="150000"/>
              </a:lnSpc>
            </a:pPr>
            <a:r>
              <a:rPr lang="en-US" dirty="0" smtClean="0"/>
              <a:t>Adequate </a:t>
            </a:r>
            <a:r>
              <a:rPr lang="en-US" dirty="0"/>
              <a:t>QMP Plans and </a:t>
            </a:r>
            <a:r>
              <a:rPr lang="en-US" dirty="0" smtClean="0"/>
              <a:t>certs</a:t>
            </a:r>
          </a:p>
          <a:p>
            <a:pPr lvl="1">
              <a:lnSpc>
                <a:spcPct val="150000"/>
              </a:lnSpc>
            </a:pPr>
            <a:r>
              <a:rPr lang="en-US" dirty="0" smtClean="0"/>
              <a:t>Appropriate </a:t>
            </a:r>
            <a:r>
              <a:rPr lang="en-US" dirty="0"/>
              <a:t>number of QC and QV tests taken</a:t>
            </a:r>
          </a:p>
          <a:p>
            <a:pPr lvl="1">
              <a:lnSpc>
                <a:spcPct val="150000"/>
              </a:lnSpc>
            </a:pPr>
            <a:endParaRPr lang="en-US" dirty="0"/>
          </a:p>
          <a:p>
            <a:pPr marL="109537" lvl="0" indent="0">
              <a:lnSpc>
                <a:spcPct val="150000"/>
              </a:lnSpc>
              <a:buClr>
                <a:srgbClr val="EE0000"/>
              </a:buClr>
              <a:buNone/>
            </a:pPr>
            <a:endParaRPr lang="en-US" dirty="0">
              <a:solidFill>
                <a:srgbClr val="253D92"/>
              </a:solidFill>
            </a:endParaRPr>
          </a:p>
          <a:p>
            <a:pPr marL="392113" lvl="1" indent="0">
              <a:lnSpc>
                <a:spcPct val="150000"/>
              </a:lnSpc>
              <a:buNone/>
            </a:pPr>
            <a:endParaRPr lang="en-US" dirty="0"/>
          </a:p>
        </p:txBody>
      </p:sp>
      <p:sp>
        <p:nvSpPr>
          <p:cNvPr id="3" name="Title 2"/>
          <p:cNvSpPr>
            <a:spLocks noGrp="1"/>
          </p:cNvSpPr>
          <p:nvPr>
            <p:ph type="title"/>
          </p:nvPr>
        </p:nvSpPr>
        <p:spPr>
          <a:xfrm>
            <a:off x="457200" y="0"/>
            <a:ext cx="8229600" cy="1143000"/>
          </a:xfrm>
        </p:spPr>
        <p:txBody>
          <a:bodyPr/>
          <a:lstStyle/>
          <a:p>
            <a:r>
              <a:rPr lang="en-US" dirty="0" smtClean="0"/>
              <a:t>LAB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2731799511"/>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783732"/>
            <a:ext cx="8229600" cy="3998068"/>
          </a:xfrm>
        </p:spPr>
      </p:pic>
      <p:sp>
        <p:nvSpPr>
          <p:cNvPr id="3" name="Title 2"/>
          <p:cNvSpPr>
            <a:spLocks noGrp="1"/>
          </p:cNvSpPr>
          <p:nvPr>
            <p:ph type="title"/>
          </p:nvPr>
        </p:nvSpPr>
        <p:spPr>
          <a:xfrm>
            <a:off x="457200" y="0"/>
            <a:ext cx="8229600" cy="1143000"/>
          </a:xfrm>
        </p:spPr>
        <p:txBody>
          <a:bodyPr/>
          <a:lstStyle/>
          <a:p>
            <a:r>
              <a:rPr lang="en-US" dirty="0" smtClean="0"/>
              <a:t>IPIA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066801"/>
            <a:ext cx="7046261" cy="609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26689"/>
            <a:ext cx="5943600" cy="1016511"/>
          </a:xfrm>
          <a:prstGeom prst="rect">
            <a:avLst/>
          </a:prstGeom>
        </p:spPr>
      </p:pic>
    </p:spTree>
    <p:extLst>
      <p:ext uri="{BB962C8B-B14F-4D97-AF65-F5344CB8AC3E}">
        <p14:creationId xmlns:p14="http://schemas.microsoft.com/office/powerpoint/2010/main" val="2429218441"/>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CAP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pic>
        <p:nvPicPr>
          <p:cNvPr id="5" name="Picture 4"/>
          <p:cNvPicPr>
            <a:picLocks noChangeAspect="1"/>
          </p:cNvPicPr>
          <p:nvPr/>
        </p:nvPicPr>
        <p:blipFill>
          <a:blip r:embed="rId3"/>
          <a:stretch>
            <a:fillRect/>
          </a:stretch>
        </p:blipFill>
        <p:spPr>
          <a:xfrm>
            <a:off x="1600200" y="1029098"/>
            <a:ext cx="6096000" cy="5828902"/>
          </a:xfrm>
          <a:prstGeom prst="rect">
            <a:avLst/>
          </a:prstGeom>
        </p:spPr>
      </p:pic>
    </p:spTree>
    <p:extLst>
      <p:ext uri="{BB962C8B-B14F-4D97-AF65-F5344CB8AC3E}">
        <p14:creationId xmlns:p14="http://schemas.microsoft.com/office/powerpoint/2010/main" val="2353423064"/>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CAP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57250"/>
            <a:ext cx="6019800" cy="6000750"/>
          </a:xfrm>
          <a:prstGeom prst="rect">
            <a:avLst/>
          </a:prstGeom>
        </p:spPr>
      </p:pic>
    </p:spTree>
    <p:extLst>
      <p:ext uri="{BB962C8B-B14F-4D97-AF65-F5344CB8AC3E}">
        <p14:creationId xmlns:p14="http://schemas.microsoft.com/office/powerpoint/2010/main" val="126354052"/>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CAP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990600"/>
            <a:ext cx="6000939" cy="5867400"/>
          </a:xfrm>
          <a:prstGeom prst="rect">
            <a:avLst/>
          </a:prstGeom>
        </p:spPr>
      </p:pic>
    </p:spTree>
    <p:extLst>
      <p:ext uri="{BB962C8B-B14F-4D97-AF65-F5344CB8AC3E}">
        <p14:creationId xmlns:p14="http://schemas.microsoft.com/office/powerpoint/2010/main" val="1138098521"/>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CAP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897254"/>
            <a:ext cx="5867400" cy="5960745"/>
          </a:xfrm>
          <a:prstGeom prst="rect">
            <a:avLst/>
          </a:prstGeom>
        </p:spPr>
      </p:pic>
    </p:spTree>
    <p:extLst>
      <p:ext uri="{BB962C8B-B14F-4D97-AF65-F5344CB8AC3E}">
        <p14:creationId xmlns:p14="http://schemas.microsoft.com/office/powerpoint/2010/main" val="2299511751"/>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06412" y="1295400"/>
            <a:ext cx="8229600" cy="4267200"/>
          </a:xfrm>
        </p:spPr>
        <p:txBody>
          <a:bodyPr/>
          <a:lstStyle/>
          <a:p>
            <a:r>
              <a:rPr lang="en-US" sz="2400" dirty="0" smtClean="0"/>
              <a:t>Scheduling appointments:</a:t>
            </a:r>
          </a:p>
          <a:p>
            <a:pPr lvl="1"/>
            <a:r>
              <a:rPr lang="en-US" sz="1800" dirty="0" smtClean="0"/>
              <a:t>Prior to July 31, 2016, Project Leaders contact BITS Level 2 ACM Support staff to schedule an appointment for the software installs.</a:t>
            </a:r>
          </a:p>
          <a:p>
            <a:pPr lvl="1"/>
            <a:r>
              <a:rPr lang="en-US" sz="1800" dirty="0" smtClean="0"/>
              <a:t>Starting on August 1, 2016</a:t>
            </a:r>
            <a:r>
              <a:rPr lang="en-US" sz="1800" dirty="0"/>
              <a:t>, Project Leaders contact the WisDOT IT Service Desk at </a:t>
            </a:r>
            <a:r>
              <a:rPr lang="en-US" sz="1800" dirty="0" smtClean="0"/>
              <a:t>(</a:t>
            </a:r>
            <a:r>
              <a:rPr lang="en-US" sz="1800" dirty="0"/>
              <a:t>800) 362-3050 or (608) 264-9434 </a:t>
            </a:r>
            <a:r>
              <a:rPr lang="en-US" sz="1800" dirty="0" smtClean="0"/>
              <a:t>to </a:t>
            </a:r>
            <a:r>
              <a:rPr lang="en-US" sz="1800" dirty="0"/>
              <a:t>schedule an appointment for software </a:t>
            </a:r>
            <a:r>
              <a:rPr lang="en-US" sz="1800" dirty="0" smtClean="0"/>
              <a:t>installs.</a:t>
            </a:r>
          </a:p>
          <a:p>
            <a:pPr lvl="1"/>
            <a:r>
              <a:rPr lang="en-US" sz="1800" dirty="0" smtClean="0"/>
              <a:t>Contact the WisDOT IT Service Desk for all software issues.</a:t>
            </a:r>
            <a:endParaRPr lang="en-US" sz="1800" dirty="0"/>
          </a:p>
          <a:p>
            <a:r>
              <a:rPr lang="en-US" sz="2400" dirty="0" smtClean="0"/>
              <a:t>Installations</a:t>
            </a:r>
          </a:p>
          <a:p>
            <a:pPr lvl="1"/>
            <a:r>
              <a:rPr lang="en-US" sz="1800" dirty="0" smtClean="0"/>
              <a:t>BITS Level 2 ACM staff can install software and resolve issues</a:t>
            </a:r>
            <a:r>
              <a:rPr lang="en-US" sz="1800" dirty="0"/>
              <a:t> </a:t>
            </a:r>
            <a:r>
              <a:rPr lang="en-US" sz="1800" dirty="0" smtClean="0"/>
              <a:t>using remote access tools (Example – </a:t>
            </a:r>
            <a:r>
              <a:rPr lang="en-US" sz="1800" dirty="0" err="1" smtClean="0"/>
              <a:t>Bomgar</a:t>
            </a:r>
            <a:r>
              <a:rPr lang="en-US" sz="1800" dirty="0" smtClean="0"/>
              <a:t>).</a:t>
            </a:r>
          </a:p>
          <a:p>
            <a:pPr lvl="1"/>
            <a:r>
              <a:rPr lang="en-US" sz="1800" dirty="0" smtClean="0"/>
              <a:t>If a company has 5 or more computers requiring updates they can be brought to a DTSD office or an on-site visit can be arranged.</a:t>
            </a:r>
          </a:p>
          <a:p>
            <a:pPr lvl="1"/>
            <a:r>
              <a:rPr lang="en-US" sz="1800" dirty="0"/>
              <a:t>Local administrative rights required for </a:t>
            </a:r>
            <a:r>
              <a:rPr lang="en-US" sz="1800" dirty="0" smtClean="0"/>
              <a:t>ALL software </a:t>
            </a:r>
            <a:r>
              <a:rPr lang="en-US" sz="1800" dirty="0"/>
              <a:t>installs</a:t>
            </a:r>
            <a:r>
              <a:rPr lang="en-US" sz="1800" dirty="0" smtClean="0"/>
              <a:t>.</a:t>
            </a:r>
          </a:p>
        </p:txBody>
      </p:sp>
      <p:sp>
        <p:nvSpPr>
          <p:cNvPr id="3" name="Title 2"/>
          <p:cNvSpPr>
            <a:spLocks noGrp="1"/>
          </p:cNvSpPr>
          <p:nvPr>
            <p:ph type="title"/>
          </p:nvPr>
        </p:nvSpPr>
        <p:spPr>
          <a:xfrm>
            <a:off x="457200" y="0"/>
            <a:ext cx="8229600" cy="1143000"/>
          </a:xfrm>
        </p:spPr>
        <p:txBody>
          <a:bodyPr/>
          <a:lstStyle/>
          <a:p>
            <a:pPr>
              <a:defRPr/>
            </a:pPr>
            <a:r>
              <a:rPr lang="en-US" dirty="0" smtClean="0"/>
              <a:t>2016 Field </a:t>
            </a:r>
            <a:r>
              <a:rPr lang="en-US" dirty="0"/>
              <a:t>S</a:t>
            </a:r>
            <a:r>
              <a:rPr lang="en-US" dirty="0" smtClean="0"/>
              <a:t>oftware </a:t>
            </a:r>
            <a:r>
              <a:rPr lang="en-US" dirty="0"/>
              <a:t>U</a:t>
            </a:r>
            <a:r>
              <a:rPr lang="en-US" dirty="0" smtClean="0"/>
              <a:t>pdates</a:t>
            </a:r>
            <a:endParaRPr lang="en-US" dirty="0"/>
          </a:p>
        </p:txBody>
      </p:sp>
      <p:sp>
        <p:nvSpPr>
          <p:cNvPr id="2" name="Slide Number Placeholder 1"/>
          <p:cNvSpPr>
            <a:spLocks noGrp="1"/>
          </p:cNvSpPr>
          <p:nvPr>
            <p:ph type="sldNum" sz="quarter" idx="10"/>
          </p:nvPr>
        </p:nvSpPr>
        <p:spPr/>
        <p:txBody>
          <a:bodyPr/>
          <a:lstStyle/>
          <a:p>
            <a:pPr>
              <a:defRPr/>
            </a:pPr>
            <a:fld id="{C27248A9-EA0F-42E1-AEA4-5ACB7722C127}" type="slidenum">
              <a:rPr lang="en-US" smtClean="0"/>
              <a:pPr>
                <a:defRPr/>
              </a:pPr>
              <a:t>2</a:t>
            </a:fld>
            <a:endParaRPr lang="en-US" dirty="0"/>
          </a:p>
        </p:txBody>
      </p:sp>
    </p:spTree>
    <p:extLst>
      <p:ext uri="{BB962C8B-B14F-4D97-AF65-F5344CB8AC3E}">
        <p14:creationId xmlns:p14="http://schemas.microsoft.com/office/powerpoint/2010/main" val="2795096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838200"/>
            <a:ext cx="5791200" cy="6019800"/>
          </a:xfrm>
        </p:spPr>
      </p:pic>
      <p:sp>
        <p:nvSpPr>
          <p:cNvPr id="3" name="Title 2"/>
          <p:cNvSpPr>
            <a:spLocks noGrp="1"/>
          </p:cNvSpPr>
          <p:nvPr>
            <p:ph type="title"/>
          </p:nvPr>
        </p:nvSpPr>
        <p:spPr>
          <a:xfrm>
            <a:off x="457200" y="0"/>
            <a:ext cx="8229600" cy="1143000"/>
          </a:xfrm>
        </p:spPr>
        <p:txBody>
          <a:bodyPr/>
          <a:lstStyle/>
          <a:p>
            <a:r>
              <a:rPr lang="en-US" dirty="0" smtClean="0"/>
              <a:t>Process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671529285"/>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4116"/>
            <a:ext cx="8229600" cy="4264668"/>
          </a:xfrm>
        </p:spPr>
      </p:pic>
      <p:sp>
        <p:nvSpPr>
          <p:cNvPr id="3" name="Title 2"/>
          <p:cNvSpPr>
            <a:spLocks noGrp="1"/>
          </p:cNvSpPr>
          <p:nvPr>
            <p:ph type="title"/>
          </p:nvPr>
        </p:nvSpPr>
        <p:spPr>
          <a:xfrm>
            <a:off x="457200" y="0"/>
            <a:ext cx="8229600" cy="1143000"/>
          </a:xfrm>
        </p:spPr>
        <p:txBody>
          <a:bodyPr/>
          <a:lstStyle/>
          <a:p>
            <a:r>
              <a:rPr lang="en-US" dirty="0" smtClean="0"/>
              <a:t>Project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2977679677"/>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Project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3793097"/>
          </a:xfrm>
        </p:spPr>
      </p:pic>
    </p:spTree>
    <p:extLst>
      <p:ext uri="{BB962C8B-B14F-4D97-AF65-F5344CB8AC3E}">
        <p14:creationId xmlns:p14="http://schemas.microsoft.com/office/powerpoint/2010/main" val="3359723463"/>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Project Review</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890" y="1371601"/>
            <a:ext cx="7556951" cy="4178300"/>
          </a:xfrm>
        </p:spPr>
      </p:pic>
    </p:spTree>
    <p:extLst>
      <p:ext uri="{BB962C8B-B14F-4D97-AF65-F5344CB8AC3E}">
        <p14:creationId xmlns:p14="http://schemas.microsoft.com/office/powerpoint/2010/main" val="1775145460"/>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56" y="1155700"/>
            <a:ext cx="8229600" cy="4406900"/>
          </a:xfrm>
        </p:spPr>
        <p:txBody>
          <a:bodyPr/>
          <a:lstStyle/>
          <a:p>
            <a:pPr>
              <a:lnSpc>
                <a:spcPct val="150000"/>
              </a:lnSpc>
            </a:pPr>
            <a:r>
              <a:rPr lang="en-US" dirty="0" smtClean="0"/>
              <a:t>One issue per CMJ/AJR</a:t>
            </a:r>
          </a:p>
          <a:p>
            <a:pPr>
              <a:lnSpc>
                <a:spcPct val="150000"/>
              </a:lnSpc>
            </a:pPr>
            <a:r>
              <a:rPr lang="en-US" dirty="0" smtClean="0"/>
              <a:t>Prior Approval</a:t>
            </a:r>
          </a:p>
          <a:p>
            <a:pPr>
              <a:lnSpc>
                <a:spcPct val="150000"/>
              </a:lnSpc>
            </a:pPr>
            <a:r>
              <a:rPr lang="en-US" dirty="0" smtClean="0"/>
              <a:t>Independent Estimates</a:t>
            </a:r>
          </a:p>
          <a:p>
            <a:pPr>
              <a:lnSpc>
                <a:spcPct val="150000"/>
              </a:lnSpc>
            </a:pPr>
            <a:r>
              <a:rPr lang="en-US" dirty="0" smtClean="0"/>
              <a:t>Stand </a:t>
            </a:r>
            <a:r>
              <a:rPr lang="en-US" dirty="0"/>
              <a:t>alone document – reference S</a:t>
            </a:r>
            <a:r>
              <a:rPr lang="en-US" dirty="0" smtClean="0"/>
              <a:t>pec, CMM or contractual reason for the change</a:t>
            </a:r>
          </a:p>
          <a:p>
            <a:pPr>
              <a:lnSpc>
                <a:spcPct val="150000"/>
              </a:lnSpc>
            </a:pPr>
            <a:r>
              <a:rPr lang="en-US" dirty="0"/>
              <a:t>Reason </a:t>
            </a:r>
            <a:r>
              <a:rPr lang="en-US" dirty="0" smtClean="0"/>
              <a:t>codes</a:t>
            </a: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t>ContMod Justification</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spTree>
    <p:extLst>
      <p:ext uri="{BB962C8B-B14F-4D97-AF65-F5344CB8AC3E}">
        <p14:creationId xmlns:p14="http://schemas.microsoft.com/office/powerpoint/2010/main" val="2054555186"/>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56" y="1231900"/>
            <a:ext cx="8229600" cy="4406900"/>
          </a:xfrm>
        </p:spPr>
        <p:txBody>
          <a:bodyPr/>
          <a:lstStyle/>
          <a:p>
            <a:r>
              <a:rPr lang="en-US" dirty="0" smtClean="0"/>
              <a:t>If </a:t>
            </a:r>
            <a:r>
              <a:rPr lang="en-US" dirty="0" smtClean="0"/>
              <a:t>it involves any local</a:t>
            </a:r>
            <a:r>
              <a:rPr lang="en-US" dirty="0" smtClean="0"/>
              <a:t> </a:t>
            </a:r>
            <a:r>
              <a:rPr lang="en-US" dirty="0" smtClean="0"/>
              <a:t>funding, </a:t>
            </a:r>
            <a:r>
              <a:rPr lang="en-US" dirty="0" smtClean="0"/>
              <a:t>include a statement </a:t>
            </a:r>
            <a:r>
              <a:rPr lang="en-US" dirty="0" smtClean="0"/>
              <a:t>of local </a:t>
            </a:r>
            <a:r>
              <a:rPr lang="en-US" dirty="0" smtClean="0"/>
              <a:t>government acceptance </a:t>
            </a:r>
            <a:r>
              <a:rPr lang="en-US" dirty="0" smtClean="0"/>
              <a:t>of price</a:t>
            </a:r>
          </a:p>
          <a:p>
            <a:pPr>
              <a:lnSpc>
                <a:spcPct val="150000"/>
              </a:lnSpc>
            </a:pPr>
            <a:r>
              <a:rPr lang="en-US" dirty="0" smtClean="0"/>
              <a:t>Document Negotiation</a:t>
            </a:r>
          </a:p>
          <a:p>
            <a:pPr>
              <a:lnSpc>
                <a:spcPct val="150000"/>
              </a:lnSpc>
            </a:pPr>
            <a:r>
              <a:rPr lang="en-US" dirty="0" smtClean="0"/>
              <a:t>Don’t show contractor mark-up</a:t>
            </a:r>
          </a:p>
          <a:p>
            <a:pPr>
              <a:lnSpc>
                <a:spcPct val="150000"/>
              </a:lnSpc>
            </a:pPr>
            <a:r>
              <a:rPr lang="en-US" dirty="0" smtClean="0"/>
              <a:t>Time &amp; Materials vs. Force Account</a:t>
            </a: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t>ContMod Justification</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Tree>
    <p:extLst>
      <p:ext uri="{BB962C8B-B14F-4D97-AF65-F5344CB8AC3E}">
        <p14:creationId xmlns:p14="http://schemas.microsoft.com/office/powerpoint/2010/main" val="2485489804"/>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000"/>
          <a:stretch/>
        </p:blipFill>
        <p:spPr>
          <a:xfrm>
            <a:off x="56797" y="1371600"/>
            <a:ext cx="9087203" cy="3675726"/>
          </a:xfrm>
        </p:spPr>
      </p:pic>
      <p:sp>
        <p:nvSpPr>
          <p:cNvPr id="3" name="Title 2"/>
          <p:cNvSpPr>
            <a:spLocks noGrp="1"/>
          </p:cNvSpPr>
          <p:nvPr>
            <p:ph type="title"/>
          </p:nvPr>
        </p:nvSpPr>
        <p:spPr>
          <a:xfrm>
            <a:off x="457200" y="0"/>
            <a:ext cx="8229600" cy="1143000"/>
          </a:xfrm>
        </p:spPr>
        <p:txBody>
          <a:bodyPr/>
          <a:lstStyle/>
          <a:p>
            <a:r>
              <a:rPr lang="en-US" dirty="0" smtClean="0"/>
              <a:t>Supplemental Agreements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Tree>
    <p:extLst>
      <p:ext uri="{BB962C8B-B14F-4D97-AF65-F5344CB8AC3E}">
        <p14:creationId xmlns:p14="http://schemas.microsoft.com/office/powerpoint/2010/main" val="201691207"/>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Supplemental Agreements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sp>
        <p:nvSpPr>
          <p:cNvPr id="6" name="Content Placeholder 5"/>
          <p:cNvSpPr>
            <a:spLocks noGrp="1"/>
          </p:cNvSpPr>
          <p:nvPr>
            <p:ph idx="1"/>
          </p:nvPr>
        </p:nvSpPr>
        <p:spPr>
          <a:xfrm>
            <a:off x="457200" y="1143000"/>
            <a:ext cx="8229600" cy="4419600"/>
          </a:xfrm>
        </p:spPr>
        <p:txBody>
          <a:bodyPr/>
          <a:lstStyle/>
          <a:p>
            <a:pPr>
              <a:lnSpc>
                <a:spcPct val="150000"/>
              </a:lnSpc>
            </a:pPr>
            <a:r>
              <a:rPr lang="en-US" dirty="0" smtClean="0"/>
              <a:t>No statement necessary regarding contract time</a:t>
            </a:r>
          </a:p>
          <a:p>
            <a:pPr>
              <a:lnSpc>
                <a:spcPct val="150000"/>
              </a:lnSpc>
            </a:pPr>
            <a:r>
              <a:rPr lang="en-US" dirty="0" smtClean="0"/>
              <a:t>Do not include quantity</a:t>
            </a:r>
          </a:p>
          <a:p>
            <a:pPr>
              <a:lnSpc>
                <a:spcPct val="150000"/>
              </a:lnSpc>
            </a:pPr>
            <a:r>
              <a:rPr lang="en-US" dirty="0" smtClean="0"/>
              <a:t>Do not wait until end of project</a:t>
            </a:r>
          </a:p>
          <a:p>
            <a:pPr>
              <a:lnSpc>
                <a:spcPct val="150000"/>
              </a:lnSpc>
            </a:pPr>
            <a:r>
              <a:rPr lang="en-US" dirty="0" smtClean="0"/>
              <a:t>Comment under Items-Documentation-Notes:</a:t>
            </a:r>
          </a:p>
          <a:p>
            <a:pPr marL="109537" indent="0">
              <a:buNone/>
            </a:pPr>
            <a:r>
              <a:rPr lang="en-US" dirty="0" smtClean="0"/>
              <a:t>“</a:t>
            </a:r>
            <a:r>
              <a:rPr lang="en-US" dirty="0"/>
              <a:t>Supplemental agreement via </a:t>
            </a:r>
            <a:r>
              <a:rPr lang="en-US" i="1" dirty="0"/>
              <a:t>ContMod#</a:t>
            </a:r>
            <a:r>
              <a:rPr lang="en-US" dirty="0"/>
              <a:t> to pay plan/revised quantity. Variation from original plan quantity due to…”</a:t>
            </a:r>
          </a:p>
          <a:p>
            <a:endParaRPr lang="en-US" dirty="0" smtClean="0"/>
          </a:p>
          <a:p>
            <a:endParaRPr lang="en-US" dirty="0"/>
          </a:p>
        </p:txBody>
      </p:sp>
    </p:spTree>
    <p:extLst>
      <p:ext uri="{BB962C8B-B14F-4D97-AF65-F5344CB8AC3E}">
        <p14:creationId xmlns:p14="http://schemas.microsoft.com/office/powerpoint/2010/main" val="2153793416"/>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59300"/>
          </a:xfrm>
        </p:spPr>
        <p:txBody>
          <a:bodyPr/>
          <a:lstStyle/>
          <a:p>
            <a:pPr>
              <a:spcBef>
                <a:spcPts val="600"/>
              </a:spcBef>
            </a:pPr>
            <a:r>
              <a:rPr lang="en-US" dirty="0" smtClean="0"/>
              <a:t>Pay incentive under contract bid item and disincentive under administrative item</a:t>
            </a:r>
          </a:p>
          <a:p>
            <a:pPr marL="109537" indent="0">
              <a:buNone/>
            </a:pP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t>Incentive/Disincentive Payment</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28</a:t>
            </a:fld>
            <a:endParaRPr lang="en-US" dirty="0"/>
          </a:p>
        </p:txBody>
      </p:sp>
      <p:pic>
        <p:nvPicPr>
          <p:cNvPr id="5" name="Picture 4"/>
          <p:cNvPicPr>
            <a:picLocks noChangeAspect="1"/>
          </p:cNvPicPr>
          <p:nvPr/>
        </p:nvPicPr>
        <p:blipFill>
          <a:blip r:embed="rId3"/>
          <a:stretch>
            <a:fillRect/>
          </a:stretch>
        </p:blipFill>
        <p:spPr>
          <a:xfrm>
            <a:off x="1219200" y="1828800"/>
            <a:ext cx="6705600" cy="4764505"/>
          </a:xfrm>
          <a:prstGeom prst="rect">
            <a:avLst/>
          </a:prstGeom>
        </p:spPr>
      </p:pic>
    </p:spTree>
    <p:extLst>
      <p:ext uri="{BB962C8B-B14F-4D97-AF65-F5344CB8AC3E}">
        <p14:creationId xmlns:p14="http://schemas.microsoft.com/office/powerpoint/2010/main" val="3796834473"/>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12403" r="30702" b="5724"/>
          <a:stretch/>
        </p:blipFill>
        <p:spPr>
          <a:xfrm>
            <a:off x="1295400" y="694333"/>
            <a:ext cx="6858000" cy="6076708"/>
          </a:xfrm>
          <a:prstGeom prst="rect">
            <a:avLst/>
          </a:prstGeom>
        </p:spPr>
      </p:pic>
      <p:sp>
        <p:nvSpPr>
          <p:cNvPr id="3" name="Title 2"/>
          <p:cNvSpPr>
            <a:spLocks noGrp="1"/>
          </p:cNvSpPr>
          <p:nvPr>
            <p:ph type="title"/>
          </p:nvPr>
        </p:nvSpPr>
        <p:spPr>
          <a:xfrm>
            <a:off x="457200" y="0"/>
            <a:ext cx="8229600" cy="1143000"/>
          </a:xfrm>
        </p:spPr>
        <p:txBody>
          <a:bodyPr/>
          <a:lstStyle/>
          <a:p>
            <a:r>
              <a:rPr lang="en-US" dirty="0" smtClean="0"/>
              <a:t>Cold Weather Paving</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
        <p:nvSpPr>
          <p:cNvPr id="2" name="TextBox 1"/>
          <p:cNvSpPr txBox="1"/>
          <p:nvPr/>
        </p:nvSpPr>
        <p:spPr>
          <a:xfrm>
            <a:off x="457200" y="1143000"/>
            <a:ext cx="2209800" cy="646331"/>
          </a:xfrm>
          <a:prstGeom prst="rect">
            <a:avLst/>
          </a:prstGeom>
          <a:noFill/>
        </p:spPr>
        <p:txBody>
          <a:bodyPr wrap="square" rtlCol="0">
            <a:spAutoFit/>
          </a:bodyPr>
          <a:lstStyle/>
          <a:p>
            <a:r>
              <a:rPr lang="en-US" dirty="0" smtClean="0"/>
              <a:t>See handout for complete flow chart</a:t>
            </a:r>
            <a:endParaRPr lang="en-US" dirty="0"/>
          </a:p>
        </p:txBody>
      </p:sp>
    </p:spTree>
    <p:extLst>
      <p:ext uri="{BB962C8B-B14F-4D97-AF65-F5344CB8AC3E}">
        <p14:creationId xmlns:p14="http://schemas.microsoft.com/office/powerpoint/2010/main" val="1821358657"/>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2895600" y="1447800"/>
            <a:ext cx="5563313" cy="3830003"/>
          </a:xfrm>
          <a:prstGeom prst="rect">
            <a:avLst/>
          </a:prstGeom>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a:off x="915035" y="2743200"/>
            <a:ext cx="1142365" cy="1295400"/>
          </a:xfrm>
          <a:prstGeom prst="rect">
            <a:avLst/>
          </a:prstGeom>
        </p:spPr>
      </p:pic>
      <p:pic>
        <p:nvPicPr>
          <p:cNvPr id="4" name="Picture 3"/>
          <p:cNvPicPr>
            <a:picLocks noChangeAspect="1"/>
          </p:cNvPicPr>
          <p:nvPr/>
        </p:nvPicPr>
        <p:blipFill>
          <a:blip r:embed="rId5"/>
          <a:stretch>
            <a:fillRect/>
          </a:stretch>
        </p:blipFill>
        <p:spPr>
          <a:xfrm>
            <a:off x="457200" y="0"/>
            <a:ext cx="8230313" cy="1146147"/>
          </a:xfrm>
          <a:prstGeom prst="rect">
            <a:avLst/>
          </a:prstGeom>
        </p:spPr>
      </p:pic>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254500"/>
          </a:xfrm>
        </p:spPr>
        <p:txBody>
          <a:bodyPr/>
          <a:lstStyle/>
          <a:p>
            <a:pPr marL="109537" indent="0">
              <a:lnSpc>
                <a:spcPct val="150000"/>
              </a:lnSpc>
              <a:buNone/>
            </a:pPr>
            <a:r>
              <a:rPr lang="en-US" sz="3200" dirty="0" smtClean="0"/>
              <a:t>Applies to 460 items when air temp ˂ 40°F</a:t>
            </a:r>
          </a:p>
          <a:p>
            <a:pPr>
              <a:lnSpc>
                <a:spcPct val="150000"/>
              </a:lnSpc>
            </a:pPr>
            <a:r>
              <a:rPr lang="en-US" dirty="0" smtClean="0"/>
              <a:t>CWP Plan submitted at </a:t>
            </a:r>
            <a:r>
              <a:rPr lang="en-US" dirty="0" err="1" smtClean="0"/>
              <a:t>precon</a:t>
            </a:r>
            <a:endParaRPr lang="en-US" dirty="0" smtClean="0"/>
          </a:p>
          <a:p>
            <a:pPr>
              <a:lnSpc>
                <a:spcPct val="150000"/>
              </a:lnSpc>
            </a:pPr>
            <a:r>
              <a:rPr lang="en-US" dirty="0" smtClean="0"/>
              <a:t>Written acceptance of CWP Plan</a:t>
            </a:r>
          </a:p>
          <a:p>
            <a:pPr>
              <a:lnSpc>
                <a:spcPct val="150000"/>
              </a:lnSpc>
            </a:pPr>
            <a:r>
              <a:rPr lang="en-US" dirty="0" smtClean="0"/>
              <a:t>Validate the day prior to paving</a:t>
            </a:r>
          </a:p>
          <a:p>
            <a:pPr>
              <a:lnSpc>
                <a:spcPct val="150000"/>
              </a:lnSpc>
            </a:pPr>
            <a:r>
              <a:rPr lang="en-US" dirty="0" smtClean="0"/>
              <a:t>CWP Plan followed all day for payment</a:t>
            </a:r>
          </a:p>
          <a:p>
            <a:r>
              <a:rPr lang="en-US" dirty="0" smtClean="0"/>
              <a:t>Contractor responsible for CWP damage/defects </a:t>
            </a:r>
            <a:r>
              <a:rPr lang="en-US" sz="2000" dirty="0"/>
              <a:t>(</a:t>
            </a:r>
            <a:r>
              <a:rPr lang="en-US" sz="2000" dirty="0" smtClean="0"/>
              <a:t>unless excusable compensable delay and department directs)</a:t>
            </a:r>
            <a:endParaRPr lang="en-US" sz="2000" dirty="0"/>
          </a:p>
        </p:txBody>
      </p:sp>
      <p:sp>
        <p:nvSpPr>
          <p:cNvPr id="3" name="Title 2"/>
          <p:cNvSpPr>
            <a:spLocks noGrp="1"/>
          </p:cNvSpPr>
          <p:nvPr>
            <p:ph type="title"/>
          </p:nvPr>
        </p:nvSpPr>
        <p:spPr>
          <a:xfrm>
            <a:off x="457200" y="0"/>
            <a:ext cx="8229600" cy="1143000"/>
          </a:xfrm>
        </p:spPr>
        <p:txBody>
          <a:bodyPr/>
          <a:lstStyle/>
          <a:p>
            <a:r>
              <a:rPr lang="en-US" dirty="0" smtClean="0"/>
              <a:t>Cold Weather Paving</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spTree>
    <p:extLst>
      <p:ext uri="{BB962C8B-B14F-4D97-AF65-F5344CB8AC3E}">
        <p14:creationId xmlns:p14="http://schemas.microsoft.com/office/powerpoint/2010/main" val="2954376575"/>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800600"/>
          </a:xfrm>
        </p:spPr>
        <p:txBody>
          <a:bodyPr/>
          <a:lstStyle/>
          <a:p>
            <a:pPr marL="109537" indent="0">
              <a:buNone/>
            </a:pPr>
            <a:r>
              <a:rPr lang="en-US" sz="3200" dirty="0" smtClean="0"/>
              <a:t>Applies to 460 and 465 items when air temp ˂ 36°F for </a:t>
            </a:r>
            <a:r>
              <a:rPr lang="en-US" sz="3200" dirty="0"/>
              <a:t>upper and ˂ </a:t>
            </a:r>
            <a:r>
              <a:rPr lang="en-US" sz="3200" dirty="0" smtClean="0"/>
              <a:t>32°F </a:t>
            </a:r>
            <a:r>
              <a:rPr lang="en-US" sz="3200" dirty="0"/>
              <a:t>for </a:t>
            </a:r>
            <a:r>
              <a:rPr lang="en-US" sz="3200" dirty="0" smtClean="0"/>
              <a:t>lower layer </a:t>
            </a:r>
          </a:p>
          <a:p>
            <a:pPr>
              <a:spcBef>
                <a:spcPts val="1200"/>
              </a:spcBef>
            </a:pPr>
            <a:r>
              <a:rPr lang="en-US" sz="2400" dirty="0" smtClean="0"/>
              <a:t>Contractor request to pave outside temps (not dates)</a:t>
            </a:r>
          </a:p>
          <a:p>
            <a:pPr>
              <a:spcBef>
                <a:spcPts val="1200"/>
              </a:spcBef>
            </a:pPr>
            <a:r>
              <a:rPr lang="en-US" sz="2400" dirty="0" smtClean="0"/>
              <a:t>Written engineer approval – may require additional cold weather measures, revise CWP Plan as necessary</a:t>
            </a:r>
          </a:p>
          <a:p>
            <a:pPr>
              <a:lnSpc>
                <a:spcPct val="150000"/>
              </a:lnSpc>
            </a:pPr>
            <a:r>
              <a:rPr lang="en-US" sz="2400" dirty="0" smtClean="0"/>
              <a:t>Validate the day prior to paving</a:t>
            </a:r>
          </a:p>
          <a:p>
            <a:pPr>
              <a:lnSpc>
                <a:spcPct val="150000"/>
              </a:lnSpc>
            </a:pPr>
            <a:r>
              <a:rPr lang="en-US" sz="2400" dirty="0" smtClean="0"/>
              <a:t>CWP Plan followed all day for payment (460 items only)</a:t>
            </a:r>
          </a:p>
          <a:p>
            <a:pPr>
              <a:spcBef>
                <a:spcPts val="1200"/>
              </a:spcBef>
            </a:pPr>
            <a:r>
              <a:rPr lang="en-US" sz="2400" dirty="0" smtClean="0"/>
              <a:t>Contractor responsible for CWP damage/defects    </a:t>
            </a:r>
            <a:r>
              <a:rPr lang="en-US" sz="2000" dirty="0" smtClean="0"/>
              <a:t>(unless excusable compensable delay and department directs)</a:t>
            </a:r>
            <a:endParaRPr lang="en-US" sz="2000" dirty="0"/>
          </a:p>
        </p:txBody>
      </p:sp>
      <p:sp>
        <p:nvSpPr>
          <p:cNvPr id="3" name="Title 2"/>
          <p:cNvSpPr>
            <a:spLocks noGrp="1"/>
          </p:cNvSpPr>
          <p:nvPr>
            <p:ph type="title"/>
          </p:nvPr>
        </p:nvSpPr>
        <p:spPr>
          <a:xfrm>
            <a:off x="457200" y="0"/>
            <a:ext cx="8229600" cy="1143000"/>
          </a:xfrm>
        </p:spPr>
        <p:txBody>
          <a:bodyPr/>
          <a:lstStyle/>
          <a:p>
            <a:r>
              <a:rPr lang="en-US" dirty="0" smtClean="0"/>
              <a:t>Cold Weather Paving</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Tree>
    <p:extLst>
      <p:ext uri="{BB962C8B-B14F-4D97-AF65-F5344CB8AC3E}">
        <p14:creationId xmlns:p14="http://schemas.microsoft.com/office/powerpoint/2010/main" val="4152780068"/>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619" y="1148644"/>
            <a:ext cx="8549850" cy="4490156"/>
          </a:xfrm>
        </p:spPr>
      </p:pic>
      <p:sp>
        <p:nvSpPr>
          <p:cNvPr id="3" name="Title 2"/>
          <p:cNvSpPr>
            <a:spLocks noGrp="1"/>
          </p:cNvSpPr>
          <p:nvPr>
            <p:ph type="title"/>
          </p:nvPr>
        </p:nvSpPr>
        <p:spPr>
          <a:xfrm>
            <a:off x="457200" y="0"/>
            <a:ext cx="8229600" cy="1143000"/>
          </a:xfrm>
        </p:spPr>
        <p:txBody>
          <a:bodyPr/>
          <a:lstStyle/>
          <a:p>
            <a:r>
              <a:rPr lang="en-US" dirty="0" smtClean="0"/>
              <a:t>Detailed Project Schedules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spTree>
    <p:extLst>
      <p:ext uri="{BB962C8B-B14F-4D97-AF65-F5344CB8AC3E}">
        <p14:creationId xmlns:p14="http://schemas.microsoft.com/office/powerpoint/2010/main" val="1192098477"/>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915227"/>
            <a:ext cx="7086600" cy="5714173"/>
          </a:xfrm>
        </p:spPr>
      </p:pic>
      <p:sp>
        <p:nvSpPr>
          <p:cNvPr id="3" name="Title 2"/>
          <p:cNvSpPr>
            <a:spLocks noGrp="1"/>
          </p:cNvSpPr>
          <p:nvPr>
            <p:ph type="title"/>
          </p:nvPr>
        </p:nvSpPr>
        <p:spPr>
          <a:xfrm>
            <a:off x="457200" y="0"/>
            <a:ext cx="8229600" cy="1143000"/>
          </a:xfrm>
        </p:spPr>
        <p:txBody>
          <a:bodyPr/>
          <a:lstStyle/>
          <a:p>
            <a:r>
              <a:rPr lang="en-US" dirty="0" smtClean="0"/>
              <a:t>Production Rates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spTree>
    <p:extLst>
      <p:ext uri="{BB962C8B-B14F-4D97-AF65-F5344CB8AC3E}">
        <p14:creationId xmlns:p14="http://schemas.microsoft.com/office/powerpoint/2010/main" val="33155941"/>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5250" y="1219200"/>
            <a:ext cx="3873500" cy="3873500"/>
          </a:xfrm>
        </p:spPr>
      </p:pic>
    </p:spTree>
    <p:extLst>
      <p:ext uri="{BB962C8B-B14F-4D97-AF65-F5344CB8AC3E}">
        <p14:creationId xmlns:p14="http://schemas.microsoft.com/office/powerpoint/2010/main" val="275428887"/>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876800"/>
          </a:xfrm>
        </p:spPr>
        <p:txBody>
          <a:bodyPr/>
          <a:lstStyle/>
          <a:p>
            <a:pPr marL="109537" indent="0">
              <a:spcBef>
                <a:spcPts val="1200"/>
              </a:spcBef>
              <a:buNone/>
            </a:pPr>
            <a:r>
              <a:rPr lang="en-US" sz="2400" b="1" dirty="0" smtClean="0"/>
              <a:t>NEW</a:t>
            </a:r>
          </a:p>
          <a:p>
            <a:pPr>
              <a:spcBef>
                <a:spcPts val="1200"/>
              </a:spcBef>
            </a:pPr>
            <a:r>
              <a:rPr lang="en-US" sz="2000" dirty="0" smtClean="0"/>
              <a:t>Project Binders</a:t>
            </a:r>
          </a:p>
          <a:p>
            <a:pPr lvl="1">
              <a:spcBef>
                <a:spcPts val="1200"/>
              </a:spcBef>
            </a:pPr>
            <a:r>
              <a:rPr lang="en-US" sz="1600" dirty="0" smtClean="0"/>
              <a:t>Instructions and empty 3-ring binders available at region office with project plans/proposals</a:t>
            </a:r>
          </a:p>
          <a:p>
            <a:pPr lvl="1">
              <a:lnSpc>
                <a:spcPct val="150000"/>
              </a:lnSpc>
              <a:spcBef>
                <a:spcPts val="1200"/>
              </a:spcBef>
            </a:pPr>
            <a:r>
              <a:rPr lang="en-US" sz="1600" dirty="0" smtClean="0"/>
              <a:t>Required postings and other binder sheets in</a:t>
            </a:r>
          </a:p>
          <a:p>
            <a:pPr marL="109537" indent="0">
              <a:buNone/>
            </a:pPr>
            <a:r>
              <a:rPr lang="en-US" sz="1600" dirty="0" smtClean="0"/>
              <a:t>   	</a:t>
            </a:r>
            <a:r>
              <a:rPr lang="en-US" sz="1600" b="1" i="1" dirty="0" smtClean="0"/>
              <a:t>Pantry2016\</a:t>
            </a:r>
            <a:r>
              <a:rPr lang="en-US" sz="1600" b="1" i="1" dirty="0" err="1" smtClean="0"/>
              <a:t>RegionSpecific</a:t>
            </a:r>
            <a:r>
              <a:rPr lang="en-US" sz="1600" b="1" i="1" dirty="0" smtClean="0"/>
              <a:t>\</a:t>
            </a:r>
            <a:r>
              <a:rPr lang="en-US" sz="1600" b="1" i="1" dirty="0" err="1" smtClean="0"/>
              <a:t>NorthEastRegion</a:t>
            </a:r>
            <a:r>
              <a:rPr lang="en-US" sz="1600" b="1" i="1" dirty="0" smtClean="0"/>
              <a:t>\NER\</a:t>
            </a:r>
            <a:r>
              <a:rPr lang="en-US" sz="1600" b="1" i="1" dirty="0" err="1" smtClean="0"/>
              <a:t>ProjectBinder</a:t>
            </a:r>
            <a:r>
              <a:rPr lang="en-US" sz="1600" dirty="0" smtClean="0"/>
              <a:t> </a:t>
            </a:r>
          </a:p>
          <a:p>
            <a:pPr lvl="1">
              <a:lnSpc>
                <a:spcPct val="150000"/>
              </a:lnSpc>
              <a:spcBef>
                <a:spcPts val="1200"/>
              </a:spcBef>
              <a:buClr>
                <a:srgbClr val="EE0000"/>
              </a:buClr>
            </a:pPr>
            <a:r>
              <a:rPr lang="en-US" sz="1600" dirty="0" smtClean="0">
                <a:solidFill>
                  <a:srgbClr val="253D92"/>
                </a:solidFill>
              </a:rPr>
              <a:t>41 and 441 contact Lindsay </a:t>
            </a:r>
            <a:r>
              <a:rPr lang="en-US" sz="1600" dirty="0" err="1" smtClean="0">
                <a:solidFill>
                  <a:srgbClr val="253D92"/>
                </a:solidFill>
              </a:rPr>
              <a:t>Deswarte</a:t>
            </a:r>
            <a:r>
              <a:rPr lang="en-US" sz="1600" dirty="0" smtClean="0">
                <a:solidFill>
                  <a:srgbClr val="253D92"/>
                </a:solidFill>
              </a:rPr>
              <a:t> for binders</a:t>
            </a:r>
          </a:p>
          <a:p>
            <a:pPr lvl="1">
              <a:lnSpc>
                <a:spcPct val="150000"/>
              </a:lnSpc>
              <a:buClr>
                <a:srgbClr val="EE0000"/>
              </a:buClr>
            </a:pPr>
            <a:r>
              <a:rPr lang="en-US" sz="1600" dirty="0" smtClean="0">
                <a:solidFill>
                  <a:srgbClr val="253D92"/>
                </a:solidFill>
              </a:rPr>
              <a:t>LP project </a:t>
            </a:r>
            <a:r>
              <a:rPr lang="en-US" sz="1600" dirty="0">
                <a:solidFill>
                  <a:srgbClr val="253D92"/>
                </a:solidFill>
              </a:rPr>
              <a:t>b</a:t>
            </a:r>
            <a:r>
              <a:rPr lang="en-US" sz="1600" dirty="0" smtClean="0">
                <a:solidFill>
                  <a:srgbClr val="253D92"/>
                </a:solidFill>
              </a:rPr>
              <a:t>inders assembled by MC</a:t>
            </a:r>
            <a:endParaRPr lang="en-US" sz="1600" dirty="0">
              <a:solidFill>
                <a:srgbClr val="253D92"/>
              </a:solidFill>
            </a:endParaRPr>
          </a:p>
          <a:p>
            <a:pPr marL="109537" lvl="0" indent="0">
              <a:spcBef>
                <a:spcPts val="1200"/>
              </a:spcBef>
              <a:buClr>
                <a:srgbClr val="EE0000"/>
              </a:buClr>
              <a:buNone/>
            </a:pPr>
            <a:r>
              <a:rPr lang="en-US" sz="2400" b="1" dirty="0" smtClean="0">
                <a:solidFill>
                  <a:srgbClr val="253D92"/>
                </a:solidFill>
              </a:rPr>
              <a:t>REVISED</a:t>
            </a:r>
          </a:p>
          <a:p>
            <a:pPr lvl="0">
              <a:spcBef>
                <a:spcPts val="1200"/>
              </a:spcBef>
              <a:buClr>
                <a:srgbClr val="EE0000"/>
              </a:buClr>
            </a:pPr>
            <a:r>
              <a:rPr lang="en-US" sz="2000" dirty="0" smtClean="0">
                <a:solidFill>
                  <a:srgbClr val="253D92"/>
                </a:solidFill>
              </a:rPr>
              <a:t>Concrete Substructure </a:t>
            </a:r>
            <a:r>
              <a:rPr lang="en-US" sz="2000" dirty="0" err="1" smtClean="0">
                <a:solidFill>
                  <a:srgbClr val="253D92"/>
                </a:solidFill>
              </a:rPr>
              <a:t>Prepour</a:t>
            </a:r>
            <a:r>
              <a:rPr lang="en-US" sz="2000" dirty="0" smtClean="0">
                <a:solidFill>
                  <a:srgbClr val="253D92"/>
                </a:solidFill>
              </a:rPr>
              <a:t> Meeting</a:t>
            </a:r>
          </a:p>
          <a:p>
            <a:pPr lvl="0">
              <a:spcBef>
                <a:spcPts val="1200"/>
              </a:spcBef>
              <a:buClr>
                <a:srgbClr val="EE0000"/>
              </a:buClr>
            </a:pPr>
            <a:r>
              <a:rPr lang="en-US" sz="2000" dirty="0" smtClean="0">
                <a:solidFill>
                  <a:srgbClr val="253D92"/>
                </a:solidFill>
              </a:rPr>
              <a:t>Preconstruction Agenda</a:t>
            </a:r>
          </a:p>
          <a:p>
            <a:pPr lvl="0">
              <a:spcBef>
                <a:spcPts val="1200"/>
              </a:spcBef>
              <a:buClr>
                <a:srgbClr val="EE0000"/>
              </a:buClr>
            </a:pPr>
            <a:endParaRPr lang="en-US" sz="2000" dirty="0">
              <a:solidFill>
                <a:srgbClr val="253D92"/>
              </a:solidFill>
            </a:endParaRPr>
          </a:p>
          <a:p>
            <a:pPr marL="109537" indent="0">
              <a:buNone/>
            </a:pPr>
            <a:endParaRPr lang="en-US" sz="1800" dirty="0"/>
          </a:p>
          <a:p>
            <a:pPr marL="109537" indent="0">
              <a:buNone/>
            </a:pPr>
            <a:endParaRPr lang="en-US" sz="1800" dirty="0" smtClean="0"/>
          </a:p>
          <a:p>
            <a:pPr marL="109537" indent="0">
              <a:buNone/>
            </a:pPr>
            <a:endParaRPr lang="en-US" sz="1800" dirty="0"/>
          </a:p>
        </p:txBody>
      </p:sp>
      <p:sp>
        <p:nvSpPr>
          <p:cNvPr id="3" name="Title 2"/>
          <p:cNvSpPr>
            <a:spLocks noGrp="1"/>
          </p:cNvSpPr>
          <p:nvPr>
            <p:ph type="title"/>
          </p:nvPr>
        </p:nvSpPr>
        <p:spPr>
          <a:xfrm>
            <a:off x="457200" y="0"/>
            <a:ext cx="8229600" cy="1143000"/>
          </a:xfrm>
        </p:spPr>
        <p:txBody>
          <a:bodyPr/>
          <a:lstStyle/>
          <a:p>
            <a:r>
              <a:rPr lang="en-US" dirty="0"/>
              <a:t>2016 Pantry </a:t>
            </a:r>
            <a:r>
              <a:rPr lang="en-US" dirty="0" smtClean="0"/>
              <a:t>Region Updates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910523045"/>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59300"/>
          </a:xfrm>
        </p:spPr>
        <p:txBody>
          <a:bodyPr/>
          <a:lstStyle/>
          <a:p>
            <a:pPr marL="109537" lvl="0" indent="0">
              <a:spcBef>
                <a:spcPts val="1200"/>
              </a:spcBef>
              <a:buClr>
                <a:srgbClr val="EE0000"/>
              </a:buClr>
              <a:buNone/>
            </a:pPr>
            <a:r>
              <a:rPr lang="en-US" sz="2400" b="1" dirty="0" smtClean="0">
                <a:solidFill>
                  <a:srgbClr val="253D92"/>
                </a:solidFill>
              </a:rPr>
              <a:t>NEW</a:t>
            </a:r>
          </a:p>
          <a:p>
            <a:pPr lvl="0">
              <a:spcBef>
                <a:spcPts val="1200"/>
              </a:spcBef>
              <a:buClr>
                <a:srgbClr val="EE0000"/>
              </a:buClr>
            </a:pPr>
            <a:r>
              <a:rPr lang="en-US" sz="2000" dirty="0" smtClean="0">
                <a:solidFill>
                  <a:srgbClr val="253D92"/>
                </a:solidFill>
              </a:rPr>
              <a:t>Asphalt Sample Tag DT1352</a:t>
            </a:r>
            <a:endParaRPr lang="en-US" sz="2000" dirty="0">
              <a:solidFill>
                <a:srgbClr val="253D92"/>
              </a:solidFill>
            </a:endParaRPr>
          </a:p>
          <a:p>
            <a:pPr marL="109537" indent="0">
              <a:spcBef>
                <a:spcPts val="1200"/>
              </a:spcBef>
              <a:buNone/>
            </a:pPr>
            <a:r>
              <a:rPr lang="en-US" sz="1800" b="1" i="1" dirty="0" smtClean="0">
                <a:solidFill>
                  <a:srgbClr val="253D92"/>
                </a:solidFill>
              </a:rPr>
              <a:t>	</a:t>
            </a:r>
            <a:r>
              <a:rPr lang="en-US" sz="1600" b="1" i="1" dirty="0" smtClean="0">
                <a:solidFill>
                  <a:srgbClr val="253D92"/>
                </a:solidFill>
              </a:rPr>
              <a:t>Pantry2016\</a:t>
            </a:r>
            <a:r>
              <a:rPr lang="en-US" sz="1600" b="1" i="1" dirty="0" err="1" smtClean="0">
                <a:solidFill>
                  <a:srgbClr val="253D92"/>
                </a:solidFill>
              </a:rPr>
              <a:t>StatewideForms</a:t>
            </a:r>
            <a:r>
              <a:rPr lang="en-US" sz="1600" b="1" i="1" dirty="0" smtClean="0">
                <a:solidFill>
                  <a:srgbClr val="253D92"/>
                </a:solidFill>
              </a:rPr>
              <a:t>\</a:t>
            </a:r>
            <a:r>
              <a:rPr lang="en-US" sz="1600" b="1" i="1" dirty="0" err="1" smtClean="0">
                <a:solidFill>
                  <a:srgbClr val="253D92"/>
                </a:solidFill>
              </a:rPr>
              <a:t>DTForms</a:t>
            </a:r>
            <a:endParaRPr lang="en-US" sz="1600" b="1" i="1" dirty="0" smtClean="0">
              <a:solidFill>
                <a:srgbClr val="253D92"/>
              </a:solidFill>
            </a:endParaRPr>
          </a:p>
          <a:p>
            <a:pPr lvl="0">
              <a:spcBef>
                <a:spcPts val="1200"/>
              </a:spcBef>
              <a:buClr>
                <a:srgbClr val="EE0000"/>
              </a:buClr>
            </a:pPr>
            <a:r>
              <a:rPr lang="en-US" sz="2000" dirty="0" smtClean="0">
                <a:solidFill>
                  <a:srgbClr val="253D92"/>
                </a:solidFill>
              </a:rPr>
              <a:t>Mailbox Removal</a:t>
            </a:r>
            <a:endParaRPr lang="en-US" sz="2000" dirty="0">
              <a:solidFill>
                <a:srgbClr val="253D92"/>
              </a:solidFill>
            </a:endParaRPr>
          </a:p>
          <a:p>
            <a:pPr marL="109537" lvl="0" indent="0">
              <a:buClr>
                <a:srgbClr val="EE0000"/>
              </a:buClr>
              <a:buNone/>
            </a:pPr>
            <a:r>
              <a:rPr lang="en-US" sz="1800" b="1" i="1" dirty="0">
                <a:solidFill>
                  <a:srgbClr val="253D92"/>
                </a:solidFill>
              </a:rPr>
              <a:t>	</a:t>
            </a:r>
            <a:r>
              <a:rPr lang="en-US" sz="1600" b="1" i="1" dirty="0" smtClean="0">
                <a:solidFill>
                  <a:srgbClr val="253D92"/>
                </a:solidFill>
              </a:rPr>
              <a:t>Pantry2016\</a:t>
            </a:r>
            <a:r>
              <a:rPr lang="en-US" sz="1600" b="1" i="1" dirty="0" err="1" smtClean="0">
                <a:solidFill>
                  <a:srgbClr val="253D92"/>
                </a:solidFill>
              </a:rPr>
              <a:t>StatewideForms</a:t>
            </a:r>
            <a:r>
              <a:rPr lang="en-US" sz="2800" b="1" i="1" dirty="0">
                <a:solidFill>
                  <a:srgbClr val="253D92"/>
                </a:solidFill>
              </a:rPr>
              <a:t>	</a:t>
            </a:r>
            <a:endParaRPr lang="en-US" sz="2800" b="1" i="1" dirty="0" smtClean="0">
              <a:solidFill>
                <a:srgbClr val="253D92"/>
              </a:solidFill>
            </a:endParaRPr>
          </a:p>
          <a:p>
            <a:pPr marL="109537" lvl="0" indent="0">
              <a:spcBef>
                <a:spcPts val="1200"/>
              </a:spcBef>
              <a:buClr>
                <a:srgbClr val="EE0000"/>
              </a:buClr>
              <a:buNone/>
            </a:pPr>
            <a:r>
              <a:rPr lang="en-US" sz="2400" b="1" dirty="0" smtClean="0">
                <a:solidFill>
                  <a:srgbClr val="253D92"/>
                </a:solidFill>
              </a:rPr>
              <a:t>REVISED</a:t>
            </a:r>
            <a:endParaRPr lang="en-US" sz="2400" dirty="0" smtClean="0">
              <a:solidFill>
                <a:srgbClr val="253D92"/>
              </a:solidFill>
            </a:endParaRPr>
          </a:p>
          <a:p>
            <a:pPr lvl="0">
              <a:spcBef>
                <a:spcPts val="1200"/>
              </a:spcBef>
              <a:buClr>
                <a:srgbClr val="EE0000"/>
              </a:buClr>
            </a:pPr>
            <a:r>
              <a:rPr lang="en-US" sz="2000" dirty="0" smtClean="0">
                <a:solidFill>
                  <a:srgbClr val="253D92"/>
                </a:solidFill>
              </a:rPr>
              <a:t>Traffic Control Inspection Checklist </a:t>
            </a:r>
            <a:r>
              <a:rPr lang="en-US" sz="1800" dirty="0" smtClean="0">
                <a:solidFill>
                  <a:srgbClr val="253D92"/>
                </a:solidFill>
              </a:rPr>
              <a:t>(added Temp Crash Cushions)</a:t>
            </a:r>
            <a:endParaRPr lang="en-US" sz="1800" dirty="0">
              <a:solidFill>
                <a:srgbClr val="253D92"/>
              </a:solidFill>
            </a:endParaRPr>
          </a:p>
          <a:p>
            <a:pPr marL="109537" lvl="0" indent="0">
              <a:spcBef>
                <a:spcPts val="1200"/>
              </a:spcBef>
              <a:buClr>
                <a:srgbClr val="EE0000"/>
              </a:buClr>
              <a:buNone/>
            </a:pPr>
            <a:r>
              <a:rPr lang="en-US" sz="1800" b="1" i="1" dirty="0">
                <a:solidFill>
                  <a:srgbClr val="253D92"/>
                </a:solidFill>
              </a:rPr>
              <a:t>	</a:t>
            </a:r>
            <a:r>
              <a:rPr lang="en-US" sz="1600" b="1" i="1" dirty="0" smtClean="0">
                <a:solidFill>
                  <a:srgbClr val="253D92"/>
                </a:solidFill>
              </a:rPr>
              <a:t>Pantry2016\</a:t>
            </a:r>
            <a:r>
              <a:rPr lang="en-US" sz="1600" b="1" i="1" dirty="0" err="1" smtClean="0">
                <a:solidFill>
                  <a:srgbClr val="253D92"/>
                </a:solidFill>
              </a:rPr>
              <a:t>StatewideForms</a:t>
            </a:r>
            <a:endParaRPr lang="en-US" sz="1600" dirty="0"/>
          </a:p>
          <a:p>
            <a:pPr lvl="0">
              <a:spcBef>
                <a:spcPts val="1200"/>
              </a:spcBef>
              <a:buClr>
                <a:srgbClr val="EE0000"/>
              </a:buClr>
            </a:pPr>
            <a:r>
              <a:rPr lang="en-US" sz="2000" dirty="0">
                <a:solidFill>
                  <a:srgbClr val="253D92"/>
                </a:solidFill>
              </a:rPr>
              <a:t>Concrete Mixture Design </a:t>
            </a:r>
            <a:r>
              <a:rPr lang="en-US" sz="2000" dirty="0" smtClean="0">
                <a:solidFill>
                  <a:srgbClr val="253D92"/>
                </a:solidFill>
              </a:rPr>
              <a:t>WS5014</a:t>
            </a:r>
            <a:endParaRPr lang="en-US" sz="2000" dirty="0">
              <a:solidFill>
                <a:srgbClr val="253D92"/>
              </a:solidFill>
            </a:endParaRPr>
          </a:p>
          <a:p>
            <a:pPr marL="109537" lvl="0" indent="0">
              <a:spcBef>
                <a:spcPts val="1200"/>
              </a:spcBef>
              <a:buClr>
                <a:srgbClr val="EE0000"/>
              </a:buClr>
              <a:buNone/>
            </a:pPr>
            <a:r>
              <a:rPr lang="en-US" sz="1800" b="1" i="1" dirty="0">
                <a:solidFill>
                  <a:srgbClr val="253D92"/>
                </a:solidFill>
              </a:rPr>
              <a:t>	</a:t>
            </a:r>
            <a:r>
              <a:rPr lang="en-US" sz="1600" b="1" i="1" dirty="0" smtClean="0">
                <a:solidFill>
                  <a:srgbClr val="253D92"/>
                </a:solidFill>
              </a:rPr>
              <a:t>Pantry2016\</a:t>
            </a:r>
            <a:r>
              <a:rPr lang="en-US" sz="1600" b="1" i="1" dirty="0" err="1" smtClean="0">
                <a:solidFill>
                  <a:srgbClr val="253D92"/>
                </a:solidFill>
              </a:rPr>
              <a:t>StatewideForms</a:t>
            </a:r>
            <a:r>
              <a:rPr lang="en-US" sz="1600" b="1" i="1" dirty="0" smtClean="0">
                <a:solidFill>
                  <a:srgbClr val="253D92"/>
                </a:solidFill>
              </a:rPr>
              <a:t>\</a:t>
            </a:r>
            <a:r>
              <a:rPr lang="en-US" sz="1600" b="1" i="1" dirty="0" err="1" smtClean="0">
                <a:solidFill>
                  <a:srgbClr val="253D92"/>
                </a:solidFill>
              </a:rPr>
              <a:t>WSForms</a:t>
            </a:r>
            <a:endParaRPr lang="en-US" sz="1600" dirty="0"/>
          </a:p>
          <a:p>
            <a:pPr marL="109537" indent="0">
              <a:buNone/>
            </a:pPr>
            <a:endParaRPr lang="en-US" sz="1800" dirty="0" smtClean="0"/>
          </a:p>
          <a:p>
            <a:pPr marL="109537" indent="0">
              <a:buNone/>
            </a:pPr>
            <a:endParaRPr lang="en-US" sz="1800" dirty="0"/>
          </a:p>
        </p:txBody>
      </p:sp>
      <p:sp>
        <p:nvSpPr>
          <p:cNvPr id="3" name="Title 2"/>
          <p:cNvSpPr>
            <a:spLocks noGrp="1"/>
          </p:cNvSpPr>
          <p:nvPr>
            <p:ph type="title"/>
          </p:nvPr>
        </p:nvSpPr>
        <p:spPr>
          <a:xfrm>
            <a:off x="457200" y="0"/>
            <a:ext cx="8229600" cy="1143000"/>
          </a:xfrm>
        </p:spPr>
        <p:txBody>
          <a:bodyPr/>
          <a:lstStyle/>
          <a:p>
            <a:r>
              <a:rPr lang="en-US" dirty="0" smtClean="0"/>
              <a:t>2016 Pantry Statewide Updates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491070895"/>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59924"/>
            <a:ext cx="8229600" cy="4267200"/>
          </a:xfrm>
        </p:spPr>
        <p:txBody>
          <a:bodyPr/>
          <a:lstStyle/>
          <a:p>
            <a:pPr>
              <a:buFont typeface="Wingdings" pitchFamily="2" charset="2"/>
              <a:buChar char="Ø"/>
            </a:pPr>
            <a:endParaRPr lang="en-US" sz="1000" dirty="0" smtClean="0"/>
          </a:p>
          <a:p>
            <a:endParaRPr lang="en-US" dirty="0" smtClean="0"/>
          </a:p>
          <a:p>
            <a:endParaRPr lang="en-US" dirty="0" smtClean="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118" y="304800"/>
            <a:ext cx="4783282" cy="61901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460500"/>
            <a:ext cx="8229600" cy="3873500"/>
          </a:xfrm>
        </p:spPr>
        <p:txBody>
          <a:bodyPr/>
          <a:lstStyle/>
          <a:p>
            <a:pPr marL="109537" indent="0">
              <a:buNone/>
            </a:pPr>
            <a:r>
              <a:rPr lang="en-US" sz="2000" dirty="0" smtClean="0"/>
              <a:t>Upon exiting your </a:t>
            </a:r>
            <a:r>
              <a:rPr lang="en-US" sz="2000" dirty="0" err="1" smtClean="0"/>
              <a:t>FieldManager</a:t>
            </a:r>
            <a:r>
              <a:rPr lang="en-US" sz="2000" dirty="0" smtClean="0"/>
              <a:t> database for the 5</a:t>
            </a:r>
            <a:r>
              <a:rPr lang="en-US" sz="2000" baseline="30000" dirty="0" smtClean="0"/>
              <a:t>th</a:t>
            </a:r>
            <a:r>
              <a:rPr lang="en-US" sz="2000" dirty="0" smtClean="0"/>
              <a:t> time, a </a:t>
            </a:r>
            <a:r>
              <a:rPr lang="en-US" sz="2000" i="1" dirty="0" smtClean="0"/>
              <a:t>Warning</a:t>
            </a:r>
            <a:r>
              <a:rPr lang="en-US" sz="2000" dirty="0" smtClean="0"/>
              <a:t> window will appear prompting you to backup.  </a:t>
            </a:r>
          </a:p>
          <a:p>
            <a:pPr lvl="1"/>
            <a:r>
              <a:rPr lang="en-US" sz="1600" dirty="0" smtClean="0"/>
              <a:t>The backup window was shortened due to the number of crashed </a:t>
            </a:r>
            <a:r>
              <a:rPr lang="en-US" sz="1600" dirty="0" err="1" smtClean="0"/>
              <a:t>FieldManager</a:t>
            </a:r>
            <a:r>
              <a:rPr lang="en-US" sz="1600" dirty="0" smtClean="0"/>
              <a:t> databases reported to the </a:t>
            </a:r>
            <a:r>
              <a:rPr lang="en-US" sz="1600" dirty="0" err="1" smtClean="0"/>
              <a:t>AASHTOWare</a:t>
            </a:r>
            <a:r>
              <a:rPr lang="en-US" sz="1600" dirty="0" smtClean="0"/>
              <a:t> Project Administrators in 2014</a:t>
            </a:r>
            <a:r>
              <a:rPr lang="en-US" sz="1600" dirty="0"/>
              <a:t> </a:t>
            </a:r>
            <a:r>
              <a:rPr lang="en-US" sz="1600" dirty="0" smtClean="0"/>
              <a:t>and 2015.</a:t>
            </a:r>
          </a:p>
          <a:p>
            <a:pPr lvl="1"/>
            <a:r>
              <a:rPr lang="en-US" sz="1600" dirty="0" smtClean="0"/>
              <a:t>The initial backup is stored at  C:\ProgramData\FieldManager\database\Backup</a:t>
            </a:r>
          </a:p>
          <a:p>
            <a:pPr lvl="1"/>
            <a:r>
              <a:rPr lang="en-US" sz="1600" dirty="0" smtClean="0"/>
              <a:t>An additional backup can be saved on an external USB or hard drive too.</a:t>
            </a:r>
          </a:p>
        </p:txBody>
      </p:sp>
      <p:sp>
        <p:nvSpPr>
          <p:cNvPr id="3" name="Title 2"/>
          <p:cNvSpPr>
            <a:spLocks noGrp="1"/>
          </p:cNvSpPr>
          <p:nvPr>
            <p:ph type="title"/>
          </p:nvPr>
        </p:nvSpPr>
        <p:spPr>
          <a:xfrm>
            <a:off x="457200" y="0"/>
            <a:ext cx="8229600" cy="1143000"/>
          </a:xfrm>
        </p:spPr>
        <p:txBody>
          <a:bodyPr>
            <a:normAutofit/>
          </a:bodyPr>
          <a:lstStyle/>
          <a:p>
            <a:r>
              <a:rPr lang="en-US" dirty="0" err="1" smtClean="0"/>
              <a:t>FieldManager</a:t>
            </a:r>
            <a:r>
              <a:rPr lang="en-US" dirty="0" smtClean="0"/>
              <a:t> v5.1a - Backups</a:t>
            </a:r>
          </a:p>
        </p:txBody>
      </p:sp>
      <p:sp>
        <p:nvSpPr>
          <p:cNvPr id="2" name="Slide Number Placeholder 1"/>
          <p:cNvSpPr>
            <a:spLocks noGrp="1"/>
          </p:cNvSpPr>
          <p:nvPr>
            <p:ph type="sldNum" sz="quarter" idx="10"/>
          </p:nvPr>
        </p:nvSpPr>
        <p:spPr/>
        <p:txBody>
          <a:bodyPr/>
          <a:lstStyle/>
          <a:p>
            <a:pPr>
              <a:defRPr/>
            </a:pPr>
            <a:fld id="{C27248A9-EA0F-42E1-AEA4-5ACB7722C127}" type="slidenum">
              <a:rPr lang="en-US" smtClean="0"/>
              <a:pPr>
                <a:defRPr/>
              </a:pPr>
              <a:t>7</a:t>
            </a:fld>
            <a:endParaRPr lang="en-US" dirty="0"/>
          </a:p>
        </p:txBody>
      </p:sp>
      <p:pic>
        <p:nvPicPr>
          <p:cNvPr id="5" name="Content Placeholder 2"/>
          <p:cNvPicPr>
            <a:picLocks noChangeAspect="1"/>
          </p:cNvPicPr>
          <p:nvPr/>
        </p:nvPicPr>
        <p:blipFill rotWithShape="1">
          <a:blip r:embed="rId3">
            <a:extLst>
              <a:ext uri="{28A0092B-C50C-407E-A947-70E740481C1C}">
                <a14:useLocalDpi xmlns:a14="http://schemas.microsoft.com/office/drawing/2010/main" val="0"/>
              </a:ext>
            </a:extLst>
          </a:blip>
          <a:srcRect l="4251" t="26683" r="43889" b="-803"/>
          <a:stretch/>
        </p:blipFill>
        <p:spPr bwMode="auto">
          <a:xfrm>
            <a:off x="2362200" y="3581400"/>
            <a:ext cx="4648201" cy="1905000"/>
          </a:xfrm>
          <a:prstGeom prst="rect">
            <a:avLst/>
          </a:prstGeom>
          <a:noFill/>
          <a:ln w="9525">
            <a:noFill/>
            <a:miter lim="800000"/>
            <a:headEnd/>
            <a:tailEnd/>
          </a:ln>
        </p:spPr>
      </p:pic>
      <p:sp>
        <p:nvSpPr>
          <p:cNvPr id="4" name="Up Arrow 3"/>
          <p:cNvSpPr/>
          <p:nvPr/>
        </p:nvSpPr>
        <p:spPr>
          <a:xfrm>
            <a:off x="4800600" y="5273322"/>
            <a:ext cx="304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12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143000"/>
            <a:ext cx="7848600" cy="4572000"/>
          </a:xfrm>
        </p:spPr>
        <p:txBody>
          <a:bodyPr/>
          <a:lstStyle/>
          <a:p>
            <a:pPr marL="109537" indent="0">
              <a:buNone/>
            </a:pPr>
            <a:r>
              <a:rPr lang="en-US" sz="2000" u="sng" dirty="0" smtClean="0"/>
              <a:t>All</a:t>
            </a:r>
            <a:r>
              <a:rPr lang="en-US" sz="2000" dirty="0" smtClean="0"/>
              <a:t> Estimates must contain the following comments:</a:t>
            </a:r>
          </a:p>
          <a:p>
            <a:pPr lvl="1"/>
            <a:r>
              <a:rPr lang="en-US" sz="1800" dirty="0" smtClean="0"/>
              <a:t>Fiscal year the work being paid on the estimate was performed (MUST be the first line)</a:t>
            </a:r>
          </a:p>
          <a:p>
            <a:pPr marL="392113" lvl="1" indent="0">
              <a:buNone/>
            </a:pPr>
            <a:r>
              <a:rPr lang="en-US" sz="1800" b="1" dirty="0"/>
              <a:t> </a:t>
            </a:r>
            <a:r>
              <a:rPr lang="en-US" sz="1800" b="1" dirty="0" smtClean="0"/>
              <a:t>   “FY16” </a:t>
            </a:r>
            <a:r>
              <a:rPr lang="en-US" sz="1800" dirty="0" smtClean="0"/>
              <a:t>= July 1, 2015 – June 30, 2016</a:t>
            </a:r>
            <a:r>
              <a:rPr lang="en-US" sz="1800" b="1" dirty="0"/>
              <a:t/>
            </a:r>
            <a:br>
              <a:rPr lang="en-US" sz="1800" b="1" dirty="0"/>
            </a:br>
            <a:r>
              <a:rPr lang="en-US" sz="1800" b="1" dirty="0"/>
              <a:t> </a:t>
            </a:r>
            <a:r>
              <a:rPr lang="en-US" sz="1800" b="1" dirty="0" smtClean="0"/>
              <a:t>   “FY17” </a:t>
            </a:r>
            <a:r>
              <a:rPr lang="en-US" sz="1800" dirty="0" smtClean="0"/>
              <a:t>= July 1, 2016 – June 30, 2017</a:t>
            </a:r>
          </a:p>
          <a:p>
            <a:pPr lvl="1"/>
            <a:r>
              <a:rPr lang="en-US" sz="1800" dirty="0" smtClean="0"/>
              <a:t>Your name, company, phone number</a:t>
            </a:r>
          </a:p>
          <a:p>
            <a:pPr lvl="1"/>
            <a:r>
              <a:rPr lang="en-US" sz="1800" dirty="0" smtClean="0"/>
              <a:t>PM name</a:t>
            </a:r>
          </a:p>
          <a:p>
            <a:pPr lvl="1"/>
            <a:r>
              <a:rPr lang="en-US" sz="1800" dirty="0" smtClean="0"/>
              <a:t>41 and 441 also include Deputy PM name</a:t>
            </a:r>
          </a:p>
          <a:p>
            <a:pPr lvl="1"/>
            <a:r>
              <a:rPr lang="en-US" sz="1800" dirty="0" smtClean="0"/>
              <a:t>LP – first line of comments must be the date range that work was performed for this estimate instead of FY</a:t>
            </a:r>
            <a:endParaRPr lang="en-US" sz="1800" b="1" dirty="0" smtClean="0"/>
          </a:p>
          <a:p>
            <a:pPr marL="630238" lvl="2" indent="0">
              <a:buNone/>
            </a:pPr>
            <a:r>
              <a:rPr lang="en-US" sz="1600" b="1" dirty="0"/>
              <a:t>	</a:t>
            </a:r>
            <a:endParaRPr lang="en-US" sz="1600" b="1" dirty="0" smtClean="0"/>
          </a:p>
          <a:p>
            <a:pPr marL="630238" lvl="2" indent="0">
              <a:buNone/>
            </a:pPr>
            <a:endParaRPr lang="en-US" sz="1800" dirty="0" smtClean="0"/>
          </a:p>
          <a:p>
            <a:pPr marL="630238" lvl="2" indent="0">
              <a:buNone/>
            </a:pPr>
            <a:r>
              <a:rPr lang="en-US" sz="1800" dirty="0" smtClean="0"/>
              <a:t>There </a:t>
            </a:r>
            <a:r>
              <a:rPr lang="en-US" sz="1800" dirty="0"/>
              <a:t>is a 60 character limit on the voucher report for estimate comments.  Comments that exceed 60 characters will be </a:t>
            </a:r>
            <a:r>
              <a:rPr lang="en-US" sz="1800" dirty="0" smtClean="0"/>
              <a:t>truncated on </a:t>
            </a:r>
            <a:r>
              <a:rPr lang="en-US" sz="1800" dirty="0"/>
              <a:t>the voucher report. </a:t>
            </a:r>
          </a:p>
        </p:txBody>
      </p:sp>
      <p:sp>
        <p:nvSpPr>
          <p:cNvPr id="3" name="Title 2"/>
          <p:cNvSpPr>
            <a:spLocks noGrp="1"/>
          </p:cNvSpPr>
          <p:nvPr>
            <p:ph type="title"/>
          </p:nvPr>
        </p:nvSpPr>
        <p:spPr>
          <a:xfrm>
            <a:off x="457200" y="0"/>
            <a:ext cx="8229600" cy="1143000"/>
          </a:xfrm>
        </p:spPr>
        <p:txBody>
          <a:bodyPr/>
          <a:lstStyle/>
          <a:p>
            <a:r>
              <a:rPr lang="en-US" dirty="0" err="1" smtClean="0"/>
              <a:t>FieldManager</a:t>
            </a:r>
            <a:r>
              <a:rPr lang="en-US" dirty="0" smtClean="0"/>
              <a:t> v5.1a - Estimates</a:t>
            </a:r>
          </a:p>
        </p:txBody>
      </p:sp>
      <p:sp>
        <p:nvSpPr>
          <p:cNvPr id="2" name="Slide Number Placeholder 1"/>
          <p:cNvSpPr>
            <a:spLocks noGrp="1"/>
          </p:cNvSpPr>
          <p:nvPr>
            <p:ph type="sldNum" sz="quarter" idx="10"/>
          </p:nvPr>
        </p:nvSpPr>
        <p:spPr/>
        <p:txBody>
          <a:bodyPr/>
          <a:lstStyle/>
          <a:p>
            <a:pPr>
              <a:defRPr/>
            </a:pPr>
            <a:fld id="{C27248A9-EA0F-42E1-AEA4-5ACB7722C127}" type="slidenum">
              <a:rPr lang="en-US" smtClean="0"/>
              <a:pPr>
                <a:defRPr/>
              </a:pPr>
              <a:t>8</a:t>
            </a:fld>
            <a:endParaRPr lang="en-US" dirty="0"/>
          </a:p>
        </p:txBody>
      </p:sp>
      <p:pic>
        <p:nvPicPr>
          <p:cNvPr id="6" name="Picture 5"/>
          <p:cNvPicPr>
            <a:picLocks noChangeAspect="1"/>
          </p:cNvPicPr>
          <p:nvPr/>
        </p:nvPicPr>
        <p:blipFill>
          <a:blip r:embed="rId3"/>
          <a:stretch>
            <a:fillRect/>
          </a:stretch>
        </p:blipFill>
        <p:spPr>
          <a:xfrm>
            <a:off x="5410200" y="3962399"/>
            <a:ext cx="3603625" cy="797037"/>
          </a:xfrm>
          <a:prstGeom prst="rect">
            <a:avLst/>
          </a:prstGeom>
        </p:spPr>
      </p:pic>
      <p:pic>
        <p:nvPicPr>
          <p:cNvPr id="7" name="Picture 6"/>
          <p:cNvPicPr>
            <a:picLocks noChangeAspect="1"/>
          </p:cNvPicPr>
          <p:nvPr/>
        </p:nvPicPr>
        <p:blipFill>
          <a:blip r:embed="rId4"/>
          <a:stretch>
            <a:fillRect/>
          </a:stretch>
        </p:blipFill>
        <p:spPr>
          <a:xfrm>
            <a:off x="5309933" y="2133599"/>
            <a:ext cx="3703891" cy="797365"/>
          </a:xfrm>
          <a:prstGeom prst="rect">
            <a:avLst/>
          </a:prstGeom>
        </p:spPr>
      </p:pic>
    </p:spTree>
    <p:extLst>
      <p:ext uri="{BB962C8B-B14F-4D97-AF65-F5344CB8AC3E}">
        <p14:creationId xmlns:p14="http://schemas.microsoft.com/office/powerpoint/2010/main" val="329318946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191000"/>
          </a:xfrm>
        </p:spPr>
        <p:txBody>
          <a:bodyPr/>
          <a:lstStyle/>
          <a:p>
            <a:pPr marL="109538" indent="0">
              <a:buNone/>
              <a:defRPr/>
            </a:pPr>
            <a:r>
              <a:rPr lang="en-US" dirty="0" smtClean="0"/>
              <a:t>Required data entry:</a:t>
            </a:r>
          </a:p>
          <a:p>
            <a:r>
              <a:rPr lang="en-US" sz="1800" dirty="0" smtClean="0"/>
              <a:t>DQI information for each project</a:t>
            </a:r>
          </a:p>
          <a:p>
            <a:r>
              <a:rPr lang="en-US" sz="1800" dirty="0" smtClean="0"/>
              <a:t>Explanation of Variation report - </a:t>
            </a:r>
            <a:r>
              <a:rPr lang="en-US" sz="1400" dirty="0" smtClean="0"/>
              <a:t>Item variation entered in </a:t>
            </a:r>
            <a:r>
              <a:rPr lang="en-US" sz="1400" dirty="0" err="1" smtClean="0"/>
              <a:t>FieldManager</a:t>
            </a:r>
            <a:endParaRPr lang="en-US" sz="1400" dirty="0" smtClean="0"/>
          </a:p>
          <a:p>
            <a:r>
              <a:rPr lang="en-US" sz="1800" dirty="0" smtClean="0"/>
              <a:t>Acceptance information</a:t>
            </a:r>
          </a:p>
          <a:p>
            <a:pPr lvl="1"/>
            <a:r>
              <a:rPr lang="en-US" sz="1400" i="1" dirty="0" smtClean="0"/>
              <a:t>Punch List Completed Date</a:t>
            </a:r>
          </a:p>
          <a:p>
            <a:pPr lvl="1"/>
            <a:r>
              <a:rPr lang="en-US" sz="1400" dirty="0" smtClean="0"/>
              <a:t>Contracts with Plant Establishment Periods – </a:t>
            </a:r>
            <a:br>
              <a:rPr lang="en-US" sz="1400" dirty="0" smtClean="0"/>
            </a:br>
            <a:r>
              <a:rPr lang="en-US" sz="1400" i="1" dirty="0" smtClean="0"/>
              <a:t>Initial Completion of Planting Date </a:t>
            </a:r>
            <a:r>
              <a:rPr lang="en-US" sz="1400" dirty="0" smtClean="0"/>
              <a:t>AND </a:t>
            </a:r>
            <a:r>
              <a:rPr lang="en-US" sz="1400" i="1" dirty="0" smtClean="0"/>
              <a:t>Plant </a:t>
            </a:r>
            <a:r>
              <a:rPr lang="en-US" sz="1400" i="1" dirty="0" err="1" smtClean="0"/>
              <a:t>Estb</a:t>
            </a:r>
            <a:r>
              <a:rPr lang="en-US" sz="1400" i="1" dirty="0" smtClean="0"/>
              <a:t> Period (Years)</a:t>
            </a:r>
          </a:p>
          <a:p>
            <a:pPr lvl="1"/>
            <a:r>
              <a:rPr lang="en-US" sz="1400" i="1" dirty="0" smtClean="0"/>
              <a:t>Late Seeding </a:t>
            </a:r>
            <a:r>
              <a:rPr lang="en-US" sz="1400" dirty="0" smtClean="0"/>
              <a:t>prompt if applicable</a:t>
            </a:r>
          </a:p>
          <a:p>
            <a:pPr lvl="1"/>
            <a:r>
              <a:rPr lang="en-US" sz="1400" i="1" dirty="0" smtClean="0"/>
              <a:t>Late Paving</a:t>
            </a:r>
            <a:r>
              <a:rPr lang="en-US" sz="1400" dirty="0" smtClean="0"/>
              <a:t> prompt if applicable</a:t>
            </a:r>
            <a:br>
              <a:rPr lang="en-US" sz="1400" dirty="0" smtClean="0"/>
            </a:br>
            <a:r>
              <a:rPr lang="en-US" sz="1400" dirty="0" smtClean="0"/>
              <a:t>NOTE: Late Paving to be replaced with Cold Weather Paving in FIT 2016 service pack.</a:t>
            </a:r>
          </a:p>
          <a:p>
            <a:pPr lvl="1"/>
            <a:r>
              <a:rPr lang="en-US" sz="1400" dirty="0" smtClean="0"/>
              <a:t>If a claim is submitted, </a:t>
            </a:r>
            <a:r>
              <a:rPr lang="en-US" sz="1400" i="1" dirty="0" smtClean="0"/>
              <a:t>Submission of Claim Date </a:t>
            </a:r>
            <a:r>
              <a:rPr lang="en-US" sz="1400" dirty="0" smtClean="0"/>
              <a:t>is required.</a:t>
            </a:r>
          </a:p>
          <a:p>
            <a:r>
              <a:rPr lang="en-US" sz="1800" dirty="0" smtClean="0"/>
              <a:t>Structure(s) information</a:t>
            </a:r>
          </a:p>
          <a:p>
            <a:r>
              <a:rPr lang="en-US" sz="1800" dirty="0" smtClean="0"/>
              <a:t>Staff / Field Office information</a:t>
            </a:r>
          </a:p>
          <a:p>
            <a:pPr>
              <a:defRPr/>
            </a:pPr>
            <a:r>
              <a:rPr lang="en-US" sz="1800" dirty="0" smtClean="0"/>
              <a:t>Warranty information, if applicable</a:t>
            </a:r>
          </a:p>
        </p:txBody>
      </p:sp>
      <p:sp>
        <p:nvSpPr>
          <p:cNvPr id="2" name="Title 1"/>
          <p:cNvSpPr>
            <a:spLocks noGrp="1"/>
          </p:cNvSpPr>
          <p:nvPr>
            <p:ph type="title"/>
          </p:nvPr>
        </p:nvSpPr>
        <p:spPr>
          <a:xfrm>
            <a:off x="457200" y="0"/>
            <a:ext cx="8229600" cy="1143000"/>
          </a:xfrm>
        </p:spPr>
        <p:txBody>
          <a:bodyPr>
            <a:normAutofit/>
          </a:bodyPr>
          <a:lstStyle/>
          <a:p>
            <a:pPr>
              <a:defRPr/>
            </a:pPr>
            <a:r>
              <a:rPr lang="en-US" dirty="0" smtClean="0"/>
              <a:t>Field Information Tracking (FIT)</a:t>
            </a:r>
            <a:endParaRPr lang="en-US" dirty="0"/>
          </a:p>
        </p:txBody>
      </p:sp>
      <p:sp>
        <p:nvSpPr>
          <p:cNvPr id="3" name="Slide Number Placeholder 2"/>
          <p:cNvSpPr>
            <a:spLocks noGrp="1"/>
          </p:cNvSpPr>
          <p:nvPr>
            <p:ph type="sldNum" sz="quarter" idx="10"/>
          </p:nvPr>
        </p:nvSpPr>
        <p:spPr/>
        <p:txBody>
          <a:bodyPr/>
          <a:lstStyle/>
          <a:p>
            <a:pPr>
              <a:defRPr/>
            </a:pPr>
            <a:fld id="{C27248A9-EA0F-42E1-AEA4-5ACB7722C127}" type="slidenum">
              <a:rPr lang="en-US" smtClean="0"/>
              <a:pPr>
                <a:defRPr/>
              </a:pPr>
              <a:t>9</a:t>
            </a:fld>
            <a:endParaRPr lang="en-US" dirty="0"/>
          </a:p>
        </p:txBody>
      </p:sp>
    </p:spTree>
    <p:extLst>
      <p:ext uri="{BB962C8B-B14F-4D97-AF65-F5344CB8AC3E}">
        <p14:creationId xmlns:p14="http://schemas.microsoft.com/office/powerpoint/2010/main" val="27897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3618</TotalTime>
  <Words>2002</Words>
  <Application>Microsoft Office PowerPoint</Application>
  <PresentationFormat>On-screen Show (4:3)</PresentationFormat>
  <Paragraphs>258</Paragraphs>
  <Slides>34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Wingdings</vt:lpstr>
      <vt:lpstr>Wingdings 2</vt:lpstr>
      <vt:lpstr>Wingdings 3</vt:lpstr>
      <vt:lpstr>Concourse</vt:lpstr>
      <vt:lpstr>PowerPoint Presentation</vt:lpstr>
      <vt:lpstr>2016 Field Software Updates</vt:lpstr>
      <vt:lpstr>PowerPoint Presentation</vt:lpstr>
      <vt:lpstr>2016 Pantry Region Updates</vt:lpstr>
      <vt:lpstr>2016 Pantry Statewide Updates</vt:lpstr>
      <vt:lpstr>PowerPoint Presentation</vt:lpstr>
      <vt:lpstr>FieldManager v5.1a - Backups</vt:lpstr>
      <vt:lpstr>FieldManager v5.1a - Estimates</vt:lpstr>
      <vt:lpstr>Field Information Tracking (FIT)</vt:lpstr>
      <vt:lpstr>Document critical dates in Daily Diary comments</vt:lpstr>
      <vt:lpstr>Document critical dates in Daily Diary comments</vt:lpstr>
      <vt:lpstr>Various Reminders</vt:lpstr>
      <vt:lpstr>Types of Reviews/Audits</vt:lpstr>
      <vt:lpstr>LAB Review</vt:lpstr>
      <vt:lpstr>IPIA Review</vt:lpstr>
      <vt:lpstr>CAP Review</vt:lpstr>
      <vt:lpstr>CAP Review</vt:lpstr>
      <vt:lpstr>CAP Review</vt:lpstr>
      <vt:lpstr>CAP Review</vt:lpstr>
      <vt:lpstr>Process Review</vt:lpstr>
      <vt:lpstr>Project Review</vt:lpstr>
      <vt:lpstr>Project Review</vt:lpstr>
      <vt:lpstr>Project Review</vt:lpstr>
      <vt:lpstr>ContMod Justification</vt:lpstr>
      <vt:lpstr>ContMod Justification</vt:lpstr>
      <vt:lpstr>Supplemental Agreements</vt:lpstr>
      <vt:lpstr>Supplemental Agreements</vt:lpstr>
      <vt:lpstr>Incentive/Disincentive Payment</vt:lpstr>
      <vt:lpstr>Cold Weather Paving</vt:lpstr>
      <vt:lpstr>Cold Weather Paving</vt:lpstr>
      <vt:lpstr>Cold Weather Paving</vt:lpstr>
      <vt:lpstr>Detailed Project Schedules</vt:lpstr>
      <vt:lpstr>Production Rates</vt:lpstr>
      <vt:lpstr>PowerPoint Presentation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VAN HOUT, KRISTIN M</cp:lastModifiedBy>
  <cp:revision>218</cp:revision>
  <dcterms:created xsi:type="dcterms:W3CDTF">2012-06-26T13:11:17Z</dcterms:created>
  <dcterms:modified xsi:type="dcterms:W3CDTF">2016-03-10T17:00:14Z</dcterms:modified>
</cp:coreProperties>
</file>