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drawings/drawing2.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 id="2147483672" r:id="rId7"/>
  </p:sldMasterIdLst>
  <p:notesMasterIdLst>
    <p:notesMasterId r:id="rId25"/>
  </p:notesMasterIdLst>
  <p:sldIdLst>
    <p:sldId id="256" r:id="rId8"/>
    <p:sldId id="258" r:id="rId9"/>
    <p:sldId id="259" r:id="rId10"/>
    <p:sldId id="260" r:id="rId11"/>
    <p:sldId id="270" r:id="rId12"/>
    <p:sldId id="271" r:id="rId13"/>
    <p:sldId id="272" r:id="rId14"/>
    <p:sldId id="273" r:id="rId15"/>
    <p:sldId id="275" r:id="rId16"/>
    <p:sldId id="276" r:id="rId17"/>
    <p:sldId id="277" r:id="rId18"/>
    <p:sldId id="278" r:id="rId19"/>
    <p:sldId id="257" r:id="rId20"/>
    <p:sldId id="280" r:id="rId21"/>
    <p:sldId id="265" r:id="rId22"/>
    <p:sldId id="279" r:id="rId23"/>
    <p:sldId id="261"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64293" autoAdjust="0"/>
  </p:normalViewPr>
  <p:slideViewPr>
    <p:cSldViewPr>
      <p:cViewPr varScale="1">
        <p:scale>
          <a:sx n="71" d="100"/>
          <a:sy n="71" d="100"/>
        </p:scale>
        <p:origin x="1644" y="78"/>
      </p:cViewPr>
      <p:guideLst>
        <p:guide orient="horz" pos="2160"/>
        <p:guide pos="2880"/>
      </p:guideLst>
    </p:cSldViewPr>
  </p:slideViewPr>
  <p:outlineViewPr>
    <p:cViewPr>
      <p:scale>
        <a:sx n="33" d="100"/>
        <a:sy n="33" d="100"/>
      </p:scale>
      <p:origin x="258" y="13673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a:lstStyle/>
          <a:p>
            <a:pPr lvl="0">
              <a:defRPr sz="2160" b="0" i="0" u="none" strike="noStrike">
                <a:solidFill>
                  <a:srgbClr val="000000"/>
                </a:solidFill>
                <a:effectLst/>
                <a:latin typeface="Arial Bold"/>
              </a:defRPr>
            </a:pPr>
            <a:r>
              <a:rPr lang="en-US" sz="2160" b="0" i="0" u="none" strike="noStrike" dirty="0">
                <a:solidFill>
                  <a:srgbClr val="000000"/>
                </a:solidFill>
                <a:effectLst/>
                <a:latin typeface="Arial Bold"/>
              </a:rPr>
              <a:t>Highway Authorizations from Trust </a:t>
            </a:r>
            <a:r>
              <a:rPr lang="en-US" sz="2160" b="0" i="0" u="none" strike="noStrike" dirty="0" smtClean="0">
                <a:solidFill>
                  <a:srgbClr val="000000"/>
                </a:solidFill>
                <a:effectLst/>
                <a:latin typeface="Arial Bold"/>
              </a:rPr>
              <a:t>Fund (billions</a:t>
            </a:r>
            <a:r>
              <a:rPr lang="en-US" sz="2160" b="0" i="0" u="none" strike="noStrike" dirty="0">
                <a:solidFill>
                  <a:srgbClr val="000000"/>
                </a:solidFill>
                <a:effectLst/>
                <a:latin typeface="Arial Bold"/>
              </a:rPr>
              <a:t>)</a:t>
            </a:r>
          </a:p>
        </c:rich>
      </c:tx>
      <c:layout>
        <c:manualLayout>
          <c:xMode val="edge"/>
          <c:yMode val="edge"/>
          <c:x val="0.12536090658670701"/>
          <c:y val="6.5665800256926116E-2"/>
          <c:w val="0.79614099999999999"/>
          <c:h val="0.126441"/>
        </c:manualLayout>
      </c:layout>
      <c:overlay val="1"/>
      <c:spPr>
        <a:noFill/>
        <a:effectLst/>
      </c:spPr>
    </c:title>
    <c:autoTitleDeleted val="0"/>
    <c:plotArea>
      <c:layout>
        <c:manualLayout>
          <c:layoutTarget val="inner"/>
          <c:xMode val="edge"/>
          <c:yMode val="edge"/>
          <c:x val="7.62124E-2"/>
          <c:y val="0.19241069020424229"/>
          <c:w val="0.92378800000000005"/>
          <c:h val="0.70804022911576259"/>
        </c:manualLayout>
      </c:layout>
      <c:barChart>
        <c:barDir val="col"/>
        <c:grouping val="clustered"/>
        <c:varyColors val="0"/>
        <c:ser>
          <c:idx val="0"/>
          <c:order val="0"/>
          <c:tx>
            <c:strRef>
              <c:f>Sheet1!$A$2</c:f>
              <c:strCache>
                <c:ptCount val="1"/>
                <c:pt idx="0">
                  <c:v>Authorizations</c:v>
                </c:pt>
              </c:strCache>
            </c:strRef>
          </c:tx>
          <c:spPr>
            <a:solidFill>
              <a:srgbClr val="4F81BD"/>
            </a:solidFill>
            <a:ln w="12700" cap="flat">
              <a:noFill/>
              <a:miter lim="400000"/>
            </a:ln>
            <a:effectLst/>
          </c:spPr>
          <c:invertIfNegative val="0"/>
          <c:dLbls>
            <c:numFmt formatCode="&quot;$&quot;#,##0.0" sourceLinked="0"/>
            <c:spPr>
              <a:noFill/>
              <a:ln>
                <a:noFill/>
              </a:ln>
              <a:effectLst/>
            </c:spPr>
            <c:txPr>
              <a:bodyPr/>
              <a:lstStyle/>
              <a:p>
                <a:pPr lvl="0">
                  <a:defRPr sz="1800" b="0" i="0" u="none" strike="noStrike">
                    <a:solidFill>
                      <a:srgbClr val="000000"/>
                    </a:solidFill>
                    <a:effectLst/>
                    <a:latin typeface="Aria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Sheet1!$B$1:$G$1</c:f>
              <c:strCache>
                <c:ptCount val="6"/>
                <c:pt idx="0">
                  <c:v>FY 2015</c:v>
                </c:pt>
                <c:pt idx="1">
                  <c:v>FY 2016</c:v>
                </c:pt>
                <c:pt idx="2">
                  <c:v>FY 2017</c:v>
                </c:pt>
                <c:pt idx="3">
                  <c:v>FY 2018</c:v>
                </c:pt>
                <c:pt idx="4">
                  <c:v>FY 2019</c:v>
                </c:pt>
                <c:pt idx="5">
                  <c:v>FY 2020</c:v>
                </c:pt>
              </c:strCache>
            </c:strRef>
          </c:cat>
          <c:val>
            <c:numRef>
              <c:f>Sheet1!$B$2:$G$2</c:f>
              <c:numCache>
                <c:formatCode>_(* #,##0.0_);_(* \(#,##0.0\);_(* "-"??_);_(@_)</c:formatCode>
                <c:ptCount val="6"/>
                <c:pt idx="0">
                  <c:v>40.994999999999997</c:v>
                </c:pt>
                <c:pt idx="1">
                  <c:v>43.1</c:v>
                </c:pt>
                <c:pt idx="2">
                  <c:v>44.005099999999999</c:v>
                </c:pt>
                <c:pt idx="3">
                  <c:v>44.973211999999997</c:v>
                </c:pt>
                <c:pt idx="4">
                  <c:v>46.007595999999999</c:v>
                </c:pt>
                <c:pt idx="5">
                  <c:v>47.104092000000001</c:v>
                </c:pt>
              </c:numCache>
            </c:numRef>
          </c:val>
        </c:ser>
        <c:dLbls>
          <c:showLegendKey val="0"/>
          <c:showVal val="0"/>
          <c:showCatName val="0"/>
          <c:showSerName val="0"/>
          <c:showPercent val="0"/>
          <c:showBubbleSize val="0"/>
        </c:dLbls>
        <c:gapWidth val="150"/>
        <c:axId val="167134648"/>
        <c:axId val="167134256"/>
      </c:barChart>
      <c:catAx>
        <c:axId val="167134648"/>
        <c:scaling>
          <c:orientation val="minMax"/>
        </c:scaling>
        <c:delete val="0"/>
        <c:axPos val="b"/>
        <c:numFmt formatCode="General" sourceLinked="1"/>
        <c:majorTickMark val="out"/>
        <c:minorTickMark val="none"/>
        <c:tickLblPos val="low"/>
        <c:spPr>
          <a:ln w="12700" cap="flat">
            <a:solidFill>
              <a:srgbClr val="000000"/>
            </a:solidFill>
            <a:prstDash val="solid"/>
            <a:miter lim="400000"/>
          </a:ln>
        </c:spPr>
        <c:txPr>
          <a:bodyPr rot="0"/>
          <a:lstStyle/>
          <a:p>
            <a:pPr lvl="0">
              <a:defRPr sz="1800" b="0" i="0" u="none" strike="noStrike">
                <a:solidFill>
                  <a:srgbClr val="000000"/>
                </a:solidFill>
                <a:effectLst/>
                <a:latin typeface="Arial"/>
              </a:defRPr>
            </a:pPr>
            <a:endParaRPr lang="en-US"/>
          </a:p>
        </c:txPr>
        <c:crossAx val="167134256"/>
        <c:crosses val="autoZero"/>
        <c:auto val="1"/>
        <c:lblAlgn val="ctr"/>
        <c:lblOffset val="100"/>
        <c:noMultiLvlLbl val="1"/>
      </c:catAx>
      <c:valAx>
        <c:axId val="167134256"/>
        <c:scaling>
          <c:orientation val="minMax"/>
          <c:max val="50"/>
          <c:min val="0"/>
        </c:scaling>
        <c:delete val="0"/>
        <c:axPos val="l"/>
        <c:numFmt formatCode="&quot;$&quot;#,##0" sourceLinked="0"/>
        <c:majorTickMark val="out"/>
        <c:minorTickMark val="none"/>
        <c:tickLblPos val="nextTo"/>
        <c:spPr>
          <a:ln w="12700" cap="flat">
            <a:solidFill>
              <a:srgbClr val="000000"/>
            </a:solidFill>
            <a:prstDash val="solid"/>
            <a:miter lim="400000"/>
          </a:ln>
        </c:spPr>
        <c:txPr>
          <a:bodyPr rot="0"/>
          <a:lstStyle/>
          <a:p>
            <a:pPr lvl="0">
              <a:defRPr sz="1800" b="0" i="0" u="none" strike="noStrike">
                <a:solidFill>
                  <a:srgbClr val="000000"/>
                </a:solidFill>
                <a:effectLst/>
                <a:latin typeface="Arial"/>
              </a:defRPr>
            </a:pPr>
            <a:endParaRPr lang="en-US"/>
          </a:p>
        </c:txPr>
        <c:crossAx val="167134648"/>
        <c:crosses val="autoZero"/>
        <c:crossBetween val="between"/>
        <c:majorUnit val="10"/>
        <c:minorUnit val="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Billions</c:v>
                </c:pt>
              </c:strCache>
            </c:strRef>
          </c:tx>
          <c:cat>
            <c:strRef>
              <c:f>Sheet1!$A$2:$A$10</c:f>
              <c:strCache>
                <c:ptCount val="9"/>
                <c:pt idx="0">
                  <c:v>NHPP</c:v>
                </c:pt>
                <c:pt idx="1">
                  <c:v>Metro Planning</c:v>
                </c:pt>
                <c:pt idx="2">
                  <c:v>STP</c:v>
                </c:pt>
                <c:pt idx="3">
                  <c:v>TAP</c:v>
                </c:pt>
                <c:pt idx="4">
                  <c:v>Rec. Trails</c:v>
                </c:pt>
                <c:pt idx="5">
                  <c:v>HSIP</c:v>
                </c:pt>
                <c:pt idx="6">
                  <c:v>Rail Crossings</c:v>
                </c:pt>
                <c:pt idx="7">
                  <c:v>CMAQ</c:v>
                </c:pt>
                <c:pt idx="8">
                  <c:v>Freight</c:v>
                </c:pt>
              </c:strCache>
            </c:strRef>
          </c:cat>
          <c:val>
            <c:numRef>
              <c:f>Sheet1!$B$2:$B$10</c:f>
              <c:numCache>
                <c:formatCode>0.000000000</c:formatCode>
                <c:ptCount val="9"/>
                <c:pt idx="0">
                  <c:v>116.399144775</c:v>
                </c:pt>
                <c:pt idx="1">
                  <c:v>1.7170823580000001</c:v>
                </c:pt>
                <c:pt idx="2">
                  <c:v>54.048082929000003</c:v>
                </c:pt>
                <c:pt idx="3">
                  <c:v>3.7991999999999999</c:v>
                </c:pt>
                <c:pt idx="4">
                  <c:v>0.42080000000000001</c:v>
                </c:pt>
                <c:pt idx="5">
                  <c:v>11.585393508999999</c:v>
                </c:pt>
                <c:pt idx="6">
                  <c:v>1.175</c:v>
                </c:pt>
                <c:pt idx="7">
                  <c:v>12.022732533999999</c:v>
                </c:pt>
                <c:pt idx="8">
                  <c:v>6.2465869769999998</c:v>
                </c:pt>
              </c:numCache>
            </c:numRef>
          </c:val>
        </c:ser>
        <c:ser>
          <c:idx val="1"/>
          <c:order val="1"/>
          <c:tx>
            <c:strRef>
              <c:f>Sheet1!$C$1</c:f>
              <c:strCache>
                <c:ptCount val="1"/>
                <c:pt idx="0">
                  <c:v>Column1</c:v>
                </c:pt>
              </c:strCache>
            </c:strRef>
          </c:tx>
          <c:cat>
            <c:strRef>
              <c:f>Sheet1!$A$2:$A$10</c:f>
              <c:strCache>
                <c:ptCount val="9"/>
                <c:pt idx="0">
                  <c:v>NHPP</c:v>
                </c:pt>
                <c:pt idx="1">
                  <c:v>Metro Planning</c:v>
                </c:pt>
                <c:pt idx="2">
                  <c:v>STP</c:v>
                </c:pt>
                <c:pt idx="3">
                  <c:v>TAP</c:v>
                </c:pt>
                <c:pt idx="4">
                  <c:v>Rec. Trails</c:v>
                </c:pt>
                <c:pt idx="5">
                  <c:v>HSIP</c:v>
                </c:pt>
                <c:pt idx="6">
                  <c:v>Rail Crossings</c:v>
                </c:pt>
                <c:pt idx="7">
                  <c:v>CMAQ</c:v>
                </c:pt>
                <c:pt idx="8">
                  <c:v>Freight</c:v>
                </c:pt>
              </c:strCache>
            </c:strRef>
          </c:cat>
          <c:val>
            <c:numRef>
              <c:f>Sheet1!$C$2:$C$10</c:f>
              <c:numCache>
                <c:formatCode>General</c:formatCode>
                <c:ptCount val="9"/>
                <c:pt idx="2">
                  <c:v>0</c:v>
                </c:pt>
                <c:pt idx="3">
                  <c:v>0</c:v>
                </c:pt>
                <c:pt idx="5">
                  <c:v>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Sheet1!$A$4</c:f>
              <c:strCache>
                <c:ptCount val="1"/>
                <c:pt idx="0">
                  <c:v>WI</c:v>
                </c:pt>
              </c:strCache>
            </c:strRef>
          </c:tx>
          <c:invertIfNegative val="0"/>
          <c:dLbls>
            <c:spPr>
              <a:noFill/>
              <a:ln>
                <a:noFill/>
              </a:ln>
              <a:effectLst/>
            </c:spPr>
            <c:txPr>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Sheet1!$B$2:$G$2</c:f>
              <c:strCache>
                <c:ptCount val="6"/>
                <c:pt idx="0">
                  <c:v>FY 2015</c:v>
                </c:pt>
                <c:pt idx="1">
                  <c:v>FY 2016 </c:v>
                </c:pt>
                <c:pt idx="2">
                  <c:v>FY 2017 
Est</c:v>
                </c:pt>
                <c:pt idx="3">
                  <c:v>FY 2018 
Est</c:v>
                </c:pt>
                <c:pt idx="4">
                  <c:v>FY 2019 
Est</c:v>
                </c:pt>
                <c:pt idx="5">
                  <c:v>FY 2020 
Est</c:v>
                </c:pt>
              </c:strCache>
            </c:strRef>
          </c:cat>
          <c:val>
            <c:numRef>
              <c:f>Sheet1!$B$4:$G$4</c:f>
              <c:numCache>
                <c:formatCode>_(* #,##0_);_(* \(#,##0\);_(* "-"??_);_(@_)</c:formatCode>
                <c:ptCount val="6"/>
                <c:pt idx="0">
                  <c:v>726</c:v>
                </c:pt>
                <c:pt idx="1">
                  <c:v>763.2</c:v>
                </c:pt>
                <c:pt idx="2">
                  <c:v>778.9</c:v>
                </c:pt>
                <c:pt idx="3">
                  <c:v>795.8</c:v>
                </c:pt>
                <c:pt idx="4">
                  <c:v>813.7</c:v>
                </c:pt>
                <c:pt idx="5">
                  <c:v>833.2</c:v>
                </c:pt>
              </c:numCache>
            </c:numRef>
          </c:val>
        </c:ser>
        <c:dLbls>
          <c:showLegendKey val="0"/>
          <c:showVal val="0"/>
          <c:showCatName val="0"/>
          <c:showSerName val="0"/>
          <c:showPercent val="0"/>
          <c:showBubbleSize val="0"/>
        </c:dLbls>
        <c:gapWidth val="150"/>
        <c:axId val="167137000"/>
        <c:axId val="167137392"/>
      </c:barChart>
      <c:catAx>
        <c:axId val="167137000"/>
        <c:scaling>
          <c:orientation val="minMax"/>
        </c:scaling>
        <c:delete val="0"/>
        <c:axPos val="b"/>
        <c:numFmt formatCode="General" sourceLinked="0"/>
        <c:majorTickMark val="out"/>
        <c:minorTickMark val="none"/>
        <c:tickLblPos val="nextTo"/>
        <c:txPr>
          <a:bodyPr/>
          <a:lstStyle/>
          <a:p>
            <a:pPr>
              <a:defRPr sz="1600"/>
            </a:pPr>
            <a:endParaRPr lang="en-US"/>
          </a:p>
        </c:txPr>
        <c:crossAx val="167137392"/>
        <c:crosses val="autoZero"/>
        <c:auto val="1"/>
        <c:lblAlgn val="ctr"/>
        <c:lblOffset val="100"/>
        <c:noMultiLvlLbl val="0"/>
      </c:catAx>
      <c:valAx>
        <c:axId val="167137392"/>
        <c:scaling>
          <c:orientation val="minMax"/>
          <c:max val="900"/>
          <c:min val="600"/>
        </c:scaling>
        <c:delete val="0"/>
        <c:axPos val="l"/>
        <c:numFmt formatCode="0_);\(0\)" sourceLinked="0"/>
        <c:majorTickMark val="out"/>
        <c:minorTickMark val="none"/>
        <c:tickLblPos val="nextTo"/>
        <c:txPr>
          <a:bodyPr/>
          <a:lstStyle/>
          <a:p>
            <a:pPr>
              <a:defRPr sz="1800"/>
            </a:pPr>
            <a:endParaRPr lang="en-US"/>
          </a:p>
        </c:txPr>
        <c:crossAx val="167137000"/>
        <c:crosses val="autoZero"/>
        <c:crossBetween val="between"/>
        <c:majorUnit val="50"/>
      </c:valAx>
    </c:plotArea>
    <c:plotVisOnly val="1"/>
    <c:dispBlanksAs val="gap"/>
    <c:showDLblsOverMax val="0"/>
  </c:chart>
  <c:spPr>
    <a:solidFill>
      <a:sysClr val="window" lastClr="FFFFFF"/>
    </a:solidFill>
  </c:sp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drawing1.xml><?xml version="1.0" encoding="utf-8"?>
<c:userShapes xmlns:c="http://schemas.openxmlformats.org/drawingml/2006/chart">
  <cdr:relSizeAnchor xmlns:cdr="http://schemas.openxmlformats.org/drawingml/2006/chartDrawing">
    <cdr:from>
      <cdr:x>0.30154</cdr:x>
      <cdr:y>0.20314</cdr:y>
    </cdr:from>
    <cdr:to>
      <cdr:x>0.39203</cdr:x>
      <cdr:y>0.25931</cdr:y>
    </cdr:to>
    <cdr:sp macro="" textlink="">
      <cdr:nvSpPr>
        <cdr:cNvPr id="4" name="TextBox 3"/>
        <cdr:cNvSpPr txBox="1"/>
      </cdr:nvSpPr>
      <cdr:spPr>
        <a:xfrm xmlns:a="http://schemas.openxmlformats.org/drawingml/2006/main">
          <a:off x="2481560" y="1057385"/>
          <a:ext cx="744700" cy="2923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solidFill>
                <a:schemeClr val="tx1"/>
              </a:solidFill>
            </a:rPr>
            <a:t>HSIP</a:t>
          </a:r>
          <a:endParaRPr lang="en-US" sz="1600" dirty="0">
            <a:solidFill>
              <a:schemeClr val="tx1"/>
            </a:solidFill>
          </a:endParaRPr>
        </a:p>
      </cdr:txBody>
    </cdr:sp>
  </cdr:relSizeAnchor>
  <cdr:relSizeAnchor xmlns:cdr="http://schemas.openxmlformats.org/drawingml/2006/chartDrawing">
    <cdr:from>
      <cdr:x>0.16845</cdr:x>
      <cdr:y>0.24672</cdr:y>
    </cdr:from>
    <cdr:to>
      <cdr:x>0.24036</cdr:x>
      <cdr:y>0.27868</cdr:y>
    </cdr:to>
    <cdr:cxnSp macro="">
      <cdr:nvCxnSpPr>
        <cdr:cNvPr id="12" name="Straight Arrow Connector 11"/>
        <cdr:cNvCxnSpPr/>
      </cdr:nvCxnSpPr>
      <cdr:spPr>
        <a:xfrm xmlns:a="http://schemas.openxmlformats.org/drawingml/2006/main" flipV="1">
          <a:off x="1386314" y="1284241"/>
          <a:ext cx="591753" cy="166385"/>
        </a:xfrm>
        <a:prstGeom xmlns:a="http://schemas.openxmlformats.org/drawingml/2006/main" prst="straightConnector1">
          <a:avLst/>
        </a:prstGeom>
        <a:ln xmlns:a="http://schemas.openxmlformats.org/drawingml/2006/main">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0.47997</cdr:x>
      <cdr:y>0.04615</cdr:y>
    </cdr:from>
    <cdr:to>
      <cdr:x>0.67612</cdr:x>
      <cdr:y>0.09484</cdr:y>
    </cdr:to>
    <cdr:cxnSp macro="">
      <cdr:nvCxnSpPr>
        <cdr:cNvPr id="13" name="Straight Arrow Connector 12"/>
        <cdr:cNvCxnSpPr/>
      </cdr:nvCxnSpPr>
      <cdr:spPr>
        <a:xfrm xmlns:a="http://schemas.openxmlformats.org/drawingml/2006/main" flipH="1">
          <a:off x="3949982" y="240214"/>
          <a:ext cx="1614193" cy="253468"/>
        </a:xfrm>
        <a:prstGeom xmlns:a="http://schemas.openxmlformats.org/drawingml/2006/main" prst="straightConnector1">
          <a:avLst/>
        </a:prstGeom>
        <a:ln xmlns:a="http://schemas.openxmlformats.org/drawingml/2006/main">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0.352</cdr:x>
      <cdr:y>0.36207</cdr:y>
    </cdr:from>
    <cdr:to>
      <cdr:x>0.39467</cdr:x>
      <cdr:y>0.43103</cdr:y>
    </cdr:to>
    <cdr:sp macro="" textlink="">
      <cdr:nvSpPr>
        <cdr:cNvPr id="2" name="TextBox 1"/>
        <cdr:cNvSpPr txBox="1"/>
      </cdr:nvSpPr>
      <cdr:spPr>
        <a:xfrm xmlns:a="http://schemas.openxmlformats.org/drawingml/2006/main">
          <a:off x="2514600" y="1600200"/>
          <a:ext cx="3048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0.50133</cdr:x>
      <cdr:y>0.2931</cdr:y>
    </cdr:from>
    <cdr:to>
      <cdr:x>0.53333</cdr:x>
      <cdr:y>0.34483</cdr:y>
    </cdr:to>
    <cdr:sp macro="" textlink="">
      <cdr:nvSpPr>
        <cdr:cNvPr id="3" name="TextBox 2"/>
        <cdr:cNvSpPr txBox="1"/>
      </cdr:nvSpPr>
      <cdr:spPr>
        <a:xfrm xmlns:a="http://schemas.openxmlformats.org/drawingml/2006/main">
          <a:off x="3581400" y="1295400"/>
          <a:ext cx="2286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0.49067</cdr:x>
      <cdr:y>0.27586</cdr:y>
    </cdr:from>
    <cdr:to>
      <cdr:x>0.544</cdr:x>
      <cdr:y>0.35938</cdr:y>
    </cdr:to>
    <cdr:sp macro="" textlink="">
      <cdr:nvSpPr>
        <cdr:cNvPr id="4" name="TextBox 3"/>
        <cdr:cNvSpPr txBox="1"/>
      </cdr:nvSpPr>
      <cdr:spPr>
        <a:xfrm xmlns:a="http://schemas.openxmlformats.org/drawingml/2006/main">
          <a:off x="3505200" y="1219200"/>
          <a:ext cx="381000" cy="3691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800" dirty="0"/>
        </a:p>
      </cdr:txBody>
    </cdr:sp>
  </cdr:relSizeAnchor>
  <cdr:relSizeAnchor xmlns:cdr="http://schemas.openxmlformats.org/drawingml/2006/chartDrawing">
    <cdr:from>
      <cdr:x>0.64</cdr:x>
      <cdr:y>0.22414</cdr:y>
    </cdr:from>
    <cdr:to>
      <cdr:x>0.69333</cdr:x>
      <cdr:y>0.3176</cdr:y>
    </cdr:to>
    <cdr:sp macro="" textlink="">
      <cdr:nvSpPr>
        <cdr:cNvPr id="5" name="TextBox 4"/>
        <cdr:cNvSpPr txBox="1"/>
      </cdr:nvSpPr>
      <cdr:spPr>
        <a:xfrm xmlns:a="http://schemas.openxmlformats.org/drawingml/2006/main">
          <a:off x="4572000" y="990600"/>
          <a:ext cx="381000" cy="4130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800" dirty="0"/>
        </a:p>
      </cdr:txBody>
    </cdr:sp>
  </cdr:relSizeAnchor>
  <cdr:relSizeAnchor xmlns:cdr="http://schemas.openxmlformats.org/drawingml/2006/chartDrawing">
    <cdr:from>
      <cdr:x>0.64</cdr:x>
      <cdr:y>0.22414</cdr:y>
    </cdr:from>
    <cdr:to>
      <cdr:x>0.68267</cdr:x>
      <cdr:y>0.2931</cdr:y>
    </cdr:to>
    <cdr:sp macro="" textlink="">
      <cdr:nvSpPr>
        <cdr:cNvPr id="6" name="TextBox 5"/>
        <cdr:cNvSpPr txBox="1"/>
      </cdr:nvSpPr>
      <cdr:spPr>
        <a:xfrm xmlns:a="http://schemas.openxmlformats.org/drawingml/2006/main">
          <a:off x="4572000" y="990600"/>
          <a:ext cx="3048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800" dirty="0"/>
        </a:p>
      </cdr:txBody>
    </cdr:sp>
  </cdr:relSizeAnchor>
  <cdr:relSizeAnchor xmlns:cdr="http://schemas.openxmlformats.org/drawingml/2006/chartDrawing">
    <cdr:from>
      <cdr:x>0.78933</cdr:x>
      <cdr:y>0.18966</cdr:y>
    </cdr:from>
    <cdr:to>
      <cdr:x>0.84267</cdr:x>
      <cdr:y>0.25862</cdr:y>
    </cdr:to>
    <cdr:sp macro="" textlink="">
      <cdr:nvSpPr>
        <cdr:cNvPr id="7" name="TextBox 6"/>
        <cdr:cNvSpPr txBox="1"/>
      </cdr:nvSpPr>
      <cdr:spPr>
        <a:xfrm xmlns:a="http://schemas.openxmlformats.org/drawingml/2006/main">
          <a:off x="5638800" y="838200"/>
          <a:ext cx="3810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0.78933</cdr:x>
      <cdr:y>0.17241</cdr:y>
    </cdr:from>
    <cdr:to>
      <cdr:x>0.832</cdr:x>
      <cdr:y>0.27586</cdr:y>
    </cdr:to>
    <cdr:sp macro="" textlink="">
      <cdr:nvSpPr>
        <cdr:cNvPr id="8" name="TextBox 7"/>
        <cdr:cNvSpPr txBox="1"/>
      </cdr:nvSpPr>
      <cdr:spPr>
        <a:xfrm xmlns:a="http://schemas.openxmlformats.org/drawingml/2006/main">
          <a:off x="5638800" y="762000"/>
          <a:ext cx="3048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800" dirty="0"/>
        </a:p>
      </cdr:txBody>
    </cdr:sp>
  </cdr:relSizeAnchor>
  <cdr:relSizeAnchor xmlns:cdr="http://schemas.openxmlformats.org/drawingml/2006/chartDrawing">
    <cdr:from>
      <cdr:x>0.928</cdr:x>
      <cdr:y>0.13793</cdr:y>
    </cdr:from>
    <cdr:to>
      <cdr:x>0.98133</cdr:x>
      <cdr:y>0.2069</cdr:y>
    </cdr:to>
    <cdr:sp macro="" textlink="">
      <cdr:nvSpPr>
        <cdr:cNvPr id="9" name="TextBox 8"/>
        <cdr:cNvSpPr txBox="1"/>
      </cdr:nvSpPr>
      <cdr:spPr>
        <a:xfrm xmlns:a="http://schemas.openxmlformats.org/drawingml/2006/main">
          <a:off x="6629400" y="609600"/>
          <a:ext cx="3810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800" dirty="0"/>
        </a:p>
      </cdr:txBody>
    </cdr:sp>
  </cdr:relSizeAnchor>
  <cdr:relSizeAnchor xmlns:cdr="http://schemas.openxmlformats.org/drawingml/2006/chartDrawing">
    <cdr:from>
      <cdr:x>0.15789</cdr:x>
      <cdr:y>0.03636</cdr:y>
    </cdr:from>
    <cdr:to>
      <cdr:x>0.8</cdr:x>
      <cdr:y>0.16364</cdr:y>
    </cdr:to>
    <cdr:sp macro="" textlink="">
      <cdr:nvSpPr>
        <cdr:cNvPr id="10" name="TextBox 9"/>
        <cdr:cNvSpPr txBox="1"/>
      </cdr:nvSpPr>
      <cdr:spPr>
        <a:xfrm xmlns:a="http://schemas.openxmlformats.org/drawingml/2006/main">
          <a:off x="1143000" y="152400"/>
          <a:ext cx="4648200" cy="533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smtClean="0"/>
            <a:t>Wisconsin’s FHWA Apportionments by Year</a:t>
          </a:r>
          <a:endParaRPr lang="en-US" sz="2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49"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134" y="0"/>
            <a:ext cx="3038648" cy="465138"/>
          </a:xfrm>
          <a:prstGeom prst="rect">
            <a:avLst/>
          </a:prstGeom>
        </p:spPr>
        <p:txBody>
          <a:bodyPr vert="horz" lIns="91440" tIns="45720" rIns="91440" bIns="45720" rtlCol="0"/>
          <a:lstStyle>
            <a:lvl1pPr algn="r">
              <a:defRPr sz="1200"/>
            </a:lvl1pPr>
          </a:lstStyle>
          <a:p>
            <a:fld id="{172126F4-DDA2-4329-B4A1-FDB97239031A}" type="datetimeFigureOut">
              <a:rPr lang="en-US" smtClean="0"/>
              <a:t>3/1/2016</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848" y="4416426"/>
            <a:ext cx="560832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649"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134" y="8829675"/>
            <a:ext cx="3038648" cy="465138"/>
          </a:xfrm>
          <a:prstGeom prst="rect">
            <a:avLst/>
          </a:prstGeom>
        </p:spPr>
        <p:txBody>
          <a:bodyPr vert="horz" lIns="91440" tIns="45720" rIns="91440" bIns="45720" rtlCol="0" anchor="b"/>
          <a:lstStyle>
            <a:lvl1pPr algn="r">
              <a:defRPr sz="1200"/>
            </a:lvl1pPr>
          </a:lstStyle>
          <a:p>
            <a:fld id="{55618061-7A1E-481C-A8EE-AEDB00E63D3D}" type="slidenum">
              <a:rPr lang="en-US" smtClean="0"/>
              <a:t>‹#›</a:t>
            </a:fld>
            <a:endParaRPr lang="en-US" dirty="0"/>
          </a:p>
        </p:txBody>
      </p:sp>
    </p:spTree>
    <p:extLst>
      <p:ext uri="{BB962C8B-B14F-4D97-AF65-F5344CB8AC3E}">
        <p14:creationId xmlns:p14="http://schemas.microsoft.com/office/powerpoint/2010/main" val="298142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 appreciate the opportunity to meet with industry to offer the latest information from the federal perspective.</a:t>
            </a:r>
          </a:p>
          <a:p>
            <a:endParaRPr lang="en-US" baseline="0" dirty="0" smtClean="0"/>
          </a:p>
          <a:p>
            <a:r>
              <a:rPr lang="en-US" baseline="0" dirty="0" smtClean="0"/>
              <a:t>This morning, as the agenda shows, I will share with you Federal Transportation update.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5618061-7A1E-481C-A8EE-AEDB00E63D3D}" type="slidenum">
              <a:rPr lang="en-US" smtClean="0"/>
              <a:t>1</a:t>
            </a:fld>
            <a:endParaRPr lang="en-US" dirty="0"/>
          </a:p>
        </p:txBody>
      </p:sp>
    </p:spTree>
    <p:extLst>
      <p:ext uri="{BB962C8B-B14F-4D97-AF65-F5344CB8AC3E}">
        <p14:creationId xmlns:p14="http://schemas.microsoft.com/office/powerpoint/2010/main" val="2750096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381000"/>
            <a:ext cx="4648200" cy="3486150"/>
          </a:xfrm>
        </p:spPr>
      </p:sp>
      <p:sp>
        <p:nvSpPr>
          <p:cNvPr id="3" name="Notes Placeholder 2"/>
          <p:cNvSpPr>
            <a:spLocks noGrp="1"/>
          </p:cNvSpPr>
          <p:nvPr>
            <p:ph type="body" idx="1"/>
          </p:nvPr>
        </p:nvSpPr>
        <p:spPr>
          <a:xfrm>
            <a:off x="228600" y="4038600"/>
            <a:ext cx="6629400" cy="5029200"/>
          </a:xfrm>
        </p:spPr>
        <p:txBody>
          <a:bodyPr/>
          <a:lstStyle/>
          <a:p>
            <a:r>
              <a:rPr lang="en-US" sz="1400" b="1" dirty="0"/>
              <a:t>Apportioned </a:t>
            </a:r>
            <a:r>
              <a:rPr lang="en-US" sz="1400" b="1" dirty="0" smtClean="0"/>
              <a:t>Programs</a:t>
            </a:r>
          </a:p>
          <a:p>
            <a:endParaRPr lang="en-US" sz="1400" dirty="0"/>
          </a:p>
          <a:p>
            <a:pPr marL="171402" indent="-171402">
              <a:buFont typeface="Arial" panose="020B0604020202020204" pitchFamily="34" charset="0"/>
              <a:buChar char="•"/>
            </a:pPr>
            <a:r>
              <a:rPr lang="en-US" sz="1400" dirty="0" smtClean="0"/>
              <a:t>Average annual funding for the apportioned programs is 9.8% </a:t>
            </a:r>
            <a:r>
              <a:rPr lang="en-US" sz="1400" dirty="0"/>
              <a:t>higher than FY </a:t>
            </a:r>
            <a:r>
              <a:rPr lang="en-US" sz="1400" dirty="0" smtClean="0"/>
              <a:t>2015 funding.</a:t>
            </a:r>
          </a:p>
          <a:p>
            <a:pPr marL="171402" indent="-171402">
              <a:buFont typeface="Arial" panose="020B0604020202020204" pitchFamily="34" charset="0"/>
              <a:buChar char="•"/>
            </a:pPr>
            <a:r>
              <a:rPr lang="en-US" sz="1400" dirty="0" smtClean="0"/>
              <a:t>However</a:t>
            </a:r>
            <a:r>
              <a:rPr lang="en-US" sz="1400" dirty="0"/>
              <a:t>, among the apportioned categories, growth is </a:t>
            </a:r>
            <a:r>
              <a:rPr lang="en-US" sz="1400" dirty="0" smtClean="0"/>
              <a:t>uneven.</a:t>
            </a:r>
            <a:endParaRPr lang="en-US" sz="1400" dirty="0"/>
          </a:p>
          <a:p>
            <a:pPr marL="171402" indent="-171402">
              <a:buFont typeface="Arial" panose="020B0604020202020204" pitchFamily="34" charset="0"/>
              <a:buChar char="•"/>
            </a:pPr>
            <a:r>
              <a:rPr lang="en-US" sz="1400" dirty="0" smtClean="0"/>
              <a:t>The </a:t>
            </a:r>
            <a:r>
              <a:rPr lang="en-US" sz="1400" dirty="0"/>
              <a:t>largest increase </a:t>
            </a:r>
            <a:r>
              <a:rPr lang="en-US" sz="1400" dirty="0" smtClean="0"/>
              <a:t>(15.6%) </a:t>
            </a:r>
            <a:r>
              <a:rPr lang="en-US" sz="1400" dirty="0"/>
              <a:t>in the existing apportioned </a:t>
            </a:r>
            <a:r>
              <a:rPr lang="en-US" sz="1400" dirty="0" smtClean="0"/>
              <a:t>programs </a:t>
            </a:r>
            <a:r>
              <a:rPr lang="en-US" sz="1400" dirty="0"/>
              <a:t>went to the </a:t>
            </a:r>
            <a:r>
              <a:rPr lang="en-US" sz="1400" dirty="0" smtClean="0"/>
              <a:t>Surface Transportation Program (now renamed the Surface Transportation</a:t>
            </a:r>
            <a:r>
              <a:rPr lang="en-US" sz="1400" baseline="0" dirty="0" smtClean="0"/>
              <a:t> </a:t>
            </a:r>
            <a:r>
              <a:rPr lang="en-US" sz="1400" u="sng" baseline="0" dirty="0" smtClean="0"/>
              <a:t>Block Grant</a:t>
            </a:r>
            <a:r>
              <a:rPr lang="en-US" sz="1400" u="none" baseline="0" dirty="0" smtClean="0"/>
              <a:t> Program</a:t>
            </a:r>
            <a:r>
              <a:rPr lang="en-US" sz="1400" dirty="0" smtClean="0"/>
              <a:t>).   This accommodates the fact that the STBG is the new and sole source for Transportation Alternatives and Recreational Trails Program.</a:t>
            </a:r>
          </a:p>
          <a:p>
            <a:pPr marL="171402" indent="-171402">
              <a:buFont typeface="Arial" panose="020B0604020202020204" pitchFamily="34" charset="0"/>
              <a:buChar char="•"/>
            </a:pPr>
            <a:r>
              <a:rPr lang="en-US" sz="1400" dirty="0" smtClean="0"/>
              <a:t>An important component in the growth  for apportioned programs  is the new National Highway Freight Program.</a:t>
            </a:r>
            <a:endParaRPr lang="en-US" sz="1400" dirty="0"/>
          </a:p>
          <a:p>
            <a:r>
              <a:rPr lang="en-US" dirty="0"/>
              <a:t> </a:t>
            </a:r>
          </a:p>
        </p:txBody>
      </p:sp>
      <p:sp>
        <p:nvSpPr>
          <p:cNvPr id="4" name="Slide Number Placeholder 3"/>
          <p:cNvSpPr>
            <a:spLocks noGrp="1"/>
          </p:cNvSpPr>
          <p:nvPr>
            <p:ph type="sldNum" sz="quarter" idx="10"/>
          </p:nvPr>
        </p:nvSpPr>
        <p:spPr/>
        <p:txBody>
          <a:bodyPr/>
          <a:lstStyle/>
          <a:p>
            <a:fld id="{8F9A2E21-BEA8-402B-9EB5-CD9903901A53}"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076949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400" dirty="0" smtClean="0"/>
              <a:t>Comparison</a:t>
            </a:r>
            <a:r>
              <a:rPr lang="en-US" sz="1400" baseline="0" dirty="0" smtClean="0"/>
              <a:t> of 2015 MAP-21 apportionments and 2016 FAST Act apportionments – before set-asides</a:t>
            </a:r>
          </a:p>
          <a:p>
            <a:pPr lvl="0"/>
            <a:endParaRPr lang="en-US" sz="1400" baseline="0" dirty="0" smtClean="0"/>
          </a:p>
          <a:p>
            <a:pPr lvl="0"/>
            <a:r>
              <a:rPr lang="en-US" sz="1400" baseline="0" dirty="0" smtClean="0"/>
              <a:t>Changes in program funding reflect </a:t>
            </a:r>
          </a:p>
          <a:p>
            <a:pPr lvl="0"/>
            <a:endParaRPr lang="en-US" sz="1400" baseline="0" dirty="0" smtClean="0"/>
          </a:p>
          <a:p>
            <a:pPr marL="159295" indent="-159295">
              <a:buFont typeface="Arial" panose="020B0604020202020204" pitchFamily="34" charset="0"/>
              <a:buChar char="•"/>
            </a:pPr>
            <a:r>
              <a:rPr lang="en-US" sz="1400" baseline="0" dirty="0" smtClean="0"/>
              <a:t>New Freight Program funding, which draws from other core funding programs</a:t>
            </a:r>
          </a:p>
          <a:p>
            <a:pPr marL="159295" indent="-159295">
              <a:buFont typeface="Arial" panose="020B0604020202020204" pitchFamily="34" charset="0"/>
              <a:buChar char="•"/>
            </a:pPr>
            <a:r>
              <a:rPr lang="en-US" sz="1400" baseline="0" dirty="0" smtClean="0"/>
              <a:t>STBG program increased due to inclusion of the former TAP program as a set-aside</a:t>
            </a:r>
          </a:p>
          <a:p>
            <a:pPr marL="159295" indent="-159295">
              <a:buFont typeface="Arial" panose="020B0604020202020204" pitchFamily="34" charset="0"/>
              <a:buChar char="•"/>
            </a:pPr>
            <a:r>
              <a:rPr lang="en-US" sz="1400" baseline="0" dirty="0" smtClean="0"/>
              <a:t>RR Grade Crossing safety – increased set-aside within HSIP plus further increase in FY16 Appropriations</a:t>
            </a:r>
          </a:p>
          <a:p>
            <a:pPr marL="159295" indent="-159295">
              <a:buFont typeface="Arial" panose="020B0604020202020204" pitchFamily="34" charset="0"/>
              <a:buChar char="•"/>
            </a:pPr>
            <a:r>
              <a:rPr lang="en-US" sz="1400" baseline="0" dirty="0" smtClean="0"/>
              <a:t>Metropolitan Planning – excluded from Freight set-aside but draws on resulting balance of core programs</a:t>
            </a:r>
            <a:endParaRPr lang="en-US" sz="1400" dirty="0" smtClean="0"/>
          </a:p>
          <a:p>
            <a:endParaRPr lang="en-US" dirty="0"/>
          </a:p>
        </p:txBody>
      </p:sp>
      <p:sp>
        <p:nvSpPr>
          <p:cNvPr id="4" name="Header Placeholder 3"/>
          <p:cNvSpPr>
            <a:spLocks noGrp="1"/>
          </p:cNvSpPr>
          <p:nvPr>
            <p:ph type="hdr" sz="quarter" idx="10"/>
          </p:nvPr>
        </p:nvSpPr>
        <p:spPr/>
        <p:txBody>
          <a:bodyPr/>
          <a:lstStyle/>
          <a:p>
            <a:r>
              <a:rPr lang="en-US" dirty="0" smtClean="0">
                <a:solidFill>
                  <a:prstClr val="black"/>
                </a:solidFill>
              </a:rPr>
              <a:t>FHWA INTERNAL USE ONLY</a:t>
            </a:r>
            <a:endParaRPr lang="en-US" dirty="0">
              <a:solidFill>
                <a:prstClr val="black"/>
              </a:solidFill>
            </a:endParaRPr>
          </a:p>
        </p:txBody>
      </p:sp>
      <p:sp>
        <p:nvSpPr>
          <p:cNvPr id="5" name="Date Placeholder 4"/>
          <p:cNvSpPr>
            <a:spLocks noGrp="1"/>
          </p:cNvSpPr>
          <p:nvPr>
            <p:ph type="dt" idx="11"/>
          </p:nvPr>
        </p:nvSpPr>
        <p:spPr/>
        <p:txBody>
          <a:bodyPr/>
          <a:lstStyle/>
          <a:p>
            <a:r>
              <a:rPr lang="en-US" dirty="0" smtClean="0">
                <a:solidFill>
                  <a:prstClr val="black"/>
                </a:solidFill>
              </a:rPr>
              <a:t>1/05/2016</a:t>
            </a:r>
            <a:endParaRPr lang="en-US" dirty="0">
              <a:solidFill>
                <a:prstClr val="black"/>
              </a:solidFill>
            </a:endParaRPr>
          </a:p>
        </p:txBody>
      </p:sp>
      <p:sp>
        <p:nvSpPr>
          <p:cNvPr id="6" name="Footer Placeholder 5"/>
          <p:cNvSpPr>
            <a:spLocks noGrp="1"/>
          </p:cNvSpPr>
          <p:nvPr>
            <p:ph type="ftr" sz="quarter" idx="12"/>
          </p:nvPr>
        </p:nvSpPr>
        <p:spPr/>
        <p:txBody>
          <a:bodyPr/>
          <a:lstStyle/>
          <a:p>
            <a:r>
              <a:rPr lang="en-US" dirty="0" smtClean="0">
                <a:solidFill>
                  <a:prstClr val="black"/>
                </a:solidFill>
              </a:rPr>
              <a:t>FAST ACT OVERVIEW WEBINAR</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8F9A2E21-BEA8-402B-9EB5-CD9903901A53}"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914837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This chart shows that Wisconsin’s growth in</a:t>
            </a:r>
            <a:r>
              <a:rPr lang="en-US" sz="1400" baseline="0" dirty="0" smtClean="0"/>
              <a:t> their federal aid apportionment dollars over the life of the bill.  </a:t>
            </a:r>
            <a:endParaRPr lang="en-US" sz="1400" dirty="0"/>
          </a:p>
        </p:txBody>
      </p:sp>
      <p:sp>
        <p:nvSpPr>
          <p:cNvPr id="4" name="Slide Number Placeholder 3"/>
          <p:cNvSpPr>
            <a:spLocks noGrp="1"/>
          </p:cNvSpPr>
          <p:nvPr>
            <p:ph type="sldNum" sz="quarter" idx="10"/>
          </p:nvPr>
        </p:nvSpPr>
        <p:spPr/>
        <p:txBody>
          <a:bodyPr/>
          <a:lstStyle/>
          <a:p>
            <a:fld id="{55618061-7A1E-481C-A8EE-AEDB00E63D3D}" type="slidenum">
              <a:rPr lang="en-US" smtClean="0"/>
              <a:t>12</a:t>
            </a:fld>
            <a:endParaRPr lang="en-US" dirty="0"/>
          </a:p>
        </p:txBody>
      </p:sp>
    </p:spTree>
    <p:extLst>
      <p:ext uri="{BB962C8B-B14F-4D97-AF65-F5344CB8AC3E}">
        <p14:creationId xmlns:p14="http://schemas.microsoft.com/office/powerpoint/2010/main" val="30941163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18061-7A1E-481C-A8EE-AEDB00E63D3D}" type="slidenum">
              <a:rPr lang="en-US" smtClean="0"/>
              <a:t>13</a:t>
            </a:fld>
            <a:endParaRPr lang="en-US" dirty="0"/>
          </a:p>
        </p:txBody>
      </p:sp>
    </p:spTree>
    <p:extLst>
      <p:ext uri="{BB962C8B-B14F-4D97-AF65-F5344CB8AC3E}">
        <p14:creationId xmlns:p14="http://schemas.microsoft.com/office/powerpoint/2010/main" val="25835946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Font typeface="+mj-lt"/>
              <a:buAutoNum type="arabicPeriod"/>
            </a:pPr>
            <a:r>
              <a:rPr lang="en-US" sz="1400" dirty="0" smtClean="0"/>
              <a:t>Buy America</a:t>
            </a:r>
          </a:p>
          <a:p>
            <a:pPr marL="742950" lvl="1" indent="-285750">
              <a:buFont typeface="Arial" panose="020B0604020202020204" pitchFamily="34" charset="0"/>
              <a:buChar char="•"/>
            </a:pPr>
            <a:r>
              <a:rPr lang="en-US" sz="1400" dirty="0" smtClean="0"/>
              <a:t>Court order vacated misc. memo, &lt;90% exemptions</a:t>
            </a:r>
          </a:p>
          <a:p>
            <a:pPr marL="457200" lvl="1" indent="0">
              <a:buFont typeface="Wingdings" panose="05000000000000000000" pitchFamily="2" charset="2"/>
              <a:buNone/>
            </a:pPr>
            <a:endParaRPr lang="en-US" sz="1400" dirty="0" smtClean="0"/>
          </a:p>
          <a:p>
            <a:pPr marL="0" indent="0">
              <a:buFontTx/>
              <a:buNone/>
            </a:pPr>
            <a:r>
              <a:rPr lang="en-US" sz="1400" dirty="0" smtClean="0"/>
              <a:t>2.  </a:t>
            </a:r>
            <a:r>
              <a:rPr lang="en-US" sz="1400" baseline="0" dirty="0" smtClean="0"/>
              <a:t>     </a:t>
            </a:r>
            <a:r>
              <a:rPr lang="en-US" sz="1400" dirty="0" smtClean="0"/>
              <a:t>Cargo Preference Act</a:t>
            </a:r>
          </a:p>
          <a:p>
            <a:pPr marL="0" indent="0">
              <a:buFontTx/>
              <a:buNone/>
            </a:pPr>
            <a:endParaRPr lang="en-US" sz="1400" dirty="0" smtClean="0"/>
          </a:p>
          <a:p>
            <a:pPr marL="742950" lvl="1" indent="-285750">
              <a:buFont typeface="Arial" panose="020B0604020202020204" pitchFamily="34" charset="0"/>
              <a:buChar char="•"/>
            </a:pPr>
            <a:r>
              <a:rPr lang="en-US" sz="1400" dirty="0" smtClean="0"/>
              <a:t>50% of items specifically shipped for a project must be transported on a US Flagged vessel.  </a:t>
            </a:r>
          </a:p>
          <a:p>
            <a:pPr marL="457200" lvl="1" indent="0">
              <a:buFont typeface="Arial" panose="020B0604020202020204" pitchFamily="34" charset="0"/>
              <a:buNone/>
            </a:pPr>
            <a:endParaRPr lang="en-US" sz="1400" dirty="0" smtClean="0"/>
          </a:p>
          <a:p>
            <a:pPr marL="914400" lvl="2" indent="0">
              <a:buFontTx/>
              <a:buNone/>
            </a:pPr>
            <a:r>
              <a:rPr lang="en-US" sz="1400" dirty="0" smtClean="0"/>
              <a:t>Examples:</a:t>
            </a:r>
          </a:p>
          <a:p>
            <a:pPr marL="914400" lvl="2" indent="0">
              <a:buFontTx/>
              <a:buNone/>
            </a:pPr>
            <a:endParaRPr lang="en-US" sz="1400" dirty="0" smtClean="0"/>
          </a:p>
          <a:p>
            <a:pPr marL="1085850" lvl="2" indent="-171450">
              <a:buFont typeface="Wingdings" panose="05000000000000000000" pitchFamily="2" charset="2"/>
              <a:buChar char="Ø"/>
            </a:pPr>
            <a:r>
              <a:rPr lang="en-US" sz="1400" dirty="0" smtClean="0"/>
              <a:t>Heavy lift cranes</a:t>
            </a:r>
          </a:p>
          <a:p>
            <a:pPr marL="1085850" lvl="2" indent="-171450">
              <a:buFont typeface="Wingdings" panose="05000000000000000000" pitchFamily="2" charset="2"/>
              <a:buChar char="Ø"/>
            </a:pPr>
            <a:r>
              <a:rPr lang="en-US" sz="1400" dirty="0" smtClean="0"/>
              <a:t>Steel tub girders</a:t>
            </a:r>
          </a:p>
          <a:p>
            <a:pPr marL="1085850" lvl="2" indent="-171450">
              <a:buFont typeface="Wingdings" panose="05000000000000000000" pitchFamily="2" charset="2"/>
              <a:buChar char="Ø"/>
            </a:pPr>
            <a:endParaRPr lang="en-US" sz="1400" dirty="0" smtClean="0"/>
          </a:p>
          <a:p>
            <a:pPr marL="171450" lvl="0" indent="-171450">
              <a:buFont typeface="Wingdings" panose="05000000000000000000" pitchFamily="2" charset="2"/>
              <a:buChar char="Ø"/>
            </a:pPr>
            <a:r>
              <a:rPr lang="en-US" sz="1400" dirty="0" smtClean="0"/>
              <a:t>Both</a:t>
            </a:r>
            <a:r>
              <a:rPr lang="en-US" sz="1400" baseline="0" dirty="0" smtClean="0"/>
              <a:t> issues a</a:t>
            </a:r>
            <a:r>
              <a:rPr lang="en-US" sz="1400" dirty="0" smtClean="0"/>
              <a:t>pply to projects in the February Let and forward.  Special Provision in proposal.</a:t>
            </a:r>
          </a:p>
        </p:txBody>
      </p:sp>
      <p:sp>
        <p:nvSpPr>
          <p:cNvPr id="4" name="Slide Number Placeholder 3"/>
          <p:cNvSpPr>
            <a:spLocks noGrp="1"/>
          </p:cNvSpPr>
          <p:nvPr>
            <p:ph type="sldNum" sz="quarter" idx="10"/>
          </p:nvPr>
        </p:nvSpPr>
        <p:spPr/>
        <p:txBody>
          <a:bodyPr/>
          <a:lstStyle/>
          <a:p>
            <a:fld id="{55618061-7A1E-481C-A8EE-AEDB00E63D3D}"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6770164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Wingdings" panose="05000000000000000000" pitchFamily="2" charset="2"/>
              <a:buNone/>
            </a:pPr>
            <a:endParaRPr lang="en-US" sz="1400" dirty="0" smtClean="0"/>
          </a:p>
          <a:p>
            <a:endParaRPr lang="en-US" sz="1400" dirty="0"/>
          </a:p>
        </p:txBody>
      </p:sp>
      <p:sp>
        <p:nvSpPr>
          <p:cNvPr id="4" name="Slide Number Placeholder 3"/>
          <p:cNvSpPr>
            <a:spLocks noGrp="1"/>
          </p:cNvSpPr>
          <p:nvPr>
            <p:ph type="sldNum" sz="quarter" idx="10"/>
          </p:nvPr>
        </p:nvSpPr>
        <p:spPr/>
        <p:txBody>
          <a:bodyPr/>
          <a:lstStyle/>
          <a:p>
            <a:fld id="{55618061-7A1E-481C-A8EE-AEDB00E63D3D}" type="slidenum">
              <a:rPr lang="en-US" smtClean="0"/>
              <a:t>15</a:t>
            </a:fld>
            <a:endParaRPr lang="en-US" dirty="0"/>
          </a:p>
        </p:txBody>
      </p:sp>
    </p:spTree>
    <p:extLst>
      <p:ext uri="{BB962C8B-B14F-4D97-AF65-F5344CB8AC3E}">
        <p14:creationId xmlns:p14="http://schemas.microsoft.com/office/powerpoint/2010/main" val="11356845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US" sz="1400" dirty="0" smtClean="0"/>
              <a:t>HMA Pavement</a:t>
            </a:r>
          </a:p>
          <a:p>
            <a:pPr marL="800100" lvl="1" indent="-342900">
              <a:buFont typeface="Arial" panose="020B0604020202020204" pitchFamily="34" charset="0"/>
              <a:buChar char="•"/>
            </a:pPr>
            <a:r>
              <a:rPr lang="en-US" sz="1400" dirty="0" smtClean="0"/>
              <a:t>Improved sampling and testing, mix design verification</a:t>
            </a:r>
          </a:p>
          <a:p>
            <a:pPr marL="457200" lvl="1" indent="0">
              <a:buFont typeface="Wingdings" panose="05000000000000000000" pitchFamily="2" charset="2"/>
              <a:buNone/>
            </a:pPr>
            <a:endParaRPr lang="en-US" sz="1400" dirty="0" smtClean="0"/>
          </a:p>
          <a:p>
            <a:pPr marL="342900" indent="-342900">
              <a:buFont typeface="+mj-lt"/>
              <a:buAutoNum type="arabicPeriod"/>
            </a:pPr>
            <a:r>
              <a:rPr lang="en-US" sz="1400" dirty="0" smtClean="0"/>
              <a:t>Non-Conforming Materials</a:t>
            </a:r>
          </a:p>
          <a:p>
            <a:pPr marL="742950" lvl="1" indent="-285750">
              <a:buFont typeface="Arial" panose="020B0604020202020204" pitchFamily="34" charset="0"/>
              <a:buChar char="•"/>
            </a:pPr>
            <a:r>
              <a:rPr lang="en-US" sz="1400" dirty="0" smtClean="0"/>
              <a:t>Proper Adjustments made fairly, consistent With CMM</a:t>
            </a:r>
          </a:p>
          <a:p>
            <a:pPr marL="457200" lvl="1" indent="0">
              <a:buFont typeface="Arial" panose="020B0604020202020204" pitchFamily="34" charset="0"/>
              <a:buNone/>
            </a:pPr>
            <a:endParaRPr lang="en-US" sz="1400" dirty="0" smtClean="0"/>
          </a:p>
          <a:p>
            <a:pPr marL="342900" indent="-342900">
              <a:buFont typeface="+mj-lt"/>
              <a:buAutoNum type="arabicPeriod"/>
            </a:pPr>
            <a:r>
              <a:rPr lang="en-US" sz="1400" dirty="0" smtClean="0"/>
              <a:t>Non-Performance of QMP</a:t>
            </a:r>
          </a:p>
          <a:p>
            <a:pPr marL="742950" lvl="1" indent="-285750">
              <a:buFont typeface="Arial" panose="020B0604020202020204" pitchFamily="34" charset="0"/>
              <a:buChar char="•"/>
            </a:pPr>
            <a:r>
              <a:rPr lang="en-US" sz="1400" dirty="0" smtClean="0"/>
              <a:t>Proper Adjustments made fairly, consistent With CMM</a:t>
            </a:r>
          </a:p>
          <a:p>
            <a:pPr marL="457200" lvl="1" indent="0">
              <a:buFont typeface="Wingdings" panose="05000000000000000000" pitchFamily="2" charset="2"/>
              <a:buNone/>
            </a:pPr>
            <a:endParaRPr lang="en-US" sz="1400" dirty="0" smtClean="0"/>
          </a:p>
          <a:p>
            <a:pPr marL="457200" indent="-457200">
              <a:buFont typeface="+mj-lt"/>
              <a:buAutoNum type="arabicPeriod"/>
            </a:pPr>
            <a:r>
              <a:rPr lang="en-US" sz="1400" dirty="0" smtClean="0"/>
              <a:t>Progress Payments</a:t>
            </a:r>
          </a:p>
          <a:p>
            <a:pPr marL="742950" lvl="1" indent="-285750">
              <a:buFont typeface="Arial" panose="020B0604020202020204" pitchFamily="34" charset="0"/>
              <a:buChar char="•"/>
            </a:pPr>
            <a:r>
              <a:rPr lang="en-US" sz="1400" dirty="0" smtClean="0"/>
              <a:t>Making payments without required testing</a:t>
            </a:r>
          </a:p>
          <a:p>
            <a:pPr marL="457200" lvl="1" indent="0">
              <a:buFont typeface="Wingdings" panose="05000000000000000000" pitchFamily="2" charset="2"/>
              <a:buNone/>
            </a:pPr>
            <a:endParaRPr lang="en-US" sz="1400" dirty="0" smtClean="0"/>
          </a:p>
          <a:p>
            <a:pPr marL="457200" indent="-457200">
              <a:buFont typeface="+mj-lt"/>
              <a:buAutoNum type="arabicPeriod"/>
            </a:pPr>
            <a:r>
              <a:rPr lang="en-US" sz="1400" dirty="0" smtClean="0"/>
              <a:t>Cost Reduction Incentive (CRI) Tracking</a:t>
            </a:r>
          </a:p>
          <a:p>
            <a:pPr marL="742950" lvl="1" indent="-285750">
              <a:buFont typeface="Arial" panose="020B0604020202020204" pitchFamily="34" charset="0"/>
              <a:buChar char="•"/>
            </a:pPr>
            <a:r>
              <a:rPr lang="en-US" sz="1400" dirty="0" smtClean="0"/>
              <a:t>Developing tracking method for transparency</a:t>
            </a:r>
          </a:p>
          <a:p>
            <a:pPr marL="457200" lvl="1" indent="0">
              <a:buFont typeface="Wingdings" panose="05000000000000000000" pitchFamily="2" charset="2"/>
              <a:buNone/>
            </a:pPr>
            <a:endParaRPr lang="en-US" sz="1400" dirty="0" smtClean="0"/>
          </a:p>
          <a:p>
            <a:pPr marL="342900" lvl="0" indent="-342900">
              <a:buFont typeface="+mj-lt"/>
              <a:buAutoNum type="arabicPeriod"/>
            </a:pPr>
            <a:r>
              <a:rPr lang="en-US" sz="1400" dirty="0" smtClean="0"/>
              <a:t>Work</a:t>
            </a:r>
            <a:r>
              <a:rPr lang="en-US" sz="1400" baseline="0" dirty="0" smtClean="0"/>
              <a:t> Zone Traffic Control</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FHWA will continue joint Work Zone Traffic Control reviews with </a:t>
            </a:r>
            <a:r>
              <a:rPr lang="en-US" sz="1200" kern="1200" dirty="0" err="1" smtClean="0">
                <a:solidFill>
                  <a:schemeClr val="tx1"/>
                </a:solidFill>
                <a:effectLst/>
                <a:latin typeface="+mn-lt"/>
                <a:ea typeface="+mn-ea"/>
                <a:cs typeface="+mn-cs"/>
              </a:rPr>
              <a:t>WisDOT</a:t>
            </a:r>
            <a:r>
              <a:rPr lang="en-US" sz="1200" kern="1200" dirty="0" smtClean="0">
                <a:solidFill>
                  <a:schemeClr val="tx1"/>
                </a:solidFill>
                <a:effectLst/>
                <a:latin typeface="+mn-lt"/>
                <a:ea typeface="+mn-ea"/>
                <a:cs typeface="+mn-cs"/>
              </a:rPr>
              <a:t> Central Office in order to ensure safety and efficiency of both the traveling public and contractor operations.</a:t>
            </a:r>
          </a:p>
          <a:p>
            <a:pPr marL="800100" lvl="1" indent="-342900">
              <a:buFont typeface="Arial" panose="020B0604020202020204" pitchFamily="34" charset="0"/>
              <a:buChar char="•"/>
            </a:pPr>
            <a:endParaRPr lang="en-US" sz="1400" baseline="0" dirty="0" smtClean="0"/>
          </a:p>
          <a:p>
            <a:pPr marL="342900" lvl="0" indent="-342900">
              <a:buFont typeface="+mj-lt"/>
              <a:buAutoNum type="arabicPeriod"/>
            </a:pPr>
            <a:r>
              <a:rPr lang="en-US" sz="1400" baseline="0" dirty="0" smtClean="0"/>
              <a:t>Innovative Project Delivery</a:t>
            </a:r>
          </a:p>
          <a:p>
            <a:pPr marL="800100" lvl="1" indent="-342900">
              <a:buFont typeface="Arial" panose="020B0604020202020204" pitchFamily="34" charset="0"/>
              <a:buChar char="•"/>
            </a:pPr>
            <a:r>
              <a:rPr lang="en-US" sz="1200" kern="1200" dirty="0" smtClean="0">
                <a:solidFill>
                  <a:schemeClr val="tx1"/>
                </a:solidFill>
                <a:effectLst/>
                <a:latin typeface="+mn-lt"/>
                <a:ea typeface="+mn-ea"/>
                <a:cs typeface="+mn-cs"/>
              </a:rPr>
              <a:t>FHWA will continue to support </a:t>
            </a:r>
            <a:r>
              <a:rPr lang="en-US" sz="1200" kern="1200" dirty="0" err="1" smtClean="0">
                <a:solidFill>
                  <a:schemeClr val="tx1"/>
                </a:solidFill>
                <a:effectLst/>
                <a:latin typeface="+mn-lt"/>
                <a:ea typeface="+mn-ea"/>
                <a:cs typeface="+mn-cs"/>
              </a:rPr>
              <a:t>WisDOT</a:t>
            </a:r>
            <a:r>
              <a:rPr lang="en-US" sz="1200" kern="1200" dirty="0" smtClean="0">
                <a:solidFill>
                  <a:schemeClr val="tx1"/>
                </a:solidFill>
                <a:effectLst/>
                <a:latin typeface="+mn-lt"/>
                <a:ea typeface="+mn-ea"/>
                <a:cs typeface="+mn-cs"/>
              </a:rPr>
              <a:t> explore innovative technology and alternative contracting methods to advance the state of the practice through Every Day Counts (EDC)</a:t>
            </a:r>
            <a:r>
              <a:rPr lang="en-US" sz="1200" kern="1200" baseline="0" dirty="0" smtClean="0">
                <a:solidFill>
                  <a:schemeClr val="tx1"/>
                </a:solidFill>
                <a:effectLst/>
                <a:latin typeface="+mn-lt"/>
                <a:ea typeface="+mn-ea"/>
                <a:cs typeface="+mn-cs"/>
              </a:rPr>
              <a:t> and Strategic Highway Research Program (SHRP2) </a:t>
            </a:r>
            <a:r>
              <a:rPr lang="en-US" sz="1200" kern="1200" dirty="0" smtClean="0">
                <a:solidFill>
                  <a:schemeClr val="tx1"/>
                </a:solidFill>
                <a:effectLst/>
                <a:latin typeface="+mn-lt"/>
                <a:ea typeface="+mn-ea"/>
                <a:cs typeface="+mn-cs"/>
              </a:rPr>
              <a:t>initiatives</a:t>
            </a:r>
            <a:r>
              <a:rPr lang="en-US" sz="1200" kern="1200" baseline="0" dirty="0" smtClean="0">
                <a:solidFill>
                  <a:schemeClr val="tx1"/>
                </a:solidFill>
                <a:effectLst/>
                <a:latin typeface="+mn-lt"/>
                <a:ea typeface="+mn-ea"/>
                <a:cs typeface="+mn-cs"/>
              </a:rPr>
              <a:t> such as</a:t>
            </a:r>
            <a:r>
              <a:rPr lang="en-US" sz="1200" kern="1200" dirty="0" smtClean="0">
                <a:solidFill>
                  <a:schemeClr val="tx1"/>
                </a:solidFill>
                <a:effectLst/>
                <a:latin typeface="+mn-lt"/>
                <a:ea typeface="+mn-ea"/>
                <a:cs typeface="+mn-cs"/>
              </a:rPr>
              <a:t> 3D Design and Construction, E-Construction, accelerated bridge construction, managing risk on rapid renewal projects, alternate technical concepts (ATC’s),</a:t>
            </a:r>
            <a:r>
              <a:rPr lang="en-US" sz="1200" kern="1200" baseline="0" dirty="0" smtClean="0">
                <a:solidFill>
                  <a:schemeClr val="tx1"/>
                </a:solidFill>
                <a:effectLst/>
                <a:latin typeface="+mn-lt"/>
                <a:ea typeface="+mn-ea"/>
                <a:cs typeface="+mn-cs"/>
              </a:rPr>
              <a:t> and indefinite delivery/indefinite quantity (IDIQ) contracting.</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618061-7A1E-481C-A8EE-AEDB00E63D3D}" type="slidenum">
              <a:rPr lang="en-US" smtClean="0"/>
              <a:t>16</a:t>
            </a:fld>
            <a:endParaRPr lang="en-US" dirty="0"/>
          </a:p>
        </p:txBody>
      </p:sp>
    </p:spTree>
    <p:extLst>
      <p:ext uri="{BB962C8B-B14F-4D97-AF65-F5344CB8AC3E}">
        <p14:creationId xmlns:p14="http://schemas.microsoft.com/office/powerpoint/2010/main" val="677016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18061-7A1E-481C-A8EE-AEDB00E63D3D}" type="slidenum">
              <a:rPr lang="en-US" smtClean="0"/>
              <a:t>17</a:t>
            </a:fld>
            <a:endParaRPr lang="en-US" dirty="0"/>
          </a:p>
        </p:txBody>
      </p:sp>
    </p:spTree>
    <p:extLst>
      <p:ext uri="{BB962C8B-B14F-4D97-AF65-F5344CB8AC3E}">
        <p14:creationId xmlns:p14="http://schemas.microsoft.com/office/powerpoint/2010/main" val="3940417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18061-7A1E-481C-A8EE-AEDB00E63D3D}" type="slidenum">
              <a:rPr lang="en-US" smtClean="0"/>
              <a:t>2</a:t>
            </a:fld>
            <a:endParaRPr lang="en-US" dirty="0"/>
          </a:p>
        </p:txBody>
      </p:sp>
    </p:spTree>
    <p:extLst>
      <p:ext uri="{BB962C8B-B14F-4D97-AF65-F5344CB8AC3E}">
        <p14:creationId xmlns:p14="http://schemas.microsoft.com/office/powerpoint/2010/main" val="1801943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FHWA’s  Partnership Role</a:t>
            </a:r>
            <a:r>
              <a:rPr lang="en-US" sz="1400" baseline="0" dirty="0" smtClean="0"/>
              <a:t> </a:t>
            </a:r>
          </a:p>
          <a:p>
            <a:endParaRPr lang="en-US" sz="1400" baseline="0" dirty="0" smtClean="0"/>
          </a:p>
          <a:p>
            <a:r>
              <a:rPr lang="en-US" sz="1400" b="0" i="0" u="none" strike="noStrike" kern="1200" baseline="0" dirty="0" smtClean="0">
                <a:solidFill>
                  <a:schemeClr val="tx1"/>
                </a:solidFill>
                <a:latin typeface="+mn-lt"/>
                <a:ea typeface="+mn-ea"/>
                <a:cs typeface="+mn-cs"/>
              </a:rPr>
              <a:t>The Federal-aid Highway Program (FAHP) is a State Administered and federally-assisted program of State-selected projects. The Federal Highway Administration (FHWA) and the Wisconsin Department of Transportation have long worked as partners to deliver transportation improvement that enhance the users experience, improve our quality of life, protect our environmental resources and stimulate the economy. We all play an important and significant role in the preservation and development of our Transportation infrastructure.  This is a true partnership between government and industry.</a:t>
            </a:r>
          </a:p>
          <a:p>
            <a:endParaRPr lang="en-US" sz="1400" b="0" i="0" u="none" strike="noStrike" kern="1200" baseline="0" dirty="0" smtClean="0">
              <a:solidFill>
                <a:schemeClr val="tx1"/>
              </a:solidFill>
              <a:latin typeface="+mn-lt"/>
              <a:ea typeface="+mn-ea"/>
              <a:cs typeface="+mn-cs"/>
            </a:endParaRPr>
          </a:p>
          <a:p>
            <a:r>
              <a:rPr lang="en-US" sz="1400" b="0" i="0" u="none" strike="noStrike" kern="1200" baseline="0" dirty="0" smtClean="0">
                <a:solidFill>
                  <a:schemeClr val="tx1"/>
                </a:solidFill>
                <a:latin typeface="+mn-lt"/>
                <a:ea typeface="+mn-ea"/>
                <a:cs typeface="+mn-cs"/>
              </a:rPr>
              <a:t>FHWA’s role is to assist Wisconsin DOT with meeting (or preferably exceeding) their transportation goals.  In our stewardship capacity we are here to provide options and solutions. Here in the FHWA Wisconsin Division our staff is comprised of experienced and gifted practitioners; Financial specialist, Planners, Environmental Specialist, and Engineers. They are supported and backed by 3000 FHWA employees nationwide.  If there is a transportation discipline or related innovative practice FHWA is a resource available to </a:t>
            </a:r>
            <a:r>
              <a:rPr lang="en-US" sz="1400" b="0" i="0" u="none" strike="noStrike" kern="1200" baseline="0" dirty="0" err="1" smtClean="0">
                <a:solidFill>
                  <a:schemeClr val="tx1"/>
                </a:solidFill>
                <a:latin typeface="+mn-lt"/>
                <a:ea typeface="+mn-ea"/>
                <a:cs typeface="+mn-cs"/>
              </a:rPr>
              <a:t>WisDOT</a:t>
            </a:r>
            <a:r>
              <a:rPr lang="en-US" sz="1400" b="0" i="0" u="none" strike="noStrike" kern="1200" baseline="0" dirty="0" smtClean="0">
                <a:solidFill>
                  <a:schemeClr val="tx1"/>
                </a:solidFill>
                <a:latin typeface="+mn-lt"/>
                <a:ea typeface="+mn-ea"/>
                <a:cs typeface="+mn-cs"/>
              </a:rPr>
              <a:t> and Industry.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5618061-7A1E-481C-A8EE-AEDB00E63D3D}" type="slidenum">
              <a:rPr lang="en-US" smtClean="0"/>
              <a:t>3</a:t>
            </a:fld>
            <a:endParaRPr lang="en-US" dirty="0"/>
          </a:p>
        </p:txBody>
      </p:sp>
    </p:spTree>
    <p:extLst>
      <p:ext uri="{BB962C8B-B14F-4D97-AF65-F5344CB8AC3E}">
        <p14:creationId xmlns:p14="http://schemas.microsoft.com/office/powerpoint/2010/main" val="3715411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assuming many</a:t>
            </a:r>
            <a:r>
              <a:rPr lang="en-US" baseline="0" dirty="0" smtClean="0"/>
              <a:t> of you are interested in know more about the recently enacted Transportation Bill, the FAST Act.</a:t>
            </a:r>
          </a:p>
          <a:p>
            <a:endParaRPr lang="en-US" baseline="0" dirty="0" smtClean="0"/>
          </a:p>
          <a:p>
            <a:r>
              <a:rPr lang="en-US" baseline="0" dirty="0" smtClean="0"/>
              <a:t>With the allowable time, I will offer the 10000 foot overview of the act and what Wisconsin can expect to see in funding.</a:t>
            </a:r>
            <a:endParaRPr lang="en-US" dirty="0"/>
          </a:p>
        </p:txBody>
      </p:sp>
      <p:sp>
        <p:nvSpPr>
          <p:cNvPr id="4" name="Slide Number Placeholder 3"/>
          <p:cNvSpPr>
            <a:spLocks noGrp="1"/>
          </p:cNvSpPr>
          <p:nvPr>
            <p:ph type="sldNum" sz="quarter" idx="10"/>
          </p:nvPr>
        </p:nvSpPr>
        <p:spPr/>
        <p:txBody>
          <a:bodyPr/>
          <a:lstStyle/>
          <a:p>
            <a:fld id="{55618061-7A1E-481C-A8EE-AEDB00E63D3D}" type="slidenum">
              <a:rPr lang="en-US" smtClean="0"/>
              <a:t>4</a:t>
            </a:fld>
            <a:endParaRPr lang="en-US" dirty="0"/>
          </a:p>
        </p:txBody>
      </p:sp>
    </p:spTree>
    <p:extLst>
      <p:ext uri="{BB962C8B-B14F-4D97-AF65-F5344CB8AC3E}">
        <p14:creationId xmlns:p14="http://schemas.microsoft.com/office/powerpoint/2010/main" val="3162444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On  December 3, both the House or Representatives and the Senate passed the FAST Act with bipartisan majorities.  The next day, President </a:t>
            </a:r>
            <a:r>
              <a:rPr lang="en-US" sz="1400" dirty="0" smtClean="0"/>
              <a:t>Obama </a:t>
            </a:r>
            <a:r>
              <a:rPr lang="en-US" sz="1400" dirty="0"/>
              <a:t>signed it into </a:t>
            </a:r>
            <a:r>
              <a:rPr lang="en-US" sz="1400" dirty="0" smtClean="0"/>
              <a:t>law.</a:t>
            </a:r>
            <a:r>
              <a:rPr lang="en-US" sz="1400" baseline="0" dirty="0" smtClean="0"/>
              <a:t> </a:t>
            </a:r>
            <a:r>
              <a:rPr lang="en-US" sz="1400" dirty="0" smtClean="0"/>
              <a:t>The bill was the first long-term authorization Act in a decade, and a result of bipartisan cooperation and compromise.</a:t>
            </a:r>
          </a:p>
          <a:p>
            <a:endParaRPr lang="en-US" sz="1400" dirty="0" smtClean="0"/>
          </a:p>
          <a:p>
            <a:r>
              <a:rPr lang="en-US" sz="1400" u="sng" dirty="0" smtClean="0"/>
              <a:t>Hallmark of the FAST Act - 5 </a:t>
            </a:r>
            <a:r>
              <a:rPr lang="en-US" sz="1400" u="sng" dirty="0"/>
              <a:t>years of funding certainty</a:t>
            </a:r>
            <a:r>
              <a:rPr lang="en-US" sz="1400" dirty="0"/>
              <a:t>, </a:t>
            </a:r>
            <a:r>
              <a:rPr lang="en-US" sz="1400" dirty="0" smtClean="0"/>
              <a:t>the State of Wisconsin </a:t>
            </a:r>
            <a:r>
              <a:rPr lang="en-US" sz="1400" dirty="0"/>
              <a:t>and local governments will be able to plan and invest in our Nation’s infrastructure</a:t>
            </a:r>
            <a:r>
              <a:rPr lang="en-US" sz="1400" dirty="0" smtClean="0"/>
              <a:t>.</a:t>
            </a:r>
          </a:p>
          <a:p>
            <a:endParaRPr lang="en-US" sz="1400" dirty="0" smtClean="0"/>
          </a:p>
          <a:p>
            <a:r>
              <a:rPr lang="en-US" sz="1400" dirty="0" smtClean="0"/>
              <a:t>The Act authorizes a total</a:t>
            </a:r>
            <a:r>
              <a:rPr lang="en-US" sz="1400" baseline="0" dirty="0" smtClean="0"/>
              <a:t> of $305 B (all modes) over fiscal years 2016-2020, and transfers $70 B (mostly from the General Fund) to the Trust Fund to keep the Trust Fund solvent over that duration.</a:t>
            </a:r>
          </a:p>
          <a:p>
            <a:endParaRPr lang="en-US" sz="1400" baseline="0" dirty="0" smtClean="0"/>
          </a:p>
          <a:p>
            <a:r>
              <a:rPr lang="en-US" sz="1400" baseline="0" dirty="0" smtClean="0"/>
              <a:t>The Act is also deficit-neutral, as it offsets those transfers with savings in other areas of government.</a:t>
            </a:r>
            <a:endParaRPr lang="en-US" sz="1400" dirty="0"/>
          </a:p>
          <a:p>
            <a:endParaRPr lang="en-US" sz="1400" dirty="0"/>
          </a:p>
          <a:p>
            <a:r>
              <a:rPr lang="en-US" sz="1400" dirty="0"/>
              <a:t>Unlike the earlier House and Senate bills, the FAST Act funding is available without interruption for five years.  The Act includes the requisite </a:t>
            </a:r>
            <a:r>
              <a:rPr lang="en-US" sz="1400" dirty="0" smtClean="0"/>
              <a:t>pay-fors </a:t>
            </a:r>
            <a:r>
              <a:rPr lang="en-US" sz="1400" dirty="0"/>
              <a:t>to cover the funding in the bill</a:t>
            </a:r>
            <a:r>
              <a:rPr lang="en-US" sz="1400" dirty="0" smtClean="0"/>
              <a:t>.</a:t>
            </a:r>
            <a:endParaRPr lang="en-US" sz="1400" dirty="0"/>
          </a:p>
          <a:p>
            <a:endParaRPr lang="en-US" sz="1400" dirty="0"/>
          </a:p>
        </p:txBody>
      </p:sp>
      <p:sp>
        <p:nvSpPr>
          <p:cNvPr id="4" name="Slide Number Placeholder 3"/>
          <p:cNvSpPr>
            <a:spLocks noGrp="1"/>
          </p:cNvSpPr>
          <p:nvPr>
            <p:ph type="sldNum" sz="quarter" idx="10"/>
          </p:nvPr>
        </p:nvSpPr>
        <p:spPr/>
        <p:txBody>
          <a:bodyPr/>
          <a:lstStyle/>
          <a:p>
            <a:fld id="{8F9A2E21-BEA8-402B-9EB5-CD9903901A53}"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979074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sz="1400" dirty="0" smtClean="0"/>
              <a:t>This table shows the </a:t>
            </a:r>
            <a:r>
              <a:rPr lang="en-US" sz="1400" dirty="0"/>
              <a:t> </a:t>
            </a:r>
            <a:r>
              <a:rPr lang="en-US" sz="1400" dirty="0" smtClean="0"/>
              <a:t>FAST Act’s authorizations of budget authority by mode (FHWA, FTA, FMCSA, PHMSA, NHTSA, and FRA are included in the FAST Act as shown in the tables).  These amounts fund (to a greater or lesser degree, depending on the mode) each agency’s operations. </a:t>
            </a:r>
          </a:p>
          <a:p>
            <a:endParaRPr lang="en-US" sz="1400" dirty="0" smtClean="0"/>
          </a:p>
          <a:p>
            <a:r>
              <a:rPr lang="en-US" sz="1400" dirty="0" smtClean="0"/>
              <a:t>For the rest of this presentation, we’re going to focus on the highway provisions of the Act.</a:t>
            </a:r>
          </a:p>
        </p:txBody>
      </p:sp>
      <p:sp>
        <p:nvSpPr>
          <p:cNvPr id="4" name="Slide Number Placeholder 3"/>
          <p:cNvSpPr>
            <a:spLocks noGrp="1"/>
          </p:cNvSpPr>
          <p:nvPr>
            <p:ph type="sldNum" sz="quarter" idx="10"/>
          </p:nvPr>
        </p:nvSpPr>
        <p:spPr/>
        <p:txBody>
          <a:bodyPr/>
          <a:lstStyle/>
          <a:p>
            <a:fld id="{8F9A2E21-BEA8-402B-9EB5-CD9903901A53}" type="slidenum">
              <a:rPr lang="en-US" smtClean="0">
                <a:solidFill>
                  <a:prstClr val="black"/>
                </a:solidFill>
              </a:rPr>
              <a:pPr/>
              <a:t>6</a:t>
            </a:fld>
            <a:endParaRPr lang="en-US" dirty="0">
              <a:solidFill>
                <a:prstClr val="black"/>
              </a:solidFill>
            </a:endParaRPr>
          </a:p>
        </p:txBody>
      </p:sp>
      <p:sp>
        <p:nvSpPr>
          <p:cNvPr id="13" name="Slide Image Placeholder 12"/>
          <p:cNvSpPr>
            <a:spLocks noGrp="1" noRot="1" noChangeAspect="1"/>
          </p:cNvSpPr>
          <p:nvPr>
            <p:ph type="sldImg"/>
          </p:nvPr>
        </p:nvSpPr>
        <p:spPr/>
      </p:sp>
    </p:spTree>
    <p:extLst>
      <p:ext uri="{BB962C8B-B14F-4D97-AF65-F5344CB8AC3E}">
        <p14:creationId xmlns:p14="http://schemas.microsoft.com/office/powerpoint/2010/main" val="3076949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sz="1400" baseline="0" dirty="0" smtClean="0">
                <a:sym typeface="Calibri"/>
              </a:rPr>
              <a:t>Extends the federal-aid highway program structure created under MAP-21 – with modest adjustments to program requirements. Creates freight formula funding programs – completes what MAP-21 started in terms of national freight emphasis. Brings back competitive grant programs for nationally significant freight and highway projects.</a:t>
            </a:r>
          </a:p>
          <a:p>
            <a:endParaRPr lang="en-US" sz="1400" dirty="0" smtClean="0">
              <a:sym typeface="Calibri"/>
            </a:endParaRPr>
          </a:p>
          <a:p>
            <a:r>
              <a:rPr lang="en-US" sz="1400" dirty="0" smtClean="0">
                <a:sym typeface="Calibri"/>
              </a:rPr>
              <a:t>The Act authorizes</a:t>
            </a:r>
            <a:r>
              <a:rPr lang="en-US" sz="1400" baseline="0" dirty="0" smtClean="0">
                <a:sym typeface="Calibri"/>
              </a:rPr>
              <a:t> a t</a:t>
            </a:r>
            <a:r>
              <a:rPr lang="en-US" sz="1400" dirty="0" smtClean="0">
                <a:sym typeface="Calibri"/>
              </a:rPr>
              <a:t>otal of $226.3 B over five fiscal years (FY 2016-2020) for highways, with average annual funding about 10% above the FY 2015 enacted levels. Of this total—</a:t>
            </a:r>
          </a:p>
          <a:p>
            <a:pPr marL="165261" indent="-165261">
              <a:buFont typeface="Arial" panose="020B0604020202020204" pitchFamily="34" charset="0"/>
              <a:buChar char="•"/>
            </a:pPr>
            <a:r>
              <a:rPr lang="en-US" sz="1400" dirty="0" smtClean="0">
                <a:sym typeface="Calibri"/>
              </a:rPr>
              <a:t>$225.2 B is</a:t>
            </a:r>
            <a:r>
              <a:rPr lang="en-US" sz="1400" baseline="0" dirty="0" smtClean="0">
                <a:sym typeface="Calibri"/>
              </a:rPr>
              <a:t> contract authority from the Highway Account of the Highway Trust Fund; and</a:t>
            </a:r>
          </a:p>
          <a:p>
            <a:pPr marL="165261" indent="-165261">
              <a:buFont typeface="Arial" panose="020B0604020202020204" pitchFamily="34" charset="0"/>
              <a:buChar char="•"/>
            </a:pPr>
            <a:r>
              <a:rPr lang="en-US" sz="1400" baseline="0" dirty="0" smtClean="0">
                <a:sym typeface="Calibri"/>
              </a:rPr>
              <a:t>$1.1 B is </a:t>
            </a:r>
            <a:r>
              <a:rPr lang="en-US" sz="1400" u="sng" baseline="0" dirty="0" smtClean="0">
                <a:sym typeface="Calibri"/>
              </a:rPr>
              <a:t>subject to appropriation from the General Fund</a:t>
            </a:r>
            <a:endParaRPr lang="en-US" sz="1400" u="sng" dirty="0" smtClean="0">
              <a:sym typeface="Calibri"/>
            </a:endParaRPr>
          </a:p>
          <a:p>
            <a:endParaRPr lang="en-US" sz="1400" dirty="0" smtClean="0">
              <a:sym typeface="Calibri"/>
            </a:endParaRPr>
          </a:p>
          <a:p>
            <a:r>
              <a:rPr lang="en-US" sz="1400" dirty="0" smtClean="0">
                <a:sym typeface="Calibri"/>
              </a:rPr>
              <a:t>The Act builds on the program structure under MAP-21 and adds new programs –a freight formula program and a competitive grant program for nationally significant freight and highway projects.</a:t>
            </a:r>
            <a:r>
              <a:rPr lang="en-US" sz="1400" baseline="0" dirty="0" smtClean="0">
                <a:sym typeface="Calibri"/>
              </a:rPr>
              <a:t> </a:t>
            </a:r>
            <a:r>
              <a:rPr lang="en-US" sz="1400" dirty="0" smtClean="0">
                <a:sym typeface="Calibri"/>
              </a:rPr>
              <a:t>Accelerating project delivery continues to be a theme with provisions that build on MAP-21, including some from the GROW AMERICA Act.</a:t>
            </a:r>
          </a:p>
        </p:txBody>
      </p:sp>
      <p:sp>
        <p:nvSpPr>
          <p:cNvPr id="4" name="Slide Number Placeholder 3"/>
          <p:cNvSpPr>
            <a:spLocks noGrp="1"/>
          </p:cNvSpPr>
          <p:nvPr>
            <p:ph type="sldNum" sz="quarter" idx="10"/>
          </p:nvPr>
        </p:nvSpPr>
        <p:spPr>
          <a:xfrm>
            <a:off x="3970939" y="8829967"/>
            <a:ext cx="3037840" cy="464820"/>
          </a:xfrm>
        </p:spPr>
        <p:txBody>
          <a:bodyPr/>
          <a:lstStyle/>
          <a:p>
            <a:fld id="{8F9A2E21-BEA8-402B-9EB5-CD9903901A53}" type="slidenum">
              <a:rPr lang="en-US" smtClean="0">
                <a:solidFill>
                  <a:prstClr val="black"/>
                </a:solidFill>
              </a:rPr>
              <a:pPr/>
              <a:t>7</a:t>
            </a:fld>
            <a:endParaRPr lang="en-US" dirty="0">
              <a:solidFill>
                <a:prstClr val="black"/>
              </a:solidFill>
            </a:endParaRPr>
          </a:p>
        </p:txBody>
      </p:sp>
      <p:sp>
        <p:nvSpPr>
          <p:cNvPr id="11" name="Slide Image Placeholder 10"/>
          <p:cNvSpPr>
            <a:spLocks noGrp="1" noRot="1" noChangeAspect="1"/>
          </p:cNvSpPr>
          <p:nvPr>
            <p:ph type="sldImg"/>
          </p:nvPr>
        </p:nvSpPr>
        <p:spPr/>
      </p:sp>
    </p:spTree>
    <p:extLst>
      <p:ext uri="{BB962C8B-B14F-4D97-AF65-F5344CB8AC3E}">
        <p14:creationId xmlns:p14="http://schemas.microsoft.com/office/powerpoint/2010/main" val="2979074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hape 105"/>
          <p:cNvSpPr>
            <a:spLocks noGrp="1"/>
          </p:cNvSpPr>
          <p:nvPr>
            <p:ph type="body" sz="quarter" idx="1"/>
          </p:nvPr>
        </p:nvSpPr>
        <p:spPr/>
        <p:txBody>
          <a:bodyPr/>
          <a:lstStyle>
            <a:lvl1pPr defTabSz="914400">
              <a:lnSpc>
                <a:spcPct val="100000"/>
              </a:lnSpc>
              <a:defRPr sz="1200">
                <a:latin typeface="Calibri"/>
                <a:ea typeface="Calibri"/>
                <a:cs typeface="Calibri"/>
                <a:sym typeface="Calibri"/>
              </a:defRPr>
            </a:lvl1pPr>
          </a:lstStyle>
          <a:p>
            <a:pPr lvl="0"/>
            <a:r>
              <a:rPr lang="en-US" sz="1400" dirty="0" smtClean="0"/>
              <a:t>Highway funding for 2016 is about 5.7% higher than FY 2015 and then grows 2-plus percent per year.</a:t>
            </a:r>
            <a:endParaRPr lang="en-US" sz="1400" dirty="0"/>
          </a:p>
        </p:txBody>
      </p:sp>
      <p:sp>
        <p:nvSpPr>
          <p:cNvPr id="3" name="Slide Image Placeholder 2"/>
          <p:cNvSpPr>
            <a:spLocks noGrp="1" noRot="1" noChangeAspect="1"/>
          </p:cNvSpPr>
          <p:nvPr>
            <p:ph type="sldImg"/>
          </p:nvPr>
        </p:nvSpPr>
        <p:spPr/>
      </p:sp>
      <p:sp>
        <p:nvSpPr>
          <p:cNvPr id="8" name="Slide Number Placeholder 3"/>
          <p:cNvSpPr>
            <a:spLocks noGrp="1"/>
          </p:cNvSpPr>
          <p:nvPr>
            <p:ph type="sldNum" sz="quarter" idx="5"/>
          </p:nvPr>
        </p:nvSpPr>
        <p:spPr>
          <a:xfrm>
            <a:off x="3970939" y="8829967"/>
            <a:ext cx="3037840" cy="464820"/>
          </a:xfrm>
        </p:spPr>
        <p:txBody>
          <a:bodyPr/>
          <a:lstStyle/>
          <a:p>
            <a:fld id="{8F9A2E21-BEA8-402B-9EB5-CD9903901A53}"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1004389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The apportioned </a:t>
            </a:r>
            <a:r>
              <a:rPr lang="en-US" sz="1400" dirty="0"/>
              <a:t>programs – those with funding distributed by statutory formula – constitute </a:t>
            </a:r>
            <a:r>
              <a:rPr lang="en-US" sz="1400" dirty="0" smtClean="0"/>
              <a:t>92% </a:t>
            </a:r>
            <a:r>
              <a:rPr lang="en-US" sz="1400" dirty="0"/>
              <a:t>of the highway </a:t>
            </a:r>
            <a:r>
              <a:rPr lang="en-US" sz="1400" dirty="0" smtClean="0"/>
              <a:t>funding, slightly</a:t>
            </a:r>
            <a:r>
              <a:rPr lang="en-US" sz="1400" baseline="0" dirty="0" smtClean="0"/>
              <a:t> higher than under MAP-21.  And as under MAP-21, NHPP and STBG funds account for the preponderance of highway apportionments.</a:t>
            </a:r>
            <a:endParaRPr lang="en-US" sz="1400" dirty="0"/>
          </a:p>
        </p:txBody>
      </p:sp>
      <p:sp>
        <p:nvSpPr>
          <p:cNvPr id="4" name="Slide Number Placeholder 3"/>
          <p:cNvSpPr>
            <a:spLocks noGrp="1"/>
          </p:cNvSpPr>
          <p:nvPr>
            <p:ph type="sldNum" sz="quarter" idx="10"/>
          </p:nvPr>
        </p:nvSpPr>
        <p:spPr/>
        <p:txBody>
          <a:bodyPr/>
          <a:lstStyle/>
          <a:p>
            <a:fld id="{8F9A2E21-BEA8-402B-9EB5-CD9903901A53}"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387883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2209800"/>
            <a:ext cx="7162800" cy="17526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3B2977-B28A-4E34-83A7-C212B1FF43A2}" type="datetimeFigureOut">
              <a:rPr lang="en-US" smtClean="0"/>
              <a:t>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4C510D-D580-43A2-9ABD-5D3EEA2F3D97}" type="slidenum">
              <a:rPr lang="en-US" smtClean="0"/>
              <a:t>‹#›</a:t>
            </a:fld>
            <a:endParaRPr lang="en-US" dirty="0"/>
          </a:p>
        </p:txBody>
      </p:sp>
      <p:sp>
        <p:nvSpPr>
          <p:cNvPr id="7" name="Title Placeholder 1"/>
          <p:cNvSpPr>
            <a:spLocks noGrp="1"/>
          </p:cNvSpPr>
          <p:nvPr>
            <p:ph type="title"/>
          </p:nvPr>
        </p:nvSpPr>
        <p:spPr>
          <a:xfrm>
            <a:off x="1545579" y="76200"/>
            <a:ext cx="7141221"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2097455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3B2977-B28A-4E34-83A7-C212B1FF43A2}" type="datetimeFigureOut">
              <a:rPr lang="en-US" smtClean="0"/>
              <a:t>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4C510D-D580-43A2-9ABD-5D3EEA2F3D97}" type="slidenum">
              <a:rPr lang="en-US" smtClean="0"/>
              <a:t>‹#›</a:t>
            </a:fld>
            <a:endParaRPr lang="en-US" dirty="0"/>
          </a:p>
        </p:txBody>
      </p:sp>
    </p:spTree>
    <p:extLst>
      <p:ext uri="{BB962C8B-B14F-4D97-AF65-F5344CB8AC3E}">
        <p14:creationId xmlns:p14="http://schemas.microsoft.com/office/powerpoint/2010/main" val="1030483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3B2977-B28A-4E34-83A7-C212B1FF43A2}" type="datetimeFigureOut">
              <a:rPr lang="en-US" smtClean="0"/>
              <a:t>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4C510D-D580-43A2-9ABD-5D3EEA2F3D97}" type="slidenum">
              <a:rPr lang="en-US" smtClean="0"/>
              <a:t>‹#›</a:t>
            </a:fld>
            <a:endParaRPr lang="en-US" dirty="0"/>
          </a:p>
        </p:txBody>
      </p:sp>
    </p:spTree>
    <p:extLst>
      <p:ext uri="{BB962C8B-B14F-4D97-AF65-F5344CB8AC3E}">
        <p14:creationId xmlns:p14="http://schemas.microsoft.com/office/powerpoint/2010/main" val="1535288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6/2</a:t>
            </a:r>
            <a:endParaRPr lang="en-US" dirty="0"/>
          </a:p>
        </p:txBody>
      </p:sp>
      <p:sp>
        <p:nvSpPr>
          <p:cNvPr id="5" name="Footer Placeholder 4"/>
          <p:cNvSpPr>
            <a:spLocks noGrp="1"/>
          </p:cNvSpPr>
          <p:nvPr>
            <p:ph type="ftr" sz="quarter" idx="11"/>
          </p:nvPr>
        </p:nvSpPr>
        <p:spPr/>
        <p:txBody>
          <a:bodyPr/>
          <a:lstStyle/>
          <a:p>
            <a:r>
              <a:rPr lang="en-US" dirty="0" smtClean="0"/>
              <a:t>FHWA INTERNAL USE ONLY</a:t>
            </a:r>
            <a:endParaRPr lang="en-US" dirty="0"/>
          </a:p>
        </p:txBody>
      </p:sp>
      <p:sp>
        <p:nvSpPr>
          <p:cNvPr id="6" name="Slide Number Placeholder 5"/>
          <p:cNvSpPr>
            <a:spLocks noGrp="1"/>
          </p:cNvSpPr>
          <p:nvPr>
            <p:ph type="sldNum" sz="quarter" idx="12"/>
          </p:nvPr>
        </p:nvSpPr>
        <p:spPr/>
        <p:txBody>
          <a:bodyPr/>
          <a:lstStyle/>
          <a:p>
            <a:fld id="{5756AFA4-B865-4C52-9144-5891E637B0B5}"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1352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dirty="0" smtClean="0"/>
              <a:t>6/2</a:t>
            </a:r>
            <a:endParaRPr lang="en-US" dirty="0"/>
          </a:p>
        </p:txBody>
      </p:sp>
      <p:sp>
        <p:nvSpPr>
          <p:cNvPr id="5" name="Footer Placeholder 4"/>
          <p:cNvSpPr>
            <a:spLocks noGrp="1"/>
          </p:cNvSpPr>
          <p:nvPr>
            <p:ph type="ftr" sz="quarter" idx="11"/>
          </p:nvPr>
        </p:nvSpPr>
        <p:spPr/>
        <p:txBody>
          <a:bodyPr/>
          <a:lstStyle/>
          <a:p>
            <a:r>
              <a:rPr lang="en-US" dirty="0" smtClean="0"/>
              <a:t>FHWA INTERNAL USE ONLY</a:t>
            </a:r>
            <a:endParaRPr lang="en-US" dirty="0"/>
          </a:p>
        </p:txBody>
      </p:sp>
      <p:sp>
        <p:nvSpPr>
          <p:cNvPr id="6" name="Slide Number Placeholder 5"/>
          <p:cNvSpPr>
            <a:spLocks noGrp="1"/>
          </p:cNvSpPr>
          <p:nvPr>
            <p:ph type="sldNum" sz="quarter" idx="12"/>
          </p:nvPr>
        </p:nvSpPr>
        <p:spPr/>
        <p:txBody>
          <a:bodyPr/>
          <a:lstStyle/>
          <a:p>
            <a:fld id="{5756AFA4-B865-4C52-9144-5891E637B0B5}" type="slidenum">
              <a:rPr lang="en-US" smtClean="0"/>
              <a:pPr/>
              <a:t>‹#›</a:t>
            </a:fld>
            <a:endParaRPr lang="en-US" dirty="0"/>
          </a:p>
        </p:txBody>
      </p:sp>
    </p:spTree>
    <p:extLst>
      <p:ext uri="{BB962C8B-B14F-4D97-AF65-F5344CB8AC3E}">
        <p14:creationId xmlns:p14="http://schemas.microsoft.com/office/powerpoint/2010/main" val="1934516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6/2</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FHWA INTERNAL USE ONLY</a:t>
            </a:r>
            <a:endParaRPr lang="en-US" dirty="0"/>
          </a:p>
        </p:txBody>
      </p:sp>
      <p:sp>
        <p:nvSpPr>
          <p:cNvPr id="6" name="Slide Number Placeholder 5"/>
          <p:cNvSpPr>
            <a:spLocks noGrp="1"/>
          </p:cNvSpPr>
          <p:nvPr>
            <p:ph type="sldNum" sz="quarter" idx="12"/>
          </p:nvPr>
        </p:nvSpPr>
        <p:spPr/>
        <p:txBody>
          <a:bodyPr/>
          <a:lstStyle/>
          <a:p>
            <a:fld id="{5756AFA4-B865-4C52-9144-5891E637B0B5}"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16861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dirty="0" smtClean="0"/>
              <a:t>6/2</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FHWA INTERNAL USE ONLY</a:t>
            </a:r>
            <a:endParaRPr lang="en-US" dirty="0"/>
          </a:p>
        </p:txBody>
      </p:sp>
      <p:sp>
        <p:nvSpPr>
          <p:cNvPr id="7" name="Slide Number Placeholder 6"/>
          <p:cNvSpPr>
            <a:spLocks noGrp="1"/>
          </p:cNvSpPr>
          <p:nvPr>
            <p:ph type="sldNum" sz="quarter" idx="12"/>
          </p:nvPr>
        </p:nvSpPr>
        <p:spPr/>
        <p:txBody>
          <a:bodyPr/>
          <a:lstStyle/>
          <a:p>
            <a:fld id="{5756AFA4-B865-4C52-9144-5891E637B0B5}" type="slidenum">
              <a:rPr lang="en-US" smtClean="0"/>
              <a:pPr/>
              <a:t>‹#›</a:t>
            </a:fld>
            <a:endParaRPr lang="en-US" dirty="0"/>
          </a:p>
        </p:txBody>
      </p:sp>
    </p:spTree>
    <p:extLst>
      <p:ext uri="{BB962C8B-B14F-4D97-AF65-F5344CB8AC3E}">
        <p14:creationId xmlns:p14="http://schemas.microsoft.com/office/powerpoint/2010/main" val="2864064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dirty="0" smtClean="0"/>
              <a:t>6/2</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FHWA INTERNAL USE ONLY</a:t>
            </a:r>
            <a:endParaRPr lang="en-US" dirty="0"/>
          </a:p>
        </p:txBody>
      </p:sp>
      <p:sp>
        <p:nvSpPr>
          <p:cNvPr id="9" name="Slide Number Placeholder 8"/>
          <p:cNvSpPr>
            <a:spLocks noGrp="1"/>
          </p:cNvSpPr>
          <p:nvPr>
            <p:ph type="sldNum" sz="quarter" idx="12"/>
          </p:nvPr>
        </p:nvSpPr>
        <p:spPr/>
        <p:txBody>
          <a:bodyPr/>
          <a:lstStyle/>
          <a:p>
            <a:fld id="{5756AFA4-B865-4C52-9144-5891E637B0B5}"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0155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6/2</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FHWA INTERNAL USE ONLY</a:t>
            </a:r>
            <a:endParaRPr lang="en-US" dirty="0"/>
          </a:p>
        </p:txBody>
      </p:sp>
      <p:sp>
        <p:nvSpPr>
          <p:cNvPr id="5" name="Slide Number Placeholder 4"/>
          <p:cNvSpPr>
            <a:spLocks noGrp="1"/>
          </p:cNvSpPr>
          <p:nvPr>
            <p:ph type="sldNum" sz="quarter" idx="12"/>
          </p:nvPr>
        </p:nvSpPr>
        <p:spPr/>
        <p:txBody>
          <a:bodyPr/>
          <a:lstStyle/>
          <a:p>
            <a:fld id="{5756AFA4-B865-4C52-9144-5891E637B0B5}" type="slidenum">
              <a:rPr lang="en-US" smtClean="0"/>
              <a:pPr/>
              <a:t>‹#›</a:t>
            </a:fld>
            <a:endParaRPr lang="en-US" dirty="0"/>
          </a:p>
        </p:txBody>
      </p:sp>
    </p:spTree>
    <p:extLst>
      <p:ext uri="{BB962C8B-B14F-4D97-AF65-F5344CB8AC3E}">
        <p14:creationId xmlns:p14="http://schemas.microsoft.com/office/powerpoint/2010/main" val="8726943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6/2</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FHWA INTERNAL USE ONLY</a:t>
            </a:r>
            <a:endParaRPr lang="en-US" dirty="0"/>
          </a:p>
        </p:txBody>
      </p:sp>
      <p:sp>
        <p:nvSpPr>
          <p:cNvPr id="4" name="Slide Number Placeholder 3"/>
          <p:cNvSpPr>
            <a:spLocks noGrp="1"/>
          </p:cNvSpPr>
          <p:nvPr>
            <p:ph type="sldNum" sz="quarter" idx="12"/>
          </p:nvPr>
        </p:nvSpPr>
        <p:spPr/>
        <p:txBody>
          <a:bodyPr/>
          <a:lstStyle/>
          <a:p>
            <a:fld id="{5756AFA4-B865-4C52-9144-5891E637B0B5}" type="slidenum">
              <a:rPr lang="en-US" smtClean="0"/>
              <a:pPr/>
              <a:t>‹#›</a:t>
            </a:fld>
            <a:endParaRPr lang="en-US" dirty="0"/>
          </a:p>
        </p:txBody>
      </p:sp>
    </p:spTree>
    <p:extLst>
      <p:ext uri="{BB962C8B-B14F-4D97-AF65-F5344CB8AC3E}">
        <p14:creationId xmlns:p14="http://schemas.microsoft.com/office/powerpoint/2010/main" val="26711963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6/2</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FHWA INTERNAL USE ONLY</a:t>
            </a:r>
            <a:endParaRPr lang="en-US" dirty="0"/>
          </a:p>
        </p:txBody>
      </p:sp>
      <p:sp>
        <p:nvSpPr>
          <p:cNvPr id="7" name="Slide Number Placeholder 6"/>
          <p:cNvSpPr>
            <a:spLocks noGrp="1"/>
          </p:cNvSpPr>
          <p:nvPr>
            <p:ph type="sldNum" sz="quarter" idx="12"/>
          </p:nvPr>
        </p:nvSpPr>
        <p:spPr/>
        <p:txBody>
          <a:bodyPr/>
          <a:lstStyle/>
          <a:p>
            <a:fld id="{5756AFA4-B865-4C52-9144-5891E637B0B5}"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9393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3B2977-B28A-4E34-83A7-C212B1FF43A2}" type="datetimeFigureOut">
              <a:rPr lang="en-US" smtClean="0"/>
              <a:t>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4C510D-D580-43A2-9ABD-5D3EEA2F3D97}" type="slidenum">
              <a:rPr lang="en-US" smtClean="0"/>
              <a:t>‹#›</a:t>
            </a:fld>
            <a:endParaRPr lang="en-US" dirty="0"/>
          </a:p>
        </p:txBody>
      </p:sp>
      <p:sp>
        <p:nvSpPr>
          <p:cNvPr id="7" name="Title Placeholder 1"/>
          <p:cNvSpPr>
            <a:spLocks noGrp="1"/>
          </p:cNvSpPr>
          <p:nvPr>
            <p:ph type="title"/>
          </p:nvPr>
        </p:nvSpPr>
        <p:spPr>
          <a:xfrm>
            <a:off x="1545579" y="76200"/>
            <a:ext cx="7141221"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9094004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6/2</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FHWA INTERNAL USE ONLY</a:t>
            </a:r>
            <a:endParaRPr lang="en-US" dirty="0"/>
          </a:p>
        </p:txBody>
      </p:sp>
      <p:sp>
        <p:nvSpPr>
          <p:cNvPr id="7" name="Slide Number Placeholder 6"/>
          <p:cNvSpPr>
            <a:spLocks noGrp="1"/>
          </p:cNvSpPr>
          <p:nvPr>
            <p:ph type="sldNum" sz="quarter" idx="12"/>
          </p:nvPr>
        </p:nvSpPr>
        <p:spPr/>
        <p:txBody>
          <a:bodyPr/>
          <a:lstStyle/>
          <a:p>
            <a:fld id="{5756AFA4-B865-4C52-9144-5891E637B0B5}" type="slidenum">
              <a:rPr lang="en-US" smtClean="0"/>
              <a:pPr/>
              <a:t>‹#›</a:t>
            </a:fld>
            <a:endParaRPr lang="en-US" dirty="0"/>
          </a:p>
        </p:txBody>
      </p:sp>
    </p:spTree>
    <p:extLst>
      <p:ext uri="{BB962C8B-B14F-4D97-AF65-F5344CB8AC3E}">
        <p14:creationId xmlns:p14="http://schemas.microsoft.com/office/powerpoint/2010/main" val="38706634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6/2</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FHWA INTERNAL USE ONLY</a:t>
            </a:r>
            <a:endParaRPr lang="en-US" dirty="0"/>
          </a:p>
        </p:txBody>
      </p:sp>
      <p:sp>
        <p:nvSpPr>
          <p:cNvPr id="6" name="Slide Number Placeholder 5"/>
          <p:cNvSpPr>
            <a:spLocks noGrp="1"/>
          </p:cNvSpPr>
          <p:nvPr>
            <p:ph type="sldNum" sz="quarter" idx="12"/>
          </p:nvPr>
        </p:nvSpPr>
        <p:spPr/>
        <p:txBody>
          <a:bodyPr/>
          <a:lstStyle/>
          <a:p>
            <a:fld id="{5756AFA4-B865-4C52-9144-5891E637B0B5}" type="slidenum">
              <a:rPr lang="en-US" smtClean="0"/>
              <a:pPr/>
              <a:t>‹#›</a:t>
            </a:fld>
            <a:endParaRPr lang="en-US" dirty="0"/>
          </a:p>
        </p:txBody>
      </p:sp>
    </p:spTree>
    <p:extLst>
      <p:ext uri="{BB962C8B-B14F-4D97-AF65-F5344CB8AC3E}">
        <p14:creationId xmlns:p14="http://schemas.microsoft.com/office/powerpoint/2010/main" val="29789325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dirty="0" smtClean="0"/>
              <a:t>6/2</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FHWA INTERNAL USE ONLY</a:t>
            </a:r>
            <a:endParaRPr lang="en-US" dirty="0"/>
          </a:p>
        </p:txBody>
      </p:sp>
      <p:sp>
        <p:nvSpPr>
          <p:cNvPr id="6" name="Slide Number Placeholder 5"/>
          <p:cNvSpPr>
            <a:spLocks noGrp="1"/>
          </p:cNvSpPr>
          <p:nvPr>
            <p:ph type="sldNum" sz="quarter" idx="12"/>
          </p:nvPr>
        </p:nvSpPr>
        <p:spPr/>
        <p:txBody>
          <a:bodyPr/>
          <a:lstStyle/>
          <a:p>
            <a:fld id="{5756AFA4-B865-4C52-9144-5891E637B0B5}" type="slidenum">
              <a:rPr lang="en-US" smtClean="0"/>
              <a:pPr/>
              <a:t>‹#›</a:t>
            </a:fld>
            <a:endParaRPr lang="en-US" dirty="0"/>
          </a:p>
        </p:txBody>
      </p:sp>
    </p:spTree>
    <p:extLst>
      <p:ext uri="{BB962C8B-B14F-4D97-AF65-F5344CB8AC3E}">
        <p14:creationId xmlns:p14="http://schemas.microsoft.com/office/powerpoint/2010/main" val="27971090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2209800"/>
            <a:ext cx="7162800" cy="17526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3B2977-B28A-4E34-83A7-C212B1FF43A2}" type="datetimeFigureOut">
              <a:rPr lang="en-US" smtClean="0">
                <a:solidFill>
                  <a:prstClr val="white"/>
                </a:solidFill>
              </a:rPr>
              <a:pPr/>
              <a:t>3/1/2016</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964C510D-D580-43A2-9ABD-5D3EEA2F3D97}" type="slidenum">
              <a:rPr lang="en-US" smtClean="0">
                <a:solidFill>
                  <a:prstClr val="white"/>
                </a:solidFill>
              </a:rPr>
              <a:pPr/>
              <a:t>‹#›</a:t>
            </a:fld>
            <a:endParaRPr lang="en-US" dirty="0">
              <a:solidFill>
                <a:prstClr val="white"/>
              </a:solidFill>
            </a:endParaRPr>
          </a:p>
        </p:txBody>
      </p:sp>
      <p:sp>
        <p:nvSpPr>
          <p:cNvPr id="7" name="Title Placeholder 1"/>
          <p:cNvSpPr>
            <a:spLocks noGrp="1"/>
          </p:cNvSpPr>
          <p:nvPr>
            <p:ph type="title"/>
          </p:nvPr>
        </p:nvSpPr>
        <p:spPr>
          <a:xfrm>
            <a:off x="1545579" y="76200"/>
            <a:ext cx="7141221"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2514828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3B2977-B28A-4E34-83A7-C212B1FF43A2}" type="datetimeFigureOut">
              <a:rPr lang="en-US" smtClean="0">
                <a:solidFill>
                  <a:prstClr val="white"/>
                </a:solidFill>
              </a:rPr>
              <a:pPr/>
              <a:t>3/1/2016</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964C510D-D580-43A2-9ABD-5D3EEA2F3D97}" type="slidenum">
              <a:rPr lang="en-US" smtClean="0">
                <a:solidFill>
                  <a:prstClr val="white"/>
                </a:solidFill>
              </a:rPr>
              <a:pPr/>
              <a:t>‹#›</a:t>
            </a:fld>
            <a:endParaRPr lang="en-US" dirty="0">
              <a:solidFill>
                <a:prstClr val="white"/>
              </a:solidFill>
            </a:endParaRPr>
          </a:p>
        </p:txBody>
      </p:sp>
      <p:sp>
        <p:nvSpPr>
          <p:cNvPr id="7" name="Title Placeholder 1"/>
          <p:cNvSpPr>
            <a:spLocks noGrp="1"/>
          </p:cNvSpPr>
          <p:nvPr>
            <p:ph type="title"/>
          </p:nvPr>
        </p:nvSpPr>
        <p:spPr>
          <a:xfrm>
            <a:off x="1545579" y="76200"/>
            <a:ext cx="7141221"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3185706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4000" y="4048125"/>
            <a:ext cx="7010400" cy="1362075"/>
          </a:xfrm>
          <a:solidFill>
            <a:schemeClr val="bg1"/>
          </a:solidFill>
        </p:spPr>
        <p:txBody>
          <a:bodyPr anchor="t"/>
          <a:lstStyle>
            <a:lvl1pPr algn="l">
              <a:defRPr sz="4000" b="1" cap="all">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524000" y="2219325"/>
            <a:ext cx="69342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3B2977-B28A-4E34-83A7-C212B1FF43A2}" type="datetimeFigureOut">
              <a:rPr lang="en-US" smtClean="0">
                <a:solidFill>
                  <a:prstClr val="white"/>
                </a:solidFill>
              </a:rPr>
              <a:pPr/>
              <a:t>3/1/2016</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964C510D-D580-43A2-9ABD-5D3EEA2F3D97}" type="slidenum">
              <a:rPr lang="en-US" smtClean="0">
                <a:solidFill>
                  <a:prstClr val="white"/>
                </a:solidFill>
              </a:rPr>
              <a:pPr/>
              <a:t>‹#›</a:t>
            </a:fld>
            <a:endParaRPr lang="en-US" dirty="0">
              <a:solidFill>
                <a:prstClr val="white"/>
              </a:solidFill>
            </a:endParaRPr>
          </a:p>
        </p:txBody>
      </p:sp>
      <p:sp>
        <p:nvSpPr>
          <p:cNvPr id="7" name="Title Placeholder 1"/>
          <p:cNvSpPr txBox="1">
            <a:spLocks/>
          </p:cNvSpPr>
          <p:nvPr userDrawn="1"/>
        </p:nvSpPr>
        <p:spPr>
          <a:xfrm>
            <a:off x="1545579" y="76200"/>
            <a:ext cx="7141221"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dirty="0" smtClean="0">
                <a:solidFill>
                  <a:prstClr val="white"/>
                </a:solidFill>
              </a:rPr>
              <a:t>Click to edit Master title style</a:t>
            </a:r>
            <a:endParaRPr lang="en-US" dirty="0">
              <a:solidFill>
                <a:prstClr val="white"/>
              </a:solidFill>
            </a:endParaRPr>
          </a:p>
        </p:txBody>
      </p:sp>
    </p:spTree>
    <p:extLst>
      <p:ext uri="{BB962C8B-B14F-4D97-AF65-F5344CB8AC3E}">
        <p14:creationId xmlns:p14="http://schemas.microsoft.com/office/powerpoint/2010/main" val="21418797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2209800"/>
            <a:ext cx="3657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29200" y="2209800"/>
            <a:ext cx="39624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3B2977-B28A-4E34-83A7-C212B1FF43A2}" type="datetimeFigureOut">
              <a:rPr lang="en-US" smtClean="0">
                <a:solidFill>
                  <a:prstClr val="white"/>
                </a:solidFill>
              </a:rPr>
              <a:pPr/>
              <a:t>3/1/2016</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964C510D-D580-43A2-9ABD-5D3EEA2F3D97}"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695979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199" y="2197438"/>
            <a:ext cx="3451927"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2959438"/>
            <a:ext cx="3429000" cy="2907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2197438"/>
            <a:ext cx="33559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2971800"/>
            <a:ext cx="3355975" cy="2895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3B2977-B28A-4E34-83A7-C212B1FF43A2}" type="datetimeFigureOut">
              <a:rPr lang="en-US" smtClean="0">
                <a:solidFill>
                  <a:prstClr val="white"/>
                </a:solidFill>
              </a:rPr>
              <a:pPr/>
              <a:t>3/1/2016</a:t>
            </a:fld>
            <a:endParaRPr lang="en-US" dirty="0">
              <a:solidFill>
                <a:prstClr val="white"/>
              </a:solidFill>
            </a:endParaRP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9" name="Slide Number Placeholder 8"/>
          <p:cNvSpPr>
            <a:spLocks noGrp="1"/>
          </p:cNvSpPr>
          <p:nvPr>
            <p:ph type="sldNum" sz="quarter" idx="12"/>
          </p:nvPr>
        </p:nvSpPr>
        <p:spPr/>
        <p:txBody>
          <a:bodyPr/>
          <a:lstStyle/>
          <a:p>
            <a:fld id="{964C510D-D580-43A2-9ABD-5D3EEA2F3D97}"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099275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3B2977-B28A-4E34-83A7-C212B1FF43A2}" type="datetimeFigureOut">
              <a:rPr lang="en-US" smtClean="0">
                <a:solidFill>
                  <a:prstClr val="white"/>
                </a:solidFill>
              </a:rPr>
              <a:pPr/>
              <a:t>3/1/2016</a:t>
            </a:fld>
            <a:endParaRPr lang="en-US" dirty="0">
              <a:solidFill>
                <a:prstClr val="white"/>
              </a:solidFill>
            </a:endParaRPr>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964C510D-D580-43A2-9ABD-5D3EEA2F3D97}"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6483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B2977-B28A-4E34-83A7-C212B1FF43A2}" type="datetimeFigureOut">
              <a:rPr lang="en-US" smtClean="0">
                <a:solidFill>
                  <a:prstClr val="white"/>
                </a:solidFill>
              </a:rPr>
              <a:pPr/>
              <a:t>3/1/2016</a:t>
            </a:fld>
            <a:endParaRPr lang="en-US" dirty="0">
              <a:solidFill>
                <a:prstClr val="white"/>
              </a:solidFill>
            </a:endParaRP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4" name="Slide Number Placeholder 3"/>
          <p:cNvSpPr>
            <a:spLocks noGrp="1"/>
          </p:cNvSpPr>
          <p:nvPr>
            <p:ph type="sldNum" sz="quarter" idx="12"/>
          </p:nvPr>
        </p:nvSpPr>
        <p:spPr/>
        <p:txBody>
          <a:bodyPr/>
          <a:lstStyle/>
          <a:p>
            <a:fld id="{964C510D-D580-43A2-9ABD-5D3EEA2F3D97}" type="slidenum">
              <a:rPr lang="en-US" smtClean="0">
                <a:solidFill>
                  <a:prstClr val="white"/>
                </a:solidFill>
              </a:rPr>
              <a:pPr/>
              <a:t>‹#›</a:t>
            </a:fld>
            <a:endParaRPr lang="en-US" dirty="0">
              <a:solidFill>
                <a:prstClr val="white"/>
              </a:solidFill>
            </a:endParaRPr>
          </a:p>
        </p:txBody>
      </p:sp>
      <p:sp>
        <p:nvSpPr>
          <p:cNvPr id="5" name="Title Placeholder 1"/>
          <p:cNvSpPr>
            <a:spLocks noGrp="1"/>
          </p:cNvSpPr>
          <p:nvPr>
            <p:ph type="title"/>
          </p:nvPr>
        </p:nvSpPr>
        <p:spPr>
          <a:xfrm>
            <a:off x="1545579" y="76200"/>
            <a:ext cx="7141221"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2001163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4000" y="4048125"/>
            <a:ext cx="7010400" cy="1362075"/>
          </a:xfrm>
          <a:solidFill>
            <a:schemeClr val="bg1"/>
          </a:solidFill>
        </p:spPr>
        <p:txBody>
          <a:bodyPr anchor="t"/>
          <a:lstStyle>
            <a:lvl1pPr algn="l">
              <a:defRPr sz="4000" b="1" cap="all">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524000" y="2219325"/>
            <a:ext cx="69342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3B2977-B28A-4E34-83A7-C212B1FF43A2}" type="datetimeFigureOut">
              <a:rPr lang="en-US" smtClean="0"/>
              <a:t>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4C510D-D580-43A2-9ABD-5D3EEA2F3D97}" type="slidenum">
              <a:rPr lang="en-US" smtClean="0"/>
              <a:t>‹#›</a:t>
            </a:fld>
            <a:endParaRPr lang="en-US" dirty="0"/>
          </a:p>
        </p:txBody>
      </p:sp>
      <p:sp>
        <p:nvSpPr>
          <p:cNvPr id="7" name="Title Placeholder 1"/>
          <p:cNvSpPr txBox="1">
            <a:spLocks/>
          </p:cNvSpPr>
          <p:nvPr userDrawn="1"/>
        </p:nvSpPr>
        <p:spPr>
          <a:xfrm>
            <a:off x="1545579" y="76200"/>
            <a:ext cx="7141221"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dirty="0" smtClean="0"/>
              <a:t>Click to edit Master title style</a:t>
            </a:r>
            <a:endParaRPr lang="en-US" dirty="0"/>
          </a:p>
        </p:txBody>
      </p:sp>
    </p:spTree>
    <p:extLst>
      <p:ext uri="{BB962C8B-B14F-4D97-AF65-F5344CB8AC3E}">
        <p14:creationId xmlns:p14="http://schemas.microsoft.com/office/powerpoint/2010/main" val="34365176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2255837"/>
            <a:ext cx="5111750" cy="3535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255837"/>
            <a:ext cx="3008313" cy="3535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B2977-B28A-4E34-83A7-C212B1FF43A2}" type="datetimeFigureOut">
              <a:rPr lang="en-US" smtClean="0">
                <a:solidFill>
                  <a:prstClr val="white"/>
                </a:solidFill>
              </a:rPr>
              <a:pPr/>
              <a:t>3/1/2016</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964C510D-D580-43A2-9ABD-5D3EEA2F3D97}" type="slidenum">
              <a:rPr lang="en-US" smtClean="0">
                <a:solidFill>
                  <a:prstClr val="white"/>
                </a:solidFill>
              </a:rPr>
              <a:pPr/>
              <a:t>‹#›</a:t>
            </a:fld>
            <a:endParaRPr lang="en-US" dirty="0">
              <a:solidFill>
                <a:prstClr val="white"/>
              </a:solidFill>
            </a:endParaRPr>
          </a:p>
        </p:txBody>
      </p:sp>
      <p:sp>
        <p:nvSpPr>
          <p:cNvPr id="8" name="Title Placeholder 1"/>
          <p:cNvSpPr>
            <a:spLocks noGrp="1"/>
          </p:cNvSpPr>
          <p:nvPr>
            <p:ph type="title"/>
          </p:nvPr>
        </p:nvSpPr>
        <p:spPr>
          <a:xfrm>
            <a:off x="1545579" y="76200"/>
            <a:ext cx="7141221"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19086685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105400"/>
            <a:ext cx="5486400" cy="566738"/>
          </a:xfrm>
        </p:spPr>
        <p:txBody>
          <a:bodyPr anchor="b"/>
          <a:lstStyle>
            <a:lvl1pPr algn="l">
              <a:defRPr sz="2000" b="1">
                <a:solidFill>
                  <a:schemeClr val="accent3">
                    <a:lumMod val="50000"/>
                  </a:schemeClr>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2209800"/>
            <a:ext cx="5486400" cy="297497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791200"/>
            <a:ext cx="5486400" cy="423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B2977-B28A-4E34-83A7-C212B1FF43A2}" type="datetimeFigureOut">
              <a:rPr lang="en-US" smtClean="0">
                <a:solidFill>
                  <a:prstClr val="white"/>
                </a:solidFill>
              </a:rPr>
              <a:pPr/>
              <a:t>3/1/2016</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964C510D-D580-43A2-9ABD-5D3EEA2F3D97}" type="slidenum">
              <a:rPr lang="en-US" smtClean="0">
                <a:solidFill>
                  <a:prstClr val="white"/>
                </a:solidFill>
              </a:rPr>
              <a:pPr/>
              <a:t>‹#›</a:t>
            </a:fld>
            <a:endParaRPr lang="en-US" dirty="0">
              <a:solidFill>
                <a:prstClr val="white"/>
              </a:solidFill>
            </a:endParaRPr>
          </a:p>
        </p:txBody>
      </p:sp>
      <p:sp>
        <p:nvSpPr>
          <p:cNvPr id="8" name="Title Placeholder 1"/>
          <p:cNvSpPr txBox="1">
            <a:spLocks/>
          </p:cNvSpPr>
          <p:nvPr userDrawn="1"/>
        </p:nvSpPr>
        <p:spPr>
          <a:xfrm>
            <a:off x="1545579" y="76200"/>
            <a:ext cx="7141221"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dirty="0" smtClean="0">
                <a:solidFill>
                  <a:prstClr val="white"/>
                </a:solidFill>
              </a:rPr>
              <a:t>Click to edit Master title style</a:t>
            </a:r>
            <a:endParaRPr lang="en-US" dirty="0">
              <a:solidFill>
                <a:prstClr val="white"/>
              </a:solidFill>
            </a:endParaRPr>
          </a:p>
        </p:txBody>
      </p:sp>
    </p:spTree>
    <p:extLst>
      <p:ext uri="{BB962C8B-B14F-4D97-AF65-F5344CB8AC3E}">
        <p14:creationId xmlns:p14="http://schemas.microsoft.com/office/powerpoint/2010/main" val="26292331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3B2977-B28A-4E34-83A7-C212B1FF43A2}" type="datetimeFigureOut">
              <a:rPr lang="en-US" smtClean="0">
                <a:solidFill>
                  <a:prstClr val="white"/>
                </a:solidFill>
              </a:rPr>
              <a:pPr/>
              <a:t>3/1/2016</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964C510D-D580-43A2-9ABD-5D3EEA2F3D97}"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796142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3B2977-B28A-4E34-83A7-C212B1FF43A2}" type="datetimeFigureOut">
              <a:rPr lang="en-US" smtClean="0">
                <a:solidFill>
                  <a:prstClr val="white"/>
                </a:solidFill>
              </a:rPr>
              <a:pPr/>
              <a:t>3/1/2016</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964C510D-D580-43A2-9ABD-5D3EEA2F3D97}"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05651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2209800"/>
            <a:ext cx="3657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29200" y="2209800"/>
            <a:ext cx="39624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3B2977-B28A-4E34-83A7-C212B1FF43A2}" type="datetimeFigureOut">
              <a:rPr lang="en-US" smtClean="0"/>
              <a:t>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4C510D-D580-43A2-9ABD-5D3EEA2F3D97}" type="slidenum">
              <a:rPr lang="en-US" smtClean="0"/>
              <a:t>‹#›</a:t>
            </a:fld>
            <a:endParaRPr lang="en-US" dirty="0"/>
          </a:p>
        </p:txBody>
      </p:sp>
    </p:spTree>
    <p:extLst>
      <p:ext uri="{BB962C8B-B14F-4D97-AF65-F5344CB8AC3E}">
        <p14:creationId xmlns:p14="http://schemas.microsoft.com/office/powerpoint/2010/main" val="1586887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199" y="2197438"/>
            <a:ext cx="3451927"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2959438"/>
            <a:ext cx="3429000" cy="2907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2197438"/>
            <a:ext cx="33559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2971800"/>
            <a:ext cx="3355975" cy="2895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3B2977-B28A-4E34-83A7-C212B1FF43A2}" type="datetimeFigureOut">
              <a:rPr lang="en-US" smtClean="0"/>
              <a:t>3/1/2016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64C510D-D580-43A2-9ABD-5D3EEA2F3D97}" type="slidenum">
              <a:rPr lang="en-US" smtClean="0"/>
              <a:t>‹#›</a:t>
            </a:fld>
            <a:endParaRPr lang="en-US" dirty="0"/>
          </a:p>
        </p:txBody>
      </p:sp>
    </p:spTree>
    <p:extLst>
      <p:ext uri="{BB962C8B-B14F-4D97-AF65-F5344CB8AC3E}">
        <p14:creationId xmlns:p14="http://schemas.microsoft.com/office/powerpoint/2010/main" val="2082650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3B2977-B28A-4E34-83A7-C212B1FF43A2}" type="datetimeFigureOut">
              <a:rPr lang="en-US" smtClean="0"/>
              <a:t>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64C510D-D580-43A2-9ABD-5D3EEA2F3D97}" type="slidenum">
              <a:rPr lang="en-US" smtClean="0"/>
              <a:t>‹#›</a:t>
            </a:fld>
            <a:endParaRPr lang="en-US" dirty="0"/>
          </a:p>
        </p:txBody>
      </p:sp>
    </p:spTree>
    <p:extLst>
      <p:ext uri="{BB962C8B-B14F-4D97-AF65-F5344CB8AC3E}">
        <p14:creationId xmlns:p14="http://schemas.microsoft.com/office/powerpoint/2010/main" val="3575672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B2977-B28A-4E34-83A7-C212B1FF43A2}" type="datetimeFigureOut">
              <a:rPr lang="en-US" smtClean="0"/>
              <a:t>3/1/2016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64C510D-D580-43A2-9ABD-5D3EEA2F3D97}" type="slidenum">
              <a:rPr lang="en-US" smtClean="0"/>
              <a:t>‹#›</a:t>
            </a:fld>
            <a:endParaRPr lang="en-US" dirty="0"/>
          </a:p>
        </p:txBody>
      </p:sp>
      <p:sp>
        <p:nvSpPr>
          <p:cNvPr id="5" name="Title Placeholder 1"/>
          <p:cNvSpPr>
            <a:spLocks noGrp="1"/>
          </p:cNvSpPr>
          <p:nvPr>
            <p:ph type="title"/>
          </p:nvPr>
        </p:nvSpPr>
        <p:spPr>
          <a:xfrm>
            <a:off x="1545579" y="76200"/>
            <a:ext cx="7141221"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96716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2255837"/>
            <a:ext cx="5111750" cy="3535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255837"/>
            <a:ext cx="3008313" cy="3535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B2977-B28A-4E34-83A7-C212B1FF43A2}" type="datetimeFigureOut">
              <a:rPr lang="en-US" smtClean="0"/>
              <a:t>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4C510D-D580-43A2-9ABD-5D3EEA2F3D97}" type="slidenum">
              <a:rPr lang="en-US" smtClean="0"/>
              <a:t>‹#›</a:t>
            </a:fld>
            <a:endParaRPr lang="en-US" dirty="0"/>
          </a:p>
        </p:txBody>
      </p:sp>
      <p:sp>
        <p:nvSpPr>
          <p:cNvPr id="8" name="Title Placeholder 1"/>
          <p:cNvSpPr>
            <a:spLocks noGrp="1"/>
          </p:cNvSpPr>
          <p:nvPr>
            <p:ph type="title"/>
          </p:nvPr>
        </p:nvSpPr>
        <p:spPr>
          <a:xfrm>
            <a:off x="1545579" y="76200"/>
            <a:ext cx="7141221"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297037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105400"/>
            <a:ext cx="5486400" cy="566738"/>
          </a:xfrm>
        </p:spPr>
        <p:txBody>
          <a:bodyPr anchor="b"/>
          <a:lstStyle>
            <a:lvl1pPr algn="l">
              <a:defRPr sz="2000" b="1">
                <a:solidFill>
                  <a:schemeClr val="accent3">
                    <a:lumMod val="50000"/>
                  </a:schemeClr>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2209800"/>
            <a:ext cx="5486400" cy="297497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791200"/>
            <a:ext cx="5486400" cy="423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B2977-B28A-4E34-83A7-C212B1FF43A2}" type="datetimeFigureOut">
              <a:rPr lang="en-US" smtClean="0"/>
              <a:t>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4C510D-D580-43A2-9ABD-5D3EEA2F3D97}" type="slidenum">
              <a:rPr lang="en-US" smtClean="0"/>
              <a:t>‹#›</a:t>
            </a:fld>
            <a:endParaRPr lang="en-US" dirty="0"/>
          </a:p>
        </p:txBody>
      </p:sp>
      <p:sp>
        <p:nvSpPr>
          <p:cNvPr id="8" name="Title Placeholder 1"/>
          <p:cNvSpPr txBox="1">
            <a:spLocks/>
          </p:cNvSpPr>
          <p:nvPr userDrawn="1"/>
        </p:nvSpPr>
        <p:spPr>
          <a:xfrm>
            <a:off x="1545579" y="76200"/>
            <a:ext cx="7141221"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dirty="0" smtClean="0"/>
              <a:t>Click to edit Master title style</a:t>
            </a:r>
            <a:endParaRPr lang="en-US" dirty="0"/>
          </a:p>
        </p:txBody>
      </p:sp>
    </p:spTree>
    <p:extLst>
      <p:ext uri="{BB962C8B-B14F-4D97-AF65-F5344CB8AC3E}">
        <p14:creationId xmlns:p14="http://schemas.microsoft.com/office/powerpoint/2010/main" val="1602127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45579" y="76200"/>
            <a:ext cx="7141221"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19200" y="2209800"/>
            <a:ext cx="7162800" cy="4038600"/>
          </a:xfrm>
          <a:prstGeom prst="rect">
            <a:avLst/>
          </a:prstGeom>
          <a:solidFill>
            <a:schemeClr val="bg1"/>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438400" y="6324600"/>
            <a:ext cx="1066800" cy="365125"/>
          </a:xfrm>
          <a:prstGeom prst="rect">
            <a:avLst/>
          </a:prstGeom>
        </p:spPr>
        <p:txBody>
          <a:bodyPr vert="horz" lIns="91440" tIns="45720" rIns="91440" bIns="45720" rtlCol="0" anchor="ctr"/>
          <a:lstStyle>
            <a:lvl1pPr algn="l">
              <a:defRPr sz="1200">
                <a:solidFill>
                  <a:schemeClr val="bg1"/>
                </a:solidFill>
              </a:defRPr>
            </a:lvl1pPr>
          </a:lstStyle>
          <a:p>
            <a:fld id="{163B2977-B28A-4E34-83A7-C212B1FF43A2}" type="datetimeFigureOut">
              <a:rPr lang="en-US" smtClean="0"/>
              <a:pPr/>
              <a:t>3/1/2016</a:t>
            </a:fld>
            <a:endParaRPr lang="en-US" dirty="0"/>
          </a:p>
        </p:txBody>
      </p:sp>
      <p:sp>
        <p:nvSpPr>
          <p:cNvPr id="5" name="Footer Placeholder 4"/>
          <p:cNvSpPr>
            <a:spLocks noGrp="1"/>
          </p:cNvSpPr>
          <p:nvPr>
            <p:ph type="ftr" sz="quarter" idx="3"/>
          </p:nvPr>
        </p:nvSpPr>
        <p:spPr>
          <a:xfrm>
            <a:off x="3657600" y="6324600"/>
            <a:ext cx="25908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324600" y="6324600"/>
            <a:ext cx="2133600" cy="365125"/>
          </a:xfrm>
          <a:prstGeom prst="rect">
            <a:avLst/>
          </a:prstGeom>
        </p:spPr>
        <p:txBody>
          <a:bodyPr vert="horz" lIns="91440" tIns="45720" rIns="91440" bIns="45720" rtlCol="0" anchor="ctr"/>
          <a:lstStyle>
            <a:lvl1pPr algn="r">
              <a:defRPr sz="1200">
                <a:solidFill>
                  <a:schemeClr val="bg1"/>
                </a:solidFill>
              </a:defRPr>
            </a:lvl1pPr>
          </a:lstStyle>
          <a:p>
            <a:fld id="{964C510D-D580-43A2-9ABD-5D3EEA2F3D97}" type="slidenum">
              <a:rPr lang="en-US" smtClean="0"/>
              <a:pPr/>
              <a:t>‹#›</a:t>
            </a:fld>
            <a:endParaRPr lang="en-US" dirty="0"/>
          </a:p>
        </p:txBody>
      </p:sp>
    </p:spTree>
    <p:extLst>
      <p:ext uri="{BB962C8B-B14F-4D97-AF65-F5344CB8AC3E}">
        <p14:creationId xmlns:p14="http://schemas.microsoft.com/office/powerpoint/2010/main" val="1509543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lang="en-US" sz="4400" kern="1200" dirty="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r>
              <a:rPr lang="en-US" dirty="0" smtClean="0"/>
              <a:t>6/2</a:t>
            </a: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dirty="0" smtClean="0"/>
              <a:t>FHWA INTERNAL USE ONLY</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756AFA4-B865-4C52-9144-5891E637B0B5}" type="slidenum">
              <a:rPr lang="en-US" smtClean="0"/>
              <a:pPr/>
              <a:t>‹#›</a:t>
            </a:fld>
            <a:endParaRPr lang="en-US" dirty="0"/>
          </a:p>
        </p:txBody>
      </p:sp>
    </p:spTree>
    <p:extLst>
      <p:ext uri="{BB962C8B-B14F-4D97-AF65-F5344CB8AC3E}">
        <p14:creationId xmlns:p14="http://schemas.microsoft.com/office/powerpoint/2010/main" val="2919067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45579" y="76200"/>
            <a:ext cx="7141221"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19200" y="2209800"/>
            <a:ext cx="7162800" cy="4038600"/>
          </a:xfrm>
          <a:prstGeom prst="rect">
            <a:avLst/>
          </a:prstGeom>
          <a:solidFill>
            <a:schemeClr val="bg1"/>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438400" y="6324600"/>
            <a:ext cx="1066800" cy="365125"/>
          </a:xfrm>
          <a:prstGeom prst="rect">
            <a:avLst/>
          </a:prstGeom>
        </p:spPr>
        <p:txBody>
          <a:bodyPr vert="horz" lIns="91440" tIns="45720" rIns="91440" bIns="45720" rtlCol="0" anchor="ctr"/>
          <a:lstStyle>
            <a:lvl1pPr algn="l">
              <a:defRPr sz="1200">
                <a:solidFill>
                  <a:schemeClr val="bg1"/>
                </a:solidFill>
              </a:defRPr>
            </a:lvl1pPr>
          </a:lstStyle>
          <a:p>
            <a:fld id="{163B2977-B28A-4E34-83A7-C212B1FF43A2}" type="datetimeFigureOut">
              <a:rPr lang="en-US" smtClean="0">
                <a:solidFill>
                  <a:prstClr val="white"/>
                </a:solidFill>
              </a:rPr>
              <a:pPr/>
              <a:t>3/1/2016</a:t>
            </a:fld>
            <a:endParaRPr lang="en-US" dirty="0">
              <a:solidFill>
                <a:prstClr val="white"/>
              </a:solidFill>
            </a:endParaRPr>
          </a:p>
        </p:txBody>
      </p:sp>
      <p:sp>
        <p:nvSpPr>
          <p:cNvPr id="5" name="Footer Placeholder 4"/>
          <p:cNvSpPr>
            <a:spLocks noGrp="1"/>
          </p:cNvSpPr>
          <p:nvPr>
            <p:ph type="ftr" sz="quarter" idx="3"/>
          </p:nvPr>
        </p:nvSpPr>
        <p:spPr>
          <a:xfrm>
            <a:off x="3657600" y="6324600"/>
            <a:ext cx="25908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solidFill>
                <a:prstClr val="white"/>
              </a:solidFill>
            </a:endParaRPr>
          </a:p>
        </p:txBody>
      </p:sp>
      <p:sp>
        <p:nvSpPr>
          <p:cNvPr id="6" name="Slide Number Placeholder 5"/>
          <p:cNvSpPr>
            <a:spLocks noGrp="1"/>
          </p:cNvSpPr>
          <p:nvPr>
            <p:ph type="sldNum" sz="quarter" idx="4"/>
          </p:nvPr>
        </p:nvSpPr>
        <p:spPr>
          <a:xfrm>
            <a:off x="6324600" y="6324600"/>
            <a:ext cx="2133600" cy="365125"/>
          </a:xfrm>
          <a:prstGeom prst="rect">
            <a:avLst/>
          </a:prstGeom>
        </p:spPr>
        <p:txBody>
          <a:bodyPr vert="horz" lIns="91440" tIns="45720" rIns="91440" bIns="45720" rtlCol="0" anchor="ctr"/>
          <a:lstStyle>
            <a:lvl1pPr algn="r">
              <a:defRPr sz="1200">
                <a:solidFill>
                  <a:schemeClr val="bg1"/>
                </a:solidFill>
              </a:defRPr>
            </a:lvl1pPr>
          </a:lstStyle>
          <a:p>
            <a:fld id="{964C510D-D580-43A2-9ABD-5D3EEA2F3D97}"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361775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lang="en-US" sz="4400" kern="1200" dirty="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ichael.davies@dot.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mailto:michael.davies@dot.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95400" y="-76200"/>
            <a:ext cx="6934200" cy="1470025"/>
          </a:xfrm>
        </p:spPr>
        <p:txBody>
          <a:bodyPr>
            <a:normAutofit/>
          </a:bodyPr>
          <a:lstStyle/>
          <a:p>
            <a:r>
              <a:rPr lang="en-US" dirty="0" smtClean="0"/>
              <a:t>Northeast </a:t>
            </a:r>
            <a:r>
              <a:rPr lang="en-US" dirty="0" smtClean="0"/>
              <a:t>Region Construction Conference</a:t>
            </a:r>
            <a:endParaRPr lang="en-US" dirty="0"/>
          </a:p>
        </p:txBody>
      </p:sp>
      <p:sp>
        <p:nvSpPr>
          <p:cNvPr id="5" name="Subtitle 4"/>
          <p:cNvSpPr>
            <a:spLocks noGrp="1"/>
          </p:cNvSpPr>
          <p:nvPr>
            <p:ph type="subTitle" idx="1"/>
          </p:nvPr>
        </p:nvSpPr>
        <p:spPr>
          <a:xfrm>
            <a:off x="533400" y="2667000"/>
            <a:ext cx="8077200" cy="4038600"/>
          </a:xfrm>
          <a:noFill/>
        </p:spPr>
        <p:txBody>
          <a:bodyPr>
            <a:normAutofit fontScale="85000" lnSpcReduction="20000"/>
          </a:bodyPr>
          <a:lstStyle/>
          <a:p>
            <a:endParaRPr lang="en-US" sz="1600" dirty="0" smtClean="0">
              <a:solidFill>
                <a:schemeClr val="bg1"/>
              </a:solidFill>
              <a:effectLst>
                <a:outerShdw blurRad="38100" dist="38100" dir="2700000" algn="tl">
                  <a:srgbClr val="000000">
                    <a:alpha val="43137"/>
                  </a:srgbClr>
                </a:outerShdw>
              </a:effectLst>
            </a:endParaRPr>
          </a:p>
          <a:p>
            <a:pPr>
              <a:spcBef>
                <a:spcPts val="0"/>
              </a:spcBef>
            </a:pPr>
            <a:r>
              <a:rPr lang="en-US" sz="3500" b="1" dirty="0">
                <a:solidFill>
                  <a:schemeClr val="bg1"/>
                </a:solidFill>
                <a:effectLst>
                  <a:outerShdw blurRad="38100" dist="38100" dir="2700000" algn="tl">
                    <a:srgbClr val="000000">
                      <a:alpha val="43137"/>
                    </a:srgbClr>
                  </a:outerShdw>
                </a:effectLst>
                <a:latin typeface="Candara"/>
                <a:ea typeface="Times New Roman"/>
                <a:cs typeface="Times New Roman"/>
              </a:rPr>
              <a:t>USDOT - Federal Highway Administration</a:t>
            </a:r>
          </a:p>
          <a:p>
            <a:pPr>
              <a:spcBef>
                <a:spcPts val="0"/>
              </a:spcBef>
            </a:pPr>
            <a:endParaRPr lang="en-US" sz="3500" b="1" dirty="0">
              <a:solidFill>
                <a:schemeClr val="bg1"/>
              </a:solidFill>
              <a:effectLst>
                <a:outerShdw blurRad="38100" dist="38100" dir="2700000" algn="tl">
                  <a:srgbClr val="000000">
                    <a:alpha val="43137"/>
                  </a:srgbClr>
                </a:outerShdw>
              </a:effectLst>
              <a:latin typeface="Candara"/>
              <a:ea typeface="Times New Roman"/>
              <a:cs typeface="Times New Roman"/>
            </a:endParaRPr>
          </a:p>
          <a:p>
            <a:pPr>
              <a:spcBef>
                <a:spcPts val="0"/>
              </a:spcBef>
            </a:pPr>
            <a:r>
              <a:rPr lang="en-US" sz="3500" b="1" dirty="0" smtClean="0">
                <a:solidFill>
                  <a:schemeClr val="bg1"/>
                </a:solidFill>
                <a:effectLst>
                  <a:outerShdw blurRad="38100" dist="38100" dir="2700000" algn="tl">
                    <a:srgbClr val="000000">
                      <a:alpha val="43137"/>
                    </a:srgbClr>
                  </a:outerShdw>
                </a:effectLst>
                <a:latin typeface="Candara"/>
                <a:ea typeface="Times New Roman"/>
                <a:cs typeface="Times New Roman"/>
              </a:rPr>
              <a:t>Construction </a:t>
            </a:r>
            <a:r>
              <a:rPr lang="en-US" sz="3500" b="1" dirty="0">
                <a:solidFill>
                  <a:schemeClr val="bg1"/>
                </a:solidFill>
                <a:effectLst>
                  <a:outerShdw blurRad="38100" dist="38100" dir="2700000" algn="tl">
                    <a:srgbClr val="000000">
                      <a:alpha val="43137"/>
                    </a:srgbClr>
                  </a:outerShdw>
                </a:effectLst>
                <a:latin typeface="Candara"/>
                <a:ea typeface="Times New Roman"/>
                <a:cs typeface="Times New Roman"/>
              </a:rPr>
              <a:t>Update</a:t>
            </a:r>
          </a:p>
          <a:p>
            <a:endParaRPr lang="en-US" sz="1600" dirty="0">
              <a:solidFill>
                <a:schemeClr val="bg1"/>
              </a:solidFill>
            </a:endParaRPr>
          </a:p>
          <a:p>
            <a:endParaRPr lang="en-US" sz="1600" dirty="0" smtClean="0">
              <a:solidFill>
                <a:schemeClr val="bg1"/>
              </a:solidFill>
            </a:endParaRPr>
          </a:p>
          <a:p>
            <a:endParaRPr lang="en-US" sz="1600" dirty="0" smtClean="0">
              <a:solidFill>
                <a:schemeClr val="bg1"/>
              </a:solidFill>
            </a:endParaRPr>
          </a:p>
          <a:p>
            <a:endParaRPr lang="en-US" sz="1600" dirty="0">
              <a:solidFill>
                <a:schemeClr val="bg1"/>
              </a:solidFill>
            </a:endParaRPr>
          </a:p>
          <a:p>
            <a:pPr>
              <a:spcBef>
                <a:spcPts val="0"/>
              </a:spcBef>
            </a:pPr>
            <a:r>
              <a:rPr lang="en-US" sz="3500" b="1" dirty="0">
                <a:solidFill>
                  <a:schemeClr val="bg1"/>
                </a:solidFill>
                <a:effectLst>
                  <a:outerShdw blurRad="38100" dist="38100" dir="2700000" algn="tl">
                    <a:srgbClr val="000000">
                      <a:alpha val="43137"/>
                    </a:srgbClr>
                  </a:outerShdw>
                </a:effectLst>
                <a:latin typeface="Candara"/>
                <a:ea typeface="Times New Roman"/>
                <a:cs typeface="Times New Roman"/>
              </a:rPr>
              <a:t>David D. Platz, PE, PTOE</a:t>
            </a:r>
          </a:p>
          <a:p>
            <a:pPr>
              <a:spcBef>
                <a:spcPts val="0"/>
              </a:spcBef>
            </a:pPr>
            <a:endParaRPr lang="en-US" sz="1400" dirty="0" smtClean="0">
              <a:solidFill>
                <a:schemeClr val="bg1"/>
              </a:solidFill>
              <a:effectLst>
                <a:outerShdw blurRad="38100" dist="38100" dir="2700000" algn="tl">
                  <a:srgbClr val="000000">
                    <a:alpha val="43137"/>
                  </a:srgbClr>
                </a:outerShdw>
              </a:effectLst>
              <a:latin typeface="Candara"/>
              <a:ea typeface="Times New Roman"/>
              <a:cs typeface="Times New Roman"/>
            </a:endParaRPr>
          </a:p>
          <a:p>
            <a:pPr>
              <a:spcBef>
                <a:spcPts val="0"/>
              </a:spcBef>
            </a:pPr>
            <a:r>
              <a:rPr lang="en-US" sz="1400" dirty="0" smtClean="0">
                <a:solidFill>
                  <a:schemeClr val="bg1"/>
                </a:solidFill>
                <a:effectLst>
                  <a:outerShdw blurRad="38100" dist="38100" dir="2700000" algn="tl">
                    <a:srgbClr val="000000">
                      <a:alpha val="43137"/>
                    </a:srgbClr>
                  </a:outerShdw>
                </a:effectLst>
                <a:latin typeface="Candara"/>
                <a:ea typeface="Times New Roman"/>
                <a:cs typeface="Times New Roman"/>
              </a:rPr>
              <a:t>Construction and Contract Administration Engineer</a:t>
            </a:r>
            <a:endParaRPr lang="en-US" sz="1400" dirty="0">
              <a:solidFill>
                <a:schemeClr val="bg1"/>
              </a:solidFill>
              <a:effectLst>
                <a:outerShdw blurRad="38100" dist="38100" dir="2700000" algn="tl">
                  <a:srgbClr val="000000">
                    <a:alpha val="43137"/>
                  </a:srgbClr>
                </a:outerShdw>
              </a:effectLst>
              <a:ea typeface="Calibri"/>
              <a:cs typeface="Times New Roman"/>
            </a:endParaRPr>
          </a:p>
          <a:p>
            <a:pPr>
              <a:spcBef>
                <a:spcPts val="0"/>
              </a:spcBef>
            </a:pPr>
            <a:r>
              <a:rPr lang="en-US" sz="1400" dirty="0">
                <a:solidFill>
                  <a:schemeClr val="bg1"/>
                </a:solidFill>
                <a:effectLst>
                  <a:outerShdw blurRad="38100" dist="38100" dir="2700000" algn="tl">
                    <a:srgbClr val="000000">
                      <a:alpha val="43137"/>
                    </a:srgbClr>
                  </a:outerShdw>
                </a:effectLst>
                <a:latin typeface="Candara"/>
                <a:ea typeface="Times New Roman"/>
                <a:cs typeface="Times New Roman"/>
              </a:rPr>
              <a:t>City Center West </a:t>
            </a:r>
            <a:r>
              <a:rPr lang="en-US" sz="1400" dirty="0">
                <a:solidFill>
                  <a:schemeClr val="bg1"/>
                </a:solidFill>
                <a:effectLst>
                  <a:outerShdw blurRad="38100" dist="38100" dir="2700000" algn="tl">
                    <a:srgbClr val="000000">
                      <a:alpha val="43137"/>
                    </a:srgbClr>
                  </a:outerShdw>
                </a:effectLst>
                <a:latin typeface="Century Gothic"/>
                <a:ea typeface="Times New Roman"/>
                <a:cs typeface="Times New Roman"/>
              </a:rPr>
              <a:t>▪</a:t>
            </a:r>
            <a:r>
              <a:rPr lang="en-US" sz="1400" dirty="0">
                <a:solidFill>
                  <a:schemeClr val="bg1"/>
                </a:solidFill>
                <a:effectLst>
                  <a:outerShdw blurRad="38100" dist="38100" dir="2700000" algn="tl">
                    <a:srgbClr val="000000">
                      <a:alpha val="43137"/>
                    </a:srgbClr>
                  </a:outerShdw>
                </a:effectLst>
                <a:latin typeface="Candara"/>
                <a:ea typeface="Times New Roman"/>
                <a:cs typeface="Times New Roman"/>
              </a:rPr>
              <a:t>  525 Junction Road Ste. 8000 </a:t>
            </a:r>
            <a:r>
              <a:rPr lang="en-US" sz="1400" dirty="0">
                <a:solidFill>
                  <a:schemeClr val="bg1"/>
                </a:solidFill>
                <a:effectLst>
                  <a:outerShdw blurRad="38100" dist="38100" dir="2700000" algn="tl">
                    <a:srgbClr val="000000">
                      <a:alpha val="43137"/>
                    </a:srgbClr>
                  </a:outerShdw>
                </a:effectLst>
                <a:latin typeface="Century Gothic"/>
                <a:ea typeface="Times New Roman"/>
                <a:cs typeface="Times New Roman"/>
              </a:rPr>
              <a:t>▪</a:t>
            </a:r>
            <a:r>
              <a:rPr lang="en-US" sz="1400" dirty="0">
                <a:solidFill>
                  <a:schemeClr val="bg1"/>
                </a:solidFill>
                <a:effectLst>
                  <a:outerShdw blurRad="38100" dist="38100" dir="2700000" algn="tl">
                    <a:srgbClr val="000000">
                      <a:alpha val="43137"/>
                    </a:srgbClr>
                  </a:outerShdw>
                </a:effectLst>
                <a:latin typeface="Candara"/>
                <a:ea typeface="Times New Roman"/>
                <a:cs typeface="Times New Roman"/>
              </a:rPr>
              <a:t>  Madison, WI 53717</a:t>
            </a:r>
            <a:endParaRPr lang="en-US" sz="1400" dirty="0">
              <a:solidFill>
                <a:schemeClr val="bg1"/>
              </a:solidFill>
              <a:effectLst>
                <a:outerShdw blurRad="38100" dist="38100" dir="2700000" algn="tl">
                  <a:srgbClr val="000000">
                    <a:alpha val="43137"/>
                  </a:srgbClr>
                </a:outerShdw>
              </a:effectLst>
              <a:ea typeface="Calibri"/>
              <a:cs typeface="Times New Roman"/>
            </a:endParaRPr>
          </a:p>
          <a:p>
            <a:r>
              <a:rPr lang="en-US" sz="1400" dirty="0">
                <a:solidFill>
                  <a:schemeClr val="bg1"/>
                </a:solidFill>
                <a:effectLst>
                  <a:outerShdw blurRad="38100" dist="38100" dir="2700000" algn="tl">
                    <a:srgbClr val="000000">
                      <a:alpha val="43137"/>
                    </a:srgbClr>
                  </a:outerShdw>
                </a:effectLst>
                <a:latin typeface="Candara"/>
                <a:ea typeface="Times New Roman"/>
                <a:cs typeface="Times New Roman"/>
              </a:rPr>
              <a:t>E-mail: </a:t>
            </a:r>
            <a:r>
              <a:rPr lang="en-US" sz="1400" u="sng" dirty="0" smtClean="0">
                <a:solidFill>
                  <a:srgbClr val="0000FF"/>
                </a:solidFill>
                <a:latin typeface="Candara"/>
                <a:ea typeface="Times New Roman"/>
                <a:cs typeface="Times New Roman"/>
              </a:rPr>
              <a:t>dave.platz</a:t>
            </a:r>
            <a:r>
              <a:rPr lang="en-US" sz="1400" u="sng" dirty="0" smtClean="0">
                <a:solidFill>
                  <a:srgbClr val="0000FF"/>
                </a:solidFill>
                <a:latin typeface="Candara"/>
                <a:ea typeface="Times New Roman"/>
                <a:cs typeface="Times New Roman"/>
                <a:hlinkClick r:id="rId3"/>
              </a:rPr>
              <a:t>@dot.gov</a:t>
            </a:r>
            <a:r>
              <a:rPr lang="en-US" sz="1400" dirty="0" smtClean="0">
                <a:solidFill>
                  <a:srgbClr val="006600"/>
                </a:solidFill>
                <a:latin typeface="Candara"/>
                <a:ea typeface="Times New Roman"/>
                <a:cs typeface="Times New Roman"/>
              </a:rPr>
              <a:t> </a:t>
            </a:r>
            <a:r>
              <a:rPr lang="en-US" sz="1400" dirty="0">
                <a:solidFill>
                  <a:schemeClr val="bg1"/>
                </a:solidFill>
                <a:effectLst>
                  <a:outerShdw blurRad="38100" dist="38100" dir="2700000" algn="tl">
                    <a:srgbClr val="000000">
                      <a:alpha val="43137"/>
                    </a:srgbClr>
                  </a:outerShdw>
                </a:effectLst>
                <a:latin typeface="Century Gothic"/>
                <a:ea typeface="Times New Roman"/>
                <a:cs typeface="Times New Roman"/>
              </a:rPr>
              <a:t>▪</a:t>
            </a:r>
            <a:r>
              <a:rPr lang="en-US" sz="1400" dirty="0">
                <a:solidFill>
                  <a:schemeClr val="bg1"/>
                </a:solidFill>
                <a:effectLst>
                  <a:outerShdw blurRad="38100" dist="38100" dir="2700000" algn="tl">
                    <a:srgbClr val="000000">
                      <a:alpha val="43137"/>
                    </a:srgbClr>
                  </a:outerShdw>
                </a:effectLst>
                <a:latin typeface="Candara"/>
                <a:ea typeface="Times New Roman"/>
                <a:cs typeface="Times New Roman"/>
              </a:rPr>
              <a:t> Phone: </a:t>
            </a:r>
            <a:r>
              <a:rPr lang="en-US" sz="1400" dirty="0" smtClean="0">
                <a:solidFill>
                  <a:schemeClr val="bg1"/>
                </a:solidFill>
                <a:effectLst>
                  <a:outerShdw blurRad="38100" dist="38100" dir="2700000" algn="tl">
                    <a:srgbClr val="000000">
                      <a:alpha val="43137"/>
                    </a:srgbClr>
                  </a:outerShdw>
                </a:effectLst>
                <a:latin typeface="Candara"/>
                <a:ea typeface="Times New Roman"/>
                <a:cs typeface="Times New Roman"/>
              </a:rPr>
              <a:t>608-829-7509</a:t>
            </a:r>
          </a:p>
          <a:p>
            <a:pPr>
              <a:spcBef>
                <a:spcPts val="0"/>
              </a:spcBef>
            </a:pPr>
            <a:endParaRPr lang="en-US" sz="1400" dirty="0" smtClean="0">
              <a:solidFill>
                <a:srgbClr val="000000"/>
              </a:solidFill>
              <a:latin typeface="Candara"/>
              <a:ea typeface="Times New Roman"/>
              <a:cs typeface="Times New Roman"/>
            </a:endParaRPr>
          </a:p>
          <a:p>
            <a:pPr>
              <a:spcBef>
                <a:spcPts val="0"/>
              </a:spcBef>
            </a:pPr>
            <a:endParaRPr lang="en-US" sz="1400" dirty="0">
              <a:solidFill>
                <a:srgbClr val="000000"/>
              </a:solidFill>
              <a:latin typeface="Candara"/>
              <a:ea typeface="Times New Roman"/>
              <a:cs typeface="Times New Roman"/>
            </a:endParaRPr>
          </a:p>
          <a:p>
            <a:pPr>
              <a:spcBef>
                <a:spcPts val="0"/>
              </a:spcBef>
            </a:pPr>
            <a:r>
              <a:rPr lang="en-US" sz="1400" dirty="0" smtClean="0">
                <a:solidFill>
                  <a:schemeClr val="bg1"/>
                </a:solidFill>
                <a:effectLst>
                  <a:outerShdw blurRad="38100" dist="38100" dir="2700000" algn="tl">
                    <a:srgbClr val="000000">
                      <a:alpha val="43137"/>
                    </a:srgbClr>
                  </a:outerShdw>
                </a:effectLst>
                <a:latin typeface="Candara"/>
                <a:ea typeface="Times New Roman"/>
                <a:cs typeface="Times New Roman"/>
              </a:rPr>
              <a:t>Northeast </a:t>
            </a:r>
            <a:r>
              <a:rPr lang="en-US" sz="1400" dirty="0" smtClean="0">
                <a:solidFill>
                  <a:schemeClr val="bg1"/>
                </a:solidFill>
                <a:effectLst>
                  <a:outerShdw blurRad="38100" dist="38100" dir="2700000" algn="tl">
                    <a:srgbClr val="000000">
                      <a:alpha val="43137"/>
                    </a:srgbClr>
                  </a:outerShdw>
                </a:effectLst>
                <a:latin typeface="Candara"/>
                <a:ea typeface="Times New Roman"/>
                <a:cs typeface="Times New Roman"/>
              </a:rPr>
              <a:t>Region Construction Conference</a:t>
            </a:r>
            <a:endParaRPr lang="en-US" sz="1400" dirty="0">
              <a:solidFill>
                <a:schemeClr val="bg1"/>
              </a:solidFill>
              <a:effectLst>
                <a:outerShdw blurRad="38100" dist="38100" dir="2700000" algn="tl">
                  <a:srgbClr val="000000">
                    <a:alpha val="43137"/>
                  </a:srgbClr>
                </a:outerShdw>
              </a:effectLst>
              <a:latin typeface="Candara"/>
              <a:ea typeface="Times New Roman"/>
              <a:cs typeface="Times New Roman"/>
            </a:endParaRPr>
          </a:p>
          <a:p>
            <a:pPr>
              <a:spcBef>
                <a:spcPts val="0"/>
              </a:spcBef>
            </a:pPr>
            <a:r>
              <a:rPr lang="en-US" sz="1400" dirty="0" smtClean="0">
                <a:solidFill>
                  <a:schemeClr val="bg1"/>
                </a:solidFill>
                <a:effectLst>
                  <a:outerShdw blurRad="38100" dist="38100" dir="2700000" algn="tl">
                    <a:srgbClr val="000000">
                      <a:alpha val="43137"/>
                    </a:srgbClr>
                  </a:outerShdw>
                </a:effectLst>
                <a:latin typeface="Candara"/>
                <a:ea typeface="Times New Roman"/>
                <a:cs typeface="Times New Roman"/>
              </a:rPr>
              <a:t>March 16, </a:t>
            </a:r>
            <a:r>
              <a:rPr lang="en-US" sz="1400" dirty="0">
                <a:solidFill>
                  <a:schemeClr val="bg1"/>
                </a:solidFill>
                <a:effectLst>
                  <a:outerShdw blurRad="38100" dist="38100" dir="2700000" algn="tl">
                    <a:srgbClr val="000000">
                      <a:alpha val="43137"/>
                    </a:srgbClr>
                  </a:outerShdw>
                </a:effectLst>
                <a:latin typeface="Candara"/>
                <a:ea typeface="Times New Roman"/>
                <a:cs typeface="Times New Roman"/>
              </a:rPr>
              <a:t>2016</a:t>
            </a:r>
          </a:p>
          <a:p>
            <a:endParaRPr lang="en-US" sz="1400" dirty="0"/>
          </a:p>
        </p:txBody>
      </p:sp>
    </p:spTree>
    <p:extLst>
      <p:ext uri="{BB962C8B-B14F-4D97-AF65-F5344CB8AC3E}">
        <p14:creationId xmlns:p14="http://schemas.microsoft.com/office/powerpoint/2010/main" val="15890879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 y="447832"/>
            <a:ext cx="8229600" cy="990600"/>
          </a:xfrm>
        </p:spPr>
        <p:txBody>
          <a:bodyPr/>
          <a:lstStyle/>
          <a:p>
            <a:r>
              <a:rPr lang="en-US" dirty="0" smtClean="0"/>
              <a:t>Growth Varies by Program</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21470623"/>
              </p:ext>
            </p:extLst>
          </p:nvPr>
        </p:nvGraphicFramePr>
        <p:xfrm>
          <a:off x="247651" y="1389417"/>
          <a:ext cx="8545474" cy="5172005"/>
        </p:xfrm>
        <a:graphic>
          <a:graphicData uri="http://schemas.openxmlformats.org/drawingml/2006/table">
            <a:tbl>
              <a:tblPr firstRow="1" bandRow="1">
                <a:tableStyleId>{5C22544A-7EE6-4342-B048-85BDC9FD1C3A}</a:tableStyleId>
              </a:tblPr>
              <a:tblGrid>
                <a:gridCol w="5104946"/>
                <a:gridCol w="1572511"/>
                <a:gridCol w="1868017"/>
              </a:tblGrid>
              <a:tr h="986347">
                <a:tc>
                  <a:txBody>
                    <a:bodyPr/>
                    <a:lstStyle/>
                    <a:p>
                      <a:r>
                        <a:rPr lang="en-US" dirty="0" smtClean="0"/>
                        <a:t>Program</a:t>
                      </a:r>
                      <a:endParaRPr lang="en-US" dirty="0"/>
                    </a:p>
                  </a:txBody>
                  <a:tcPr/>
                </a:tc>
                <a:tc>
                  <a:txBody>
                    <a:bodyPr/>
                    <a:lstStyle/>
                    <a:p>
                      <a:pPr algn="ctr"/>
                      <a:r>
                        <a:rPr lang="en-US" dirty="0" smtClean="0"/>
                        <a:t>Avg. Annual Funding</a:t>
                      </a:r>
                      <a:br>
                        <a:rPr lang="en-US" dirty="0" smtClean="0"/>
                      </a:br>
                      <a:r>
                        <a:rPr lang="en-US" dirty="0" smtClean="0"/>
                        <a:t>(millions)</a:t>
                      </a:r>
                      <a:endParaRPr lang="en-US" dirty="0"/>
                    </a:p>
                  </a:txBody>
                  <a:tcPr/>
                </a:tc>
                <a:tc>
                  <a:txBody>
                    <a:bodyPr/>
                    <a:lstStyle/>
                    <a:p>
                      <a:pPr algn="ctr"/>
                      <a:r>
                        <a:rPr lang="en-US" dirty="0" smtClean="0"/>
                        <a:t>Change from FY 2015</a:t>
                      </a:r>
                      <a:endParaRPr lang="en-US" dirty="0"/>
                    </a:p>
                  </a:txBody>
                  <a:tcPr/>
                </a:tc>
              </a:tr>
              <a:tr h="396045">
                <a:tc>
                  <a:txBody>
                    <a:bodyPr/>
                    <a:lstStyle/>
                    <a:p>
                      <a:r>
                        <a:rPr lang="en-US" sz="1800" b="0" i="0" dirty="0" smtClean="0"/>
                        <a:t>National Highway Performance Program</a:t>
                      </a:r>
                      <a:endParaRPr lang="en-US" sz="1800" b="0" i="0" dirty="0"/>
                    </a:p>
                  </a:txBody>
                  <a:tcPr marT="36576" marB="18288"/>
                </a:tc>
                <a:tc>
                  <a:txBody>
                    <a:bodyPr/>
                    <a:lstStyle/>
                    <a:p>
                      <a:pPr algn="r"/>
                      <a:r>
                        <a:rPr lang="en-US" sz="1700" i="0" dirty="0" smtClean="0"/>
                        <a:t>$ 23,280</a:t>
                      </a:r>
                      <a:endParaRPr lang="en-US" sz="1700" i="0" dirty="0"/>
                    </a:p>
                  </a:txBody>
                  <a:tcPr marT="36576" marB="18288"/>
                </a:tc>
                <a:tc>
                  <a:txBody>
                    <a:bodyPr/>
                    <a:lstStyle/>
                    <a:p>
                      <a:pPr algn="r"/>
                      <a:r>
                        <a:rPr lang="en-US" sz="1700" i="0" dirty="0" smtClean="0"/>
                        <a:t>+6.3%</a:t>
                      </a:r>
                      <a:endParaRPr lang="en-US" sz="1700" i="0" dirty="0"/>
                    </a:p>
                  </a:txBody>
                  <a:tcPr marT="36576" marB="18288"/>
                </a:tc>
              </a:tr>
              <a:tr h="394192">
                <a:tc>
                  <a:txBody>
                    <a:bodyPr/>
                    <a:lstStyle/>
                    <a:p>
                      <a:r>
                        <a:rPr lang="en-US" sz="1800" b="0" i="0" baseline="0" dirty="0" smtClean="0"/>
                        <a:t>Surface Transportation </a:t>
                      </a:r>
                      <a:r>
                        <a:rPr lang="en-US" sz="1800" b="0" i="0" u="sng" baseline="0" dirty="0" smtClean="0"/>
                        <a:t>Block Grant </a:t>
                      </a:r>
                      <a:r>
                        <a:rPr lang="en-US" sz="1800" b="0" i="0" baseline="0" dirty="0" smtClean="0"/>
                        <a:t>Program</a:t>
                      </a:r>
                    </a:p>
                  </a:txBody>
                  <a:tcPr marT="36576" marB="18288"/>
                </a:tc>
                <a:tc>
                  <a:txBody>
                    <a:bodyPr/>
                    <a:lstStyle/>
                    <a:p>
                      <a:pPr algn="r"/>
                      <a:r>
                        <a:rPr lang="en-US" sz="1700" i="0" dirty="0" smtClean="0"/>
                        <a:t>11,654</a:t>
                      </a:r>
                      <a:endParaRPr lang="en-US" sz="1700" i="0" dirty="0"/>
                    </a:p>
                  </a:txBody>
                  <a:tcPr marT="36576" marB="18288"/>
                </a:tc>
                <a:tc>
                  <a:txBody>
                    <a:bodyPr/>
                    <a:lstStyle/>
                    <a:p>
                      <a:pPr algn="r"/>
                      <a:r>
                        <a:rPr lang="en-US" sz="1700" i="0" dirty="0" smtClean="0"/>
                        <a:t>+15.6</a:t>
                      </a:r>
                      <a:endParaRPr lang="en-US" sz="1700" i="0" dirty="0"/>
                    </a:p>
                  </a:txBody>
                  <a:tcPr marT="36576" marB="18288"/>
                </a:tc>
              </a:tr>
              <a:tr h="370666">
                <a:tc>
                  <a:txBody>
                    <a:bodyPr/>
                    <a:lstStyle/>
                    <a:p>
                      <a:pPr lvl="1"/>
                      <a:r>
                        <a:rPr lang="en-US" sz="1700" b="0" i="1" dirty="0" smtClean="0"/>
                        <a:t>Transportation Alternatives Set-aside</a:t>
                      </a:r>
                      <a:endParaRPr lang="en-US" sz="1700" b="0" i="1" dirty="0"/>
                    </a:p>
                  </a:txBody>
                  <a:tcPr marT="36576" marB="18288"/>
                </a:tc>
                <a:tc>
                  <a:txBody>
                    <a:bodyPr/>
                    <a:lstStyle/>
                    <a:p>
                      <a:pPr algn="r"/>
                      <a:r>
                        <a:rPr lang="en-US" sz="1700" i="0" dirty="0" smtClean="0"/>
                        <a:t>[760]</a:t>
                      </a:r>
                    </a:p>
                  </a:txBody>
                  <a:tcPr marT="36576" marB="18288"/>
                </a:tc>
                <a:tc>
                  <a:txBody>
                    <a:bodyPr/>
                    <a:lstStyle/>
                    <a:p>
                      <a:pPr algn="r"/>
                      <a:r>
                        <a:rPr lang="en-US" sz="1700" i="0" dirty="0" smtClean="0"/>
                        <a:t>+3.3</a:t>
                      </a:r>
                    </a:p>
                  </a:txBody>
                  <a:tcPr marT="36576" marB="18288"/>
                </a:tc>
              </a:tr>
              <a:tr h="323179">
                <a:tc>
                  <a:txBody>
                    <a:bodyPr/>
                    <a:lstStyle/>
                    <a:p>
                      <a:pPr lvl="1"/>
                      <a:r>
                        <a:rPr lang="en-US" sz="1700" b="0" i="1" dirty="0" smtClean="0"/>
                        <a:t>Recreational Trails Program Set-aside</a:t>
                      </a:r>
                      <a:endParaRPr lang="en-US" sz="1700" b="0" i="1" dirty="0"/>
                    </a:p>
                  </a:txBody>
                  <a:tcPr marT="36576" marB="18288"/>
                </a:tc>
                <a:tc>
                  <a:txBody>
                    <a:bodyPr/>
                    <a:lstStyle/>
                    <a:p>
                      <a:pPr algn="r"/>
                      <a:r>
                        <a:rPr lang="en-US" sz="1700" i="0" dirty="0" smtClean="0"/>
                        <a:t>[84]</a:t>
                      </a:r>
                    </a:p>
                  </a:txBody>
                  <a:tcPr marT="36576" marB="18288"/>
                </a:tc>
                <a:tc>
                  <a:txBody>
                    <a:bodyPr/>
                    <a:lstStyle/>
                    <a:p>
                      <a:pPr algn="r"/>
                      <a:r>
                        <a:rPr lang="en-US" sz="1700" i="0" dirty="0" smtClean="0"/>
                        <a:t>0.0</a:t>
                      </a:r>
                    </a:p>
                  </a:txBody>
                  <a:tcPr marT="36576" marB="18288"/>
                </a:tc>
              </a:tr>
              <a:tr h="580573">
                <a:tc>
                  <a:txBody>
                    <a:bodyPr/>
                    <a:lstStyle/>
                    <a:p>
                      <a:pPr lvl="1"/>
                      <a:r>
                        <a:rPr lang="en-US" sz="1700" b="0" i="1" dirty="0" smtClean="0"/>
                        <a:t>Surface</a:t>
                      </a:r>
                      <a:r>
                        <a:rPr lang="en-US" sz="1700" b="0" i="1" baseline="0" dirty="0" smtClean="0"/>
                        <a:t> Transportation Block Grant Program (net of TA &amp; Rec Trails)</a:t>
                      </a:r>
                    </a:p>
                  </a:txBody>
                  <a:tcPr marT="36576" marB="18288"/>
                </a:tc>
                <a:tc>
                  <a:txBody>
                    <a:bodyPr/>
                    <a:lstStyle/>
                    <a:p>
                      <a:pPr algn="r"/>
                      <a:r>
                        <a:rPr lang="en-US" sz="1700" i="0" dirty="0" smtClean="0"/>
                        <a:t>[10,809]</a:t>
                      </a:r>
                      <a:endParaRPr lang="en-US" sz="1700" i="0" dirty="0"/>
                    </a:p>
                  </a:txBody>
                  <a:tcPr marT="36576" marB="18288"/>
                </a:tc>
                <a:tc>
                  <a:txBody>
                    <a:bodyPr/>
                    <a:lstStyle/>
                    <a:p>
                      <a:pPr algn="r"/>
                      <a:r>
                        <a:rPr lang="en-US" sz="1700" i="0" dirty="0" smtClean="0"/>
                        <a:t>+7.3</a:t>
                      </a:r>
                      <a:endParaRPr lang="en-US" sz="1700" i="0" dirty="0"/>
                    </a:p>
                  </a:txBody>
                  <a:tcPr marT="36576" marB="18288"/>
                </a:tc>
              </a:tr>
              <a:tr h="421282">
                <a:tc>
                  <a:txBody>
                    <a:bodyPr/>
                    <a:lstStyle/>
                    <a:p>
                      <a:r>
                        <a:rPr lang="en-US" sz="1800" b="0" i="0" dirty="0" smtClean="0"/>
                        <a:t>Congestion</a:t>
                      </a:r>
                      <a:r>
                        <a:rPr lang="en-US" sz="1800" b="0" i="0" baseline="0" dirty="0" smtClean="0"/>
                        <a:t> Mitigation &amp; Air Quality Improvement</a:t>
                      </a:r>
                      <a:endParaRPr lang="en-US" sz="1800" b="0" i="0" dirty="0"/>
                    </a:p>
                  </a:txBody>
                  <a:tcPr marT="36576" marB="18288"/>
                </a:tc>
                <a:tc>
                  <a:txBody>
                    <a:bodyPr/>
                    <a:lstStyle/>
                    <a:p>
                      <a:pPr algn="r"/>
                      <a:r>
                        <a:rPr lang="en-US" sz="1700" i="0" dirty="0" smtClean="0"/>
                        <a:t>2,405</a:t>
                      </a:r>
                    </a:p>
                  </a:txBody>
                  <a:tcPr marT="36576" marB="18288"/>
                </a:tc>
                <a:tc>
                  <a:txBody>
                    <a:bodyPr/>
                    <a:lstStyle/>
                    <a:p>
                      <a:pPr algn="r"/>
                      <a:r>
                        <a:rPr lang="en-US" sz="1700" i="0" dirty="0" smtClean="0"/>
                        <a:t>+6.1</a:t>
                      </a:r>
                    </a:p>
                  </a:txBody>
                  <a:tcPr marT="36576" marB="18288"/>
                </a:tc>
              </a:tr>
              <a:tr h="463222">
                <a:tc>
                  <a:txBody>
                    <a:bodyPr/>
                    <a:lstStyle/>
                    <a:p>
                      <a:r>
                        <a:rPr lang="en-US" sz="1800" b="0" i="0" dirty="0" smtClean="0"/>
                        <a:t>Highway</a:t>
                      </a:r>
                      <a:r>
                        <a:rPr lang="en-US" sz="1800" b="0" i="0" baseline="0" dirty="0" smtClean="0"/>
                        <a:t> Safety Improvement Program</a:t>
                      </a:r>
                      <a:endParaRPr lang="en-US" sz="1800" b="0" i="0" dirty="0"/>
                    </a:p>
                  </a:txBody>
                  <a:tcPr marT="36576" marB="18288"/>
                </a:tc>
                <a:tc>
                  <a:txBody>
                    <a:bodyPr/>
                    <a:lstStyle/>
                    <a:p>
                      <a:pPr algn="r"/>
                      <a:r>
                        <a:rPr lang="en-US" sz="1700" i="0" dirty="0" smtClean="0">
                          <a:solidFill>
                            <a:schemeClr val="tx1"/>
                          </a:solidFill>
                        </a:rPr>
                        <a:t>2,317</a:t>
                      </a:r>
                    </a:p>
                  </a:txBody>
                  <a:tcPr marT="36576" marB="18288"/>
                </a:tc>
                <a:tc>
                  <a:txBody>
                    <a:bodyPr/>
                    <a:lstStyle/>
                    <a:p>
                      <a:pPr algn="r"/>
                      <a:r>
                        <a:rPr lang="en-US" sz="1700" i="0" dirty="0" smtClean="0">
                          <a:solidFill>
                            <a:schemeClr val="tx1"/>
                          </a:solidFill>
                        </a:rPr>
                        <a:t>+5.7</a:t>
                      </a:r>
                    </a:p>
                  </a:txBody>
                  <a:tcPr marT="36576" marB="18288"/>
                </a:tc>
              </a:tr>
              <a:tr h="420133">
                <a:tc>
                  <a:txBody>
                    <a:bodyPr/>
                    <a:lstStyle/>
                    <a:p>
                      <a:r>
                        <a:rPr lang="en-US" sz="1800" b="0" i="0" dirty="0" smtClean="0"/>
                        <a:t>Railway-Highway</a:t>
                      </a:r>
                      <a:r>
                        <a:rPr lang="en-US" sz="1800" b="0" i="0" baseline="0" dirty="0" smtClean="0"/>
                        <a:t> Crossings Program</a:t>
                      </a:r>
                      <a:endParaRPr lang="en-US" sz="1800" b="0" i="0" dirty="0"/>
                    </a:p>
                  </a:txBody>
                  <a:tcPr marT="36576" marB="18288"/>
                </a:tc>
                <a:tc>
                  <a:txBody>
                    <a:bodyPr/>
                    <a:lstStyle/>
                    <a:p>
                      <a:pPr algn="r"/>
                      <a:r>
                        <a:rPr lang="en-US" sz="1700" i="0" dirty="0" smtClean="0"/>
                        <a:t>235</a:t>
                      </a:r>
                      <a:endParaRPr lang="en-US" sz="1700" i="0" dirty="0"/>
                    </a:p>
                  </a:txBody>
                  <a:tcPr marT="36576" marB="18288"/>
                </a:tc>
                <a:tc>
                  <a:txBody>
                    <a:bodyPr/>
                    <a:lstStyle/>
                    <a:p>
                      <a:pPr algn="r"/>
                      <a:r>
                        <a:rPr lang="en-US" sz="1700" i="0" dirty="0" smtClean="0"/>
                        <a:t>+6.8</a:t>
                      </a:r>
                      <a:endParaRPr lang="en-US" sz="1700" i="0" dirty="0"/>
                    </a:p>
                  </a:txBody>
                  <a:tcPr marT="36576" marB="18288"/>
                </a:tc>
              </a:tr>
              <a:tr h="421828">
                <a:tc>
                  <a:txBody>
                    <a:bodyPr/>
                    <a:lstStyle/>
                    <a:p>
                      <a:r>
                        <a:rPr lang="en-US" sz="1800" b="0" i="0" dirty="0" smtClean="0"/>
                        <a:t>Metropolitan Planning</a:t>
                      </a:r>
                      <a:endParaRPr lang="en-US" sz="1800" b="0" i="0" dirty="0"/>
                    </a:p>
                  </a:txBody>
                  <a:tcPr marT="36576" marB="18288"/>
                </a:tc>
                <a:tc>
                  <a:txBody>
                    <a:bodyPr/>
                    <a:lstStyle/>
                    <a:p>
                      <a:pPr algn="r"/>
                      <a:r>
                        <a:rPr lang="en-US" sz="1700" i="0" dirty="0" smtClean="0"/>
                        <a:t>343</a:t>
                      </a:r>
                    </a:p>
                  </a:txBody>
                  <a:tcPr marT="36576" marB="18288"/>
                </a:tc>
                <a:tc>
                  <a:txBody>
                    <a:bodyPr/>
                    <a:lstStyle/>
                    <a:p>
                      <a:pPr algn="r"/>
                      <a:r>
                        <a:rPr lang="en-US" sz="1700" i="0" dirty="0" smtClean="0"/>
                        <a:t>+9.5</a:t>
                      </a:r>
                    </a:p>
                  </a:txBody>
                  <a:tcPr marT="36576" marB="18288"/>
                </a:tc>
              </a:tr>
              <a:tr h="394538">
                <a:tc>
                  <a:txBody>
                    <a:bodyPr/>
                    <a:lstStyle/>
                    <a:p>
                      <a:r>
                        <a:rPr lang="en-US" sz="1800" b="0" i="0" dirty="0" smtClean="0">
                          <a:solidFill>
                            <a:schemeClr val="tx1"/>
                          </a:solidFill>
                        </a:rPr>
                        <a:t>National Highway Freight Program</a:t>
                      </a:r>
                      <a:endParaRPr lang="en-US" sz="1800" b="0" i="0" dirty="0">
                        <a:solidFill>
                          <a:schemeClr val="tx1"/>
                        </a:solidFill>
                      </a:endParaRPr>
                    </a:p>
                  </a:txBody>
                  <a:tcPr marT="36576" marB="18288"/>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700" i="0" dirty="0" smtClean="0">
                          <a:solidFill>
                            <a:schemeClr val="tx1"/>
                          </a:solidFill>
                        </a:rPr>
                        <a:t>1,249</a:t>
                      </a:r>
                    </a:p>
                  </a:txBody>
                  <a:tcPr marT="36576" marB="18288"/>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i="0" dirty="0" smtClean="0">
                          <a:solidFill>
                            <a:schemeClr val="accent6"/>
                          </a:solidFill>
                        </a:rPr>
                        <a:t>NEW  </a:t>
                      </a:r>
                      <a:r>
                        <a:rPr lang="en-US" sz="1700" i="0" dirty="0" smtClean="0">
                          <a:solidFill>
                            <a:schemeClr val="tx1"/>
                          </a:solidFill>
                        </a:rPr>
                        <a:t>+100.0</a:t>
                      </a:r>
                    </a:p>
                  </a:txBody>
                  <a:tcPr marT="36576" marB="18288"/>
                </a:tc>
              </a:tr>
            </a:tbl>
          </a:graphicData>
        </a:graphic>
      </p:graphicFrame>
      <p:sp>
        <p:nvSpPr>
          <p:cNvPr id="4" name="Slide Number Placeholder 3"/>
          <p:cNvSpPr>
            <a:spLocks noGrp="1"/>
          </p:cNvSpPr>
          <p:nvPr>
            <p:ph type="sldNum" sz="quarter" idx="12"/>
          </p:nvPr>
        </p:nvSpPr>
        <p:spPr/>
        <p:txBody>
          <a:bodyPr/>
          <a:lstStyle/>
          <a:p>
            <a:pPr algn="r"/>
            <a:fld id="{5756AFA4-B865-4C52-9144-5891E637B0B5}" type="slidenum">
              <a:rPr lang="en-US" smtClean="0"/>
              <a:pPr algn="r"/>
              <a:t>10</a:t>
            </a:fld>
            <a:endParaRPr lang="en-US" dirty="0"/>
          </a:p>
        </p:txBody>
      </p:sp>
      <p:grpSp>
        <p:nvGrpSpPr>
          <p:cNvPr id="6" name="Group 5"/>
          <p:cNvGrpSpPr/>
          <p:nvPr/>
        </p:nvGrpSpPr>
        <p:grpSpPr>
          <a:xfrm>
            <a:off x="603925" y="76200"/>
            <a:ext cx="3049055" cy="228600"/>
            <a:chOff x="603925" y="76200"/>
            <a:chExt cx="3049055" cy="228600"/>
          </a:xfrm>
        </p:grpSpPr>
        <p:pic>
          <p:nvPicPr>
            <p:cNvPr id="7" name="Picture 5" descr="H:\FHWA Graphics\White\FHWA_vertical_96dpi_300_wht.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63103" b="64354"/>
            <a:stretch/>
          </p:blipFill>
          <p:spPr bwMode="auto">
            <a:xfrm>
              <a:off x="603925" y="76200"/>
              <a:ext cx="234275" cy="228599"/>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a:grpSpLocks noChangeAspect="1"/>
            </p:cNvGrpSpPr>
            <p:nvPr/>
          </p:nvGrpSpPr>
          <p:grpSpPr>
            <a:xfrm>
              <a:off x="891301" y="95546"/>
              <a:ext cx="2761679" cy="209254"/>
              <a:chOff x="342501" y="1469054"/>
              <a:chExt cx="5753499" cy="435946"/>
            </a:xfrm>
          </p:grpSpPr>
          <p:pic>
            <p:nvPicPr>
              <p:cNvPr id="9" name="Picture 9" descr="H:\FHWA Graphics\White\FHWA_vertical_96dpi_600_wht.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4813" b="10059"/>
              <a:stretch/>
            </p:blipFill>
            <p:spPr bwMode="auto">
              <a:xfrm>
                <a:off x="342501" y="1469054"/>
                <a:ext cx="2857899" cy="43594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0" descr="H:\FHWA Graphics\White\FHWA_vertical_96dpi_600_wht.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89572"/>
              <a:stretch/>
            </p:blipFill>
            <p:spPr bwMode="auto">
              <a:xfrm>
                <a:off x="3238101" y="1528295"/>
                <a:ext cx="2857899" cy="300505"/>
              </a:xfrm>
              <a:prstGeom prst="rect">
                <a:avLst/>
              </a:prstGeom>
              <a:noFill/>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380267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Wisconsin Apportionments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51245852"/>
              </p:ext>
            </p:extLst>
          </p:nvPr>
        </p:nvGraphicFramePr>
        <p:xfrm>
          <a:off x="457200" y="1600200"/>
          <a:ext cx="8229600" cy="3520440"/>
        </p:xfrm>
        <a:graphic>
          <a:graphicData uri="http://schemas.openxmlformats.org/drawingml/2006/table">
            <a:tbl>
              <a:tblPr firstRow="1" bandRow="1">
                <a:tableStyleId>{5C22544A-7EE6-4342-B048-85BDC9FD1C3A}</a:tableStyleId>
              </a:tblPr>
              <a:tblGrid>
                <a:gridCol w="2119745"/>
                <a:gridCol w="2470068"/>
                <a:gridCol w="2434442"/>
                <a:gridCol w="1205345"/>
              </a:tblGrid>
              <a:tr h="370840">
                <a:tc>
                  <a:txBody>
                    <a:bodyPr/>
                    <a:lstStyle/>
                    <a:p>
                      <a:pPr algn="l"/>
                      <a:endParaRPr lang="en-US" sz="2800" dirty="0"/>
                    </a:p>
                  </a:txBody>
                  <a:tcPr/>
                </a:tc>
                <a:tc>
                  <a:txBody>
                    <a:bodyPr/>
                    <a:lstStyle/>
                    <a:p>
                      <a:pPr algn="ctr" fontAlgn="b"/>
                      <a:r>
                        <a:rPr lang="en-US" sz="2800" b="0" i="0" u="sng" strike="noStrike" dirty="0" smtClean="0">
                          <a:solidFill>
                            <a:schemeClr val="bg1"/>
                          </a:solidFill>
                          <a:effectLst/>
                          <a:latin typeface="Calibri"/>
                        </a:rPr>
                        <a:t>MAP-21 2015</a:t>
                      </a:r>
                      <a:endParaRPr lang="en-US" sz="2800" b="0" i="0" u="sng" strike="noStrike" dirty="0">
                        <a:solidFill>
                          <a:schemeClr val="bg1"/>
                        </a:solidFill>
                        <a:effectLst/>
                        <a:latin typeface="Calibri"/>
                      </a:endParaRPr>
                    </a:p>
                  </a:txBody>
                  <a:tcPr marL="9525" marR="9525" marT="9525" marB="0" anchor="b"/>
                </a:tc>
                <a:tc>
                  <a:txBody>
                    <a:bodyPr/>
                    <a:lstStyle/>
                    <a:p>
                      <a:pPr algn="ctr" fontAlgn="b"/>
                      <a:r>
                        <a:rPr lang="en-US" sz="2800" b="0" i="0" u="sng" strike="noStrike" dirty="0">
                          <a:solidFill>
                            <a:schemeClr val="bg1"/>
                          </a:solidFill>
                          <a:effectLst/>
                          <a:latin typeface="Calibri"/>
                        </a:rPr>
                        <a:t>FAST Act 2016</a:t>
                      </a:r>
                    </a:p>
                  </a:txBody>
                  <a:tcPr marL="9525" marR="9525" marT="9525" marB="0" anchor="b"/>
                </a:tc>
                <a:tc>
                  <a:txBody>
                    <a:bodyPr/>
                    <a:lstStyle/>
                    <a:p>
                      <a:pPr algn="ctr" fontAlgn="b"/>
                      <a:r>
                        <a:rPr lang="en-US" sz="2800" b="0" i="0" u="sng" strike="noStrike" dirty="0">
                          <a:solidFill>
                            <a:schemeClr val="bg1"/>
                          </a:solidFill>
                          <a:effectLst/>
                          <a:latin typeface="Calibri"/>
                        </a:rPr>
                        <a:t>Change</a:t>
                      </a:r>
                    </a:p>
                  </a:txBody>
                  <a:tcPr marL="9525" marR="9525" marT="9525" marB="0" anchor="b"/>
                </a:tc>
              </a:tr>
              <a:tr h="370840">
                <a:tc>
                  <a:txBody>
                    <a:bodyPr/>
                    <a:lstStyle/>
                    <a:p>
                      <a:pPr algn="l" fontAlgn="b"/>
                      <a:r>
                        <a:rPr lang="en-US" sz="2400" b="0" i="0" u="none" strike="noStrike" dirty="0">
                          <a:solidFill>
                            <a:srgbClr val="000000"/>
                          </a:solidFill>
                          <a:effectLst/>
                          <a:latin typeface="Calibri"/>
                        </a:rPr>
                        <a:t>NHPP</a:t>
                      </a:r>
                    </a:p>
                  </a:txBody>
                  <a:tcPr marL="9525" marR="9525" marT="9525" marB="0" anchor="b"/>
                </a:tc>
                <a:tc>
                  <a:txBody>
                    <a:bodyPr/>
                    <a:lstStyle/>
                    <a:p>
                      <a:pPr algn="l" fontAlgn="b"/>
                      <a:r>
                        <a:rPr lang="en-US" sz="2400" b="0" i="0" u="none" strike="noStrike" dirty="0">
                          <a:solidFill>
                            <a:srgbClr val="000000"/>
                          </a:solidFill>
                          <a:effectLst/>
                          <a:latin typeface="Calibri"/>
                        </a:rPr>
                        <a:t> $    442,348,084 </a:t>
                      </a:r>
                    </a:p>
                  </a:txBody>
                  <a:tcPr marL="9525" marR="9525" marT="9525" marB="0" anchor="b"/>
                </a:tc>
                <a:tc>
                  <a:txBody>
                    <a:bodyPr/>
                    <a:lstStyle/>
                    <a:p>
                      <a:pPr algn="l" fontAlgn="b"/>
                      <a:r>
                        <a:rPr lang="en-US" sz="2400" b="0" i="0" u="none" strike="noStrike" dirty="0">
                          <a:solidFill>
                            <a:srgbClr val="000000"/>
                          </a:solidFill>
                          <a:effectLst/>
                          <a:latin typeface="Calibri"/>
                        </a:rPr>
                        <a:t> $    441,049,920 </a:t>
                      </a:r>
                    </a:p>
                  </a:txBody>
                  <a:tcPr marL="9525" marR="9525" marT="9525" marB="0" anchor="b"/>
                </a:tc>
                <a:tc>
                  <a:txBody>
                    <a:bodyPr/>
                    <a:lstStyle/>
                    <a:p>
                      <a:pPr algn="r" fontAlgn="b"/>
                      <a:r>
                        <a:rPr lang="en-US" sz="2400" b="0" i="0" u="none" strike="noStrike" dirty="0">
                          <a:solidFill>
                            <a:srgbClr val="000000"/>
                          </a:solidFill>
                          <a:effectLst/>
                          <a:latin typeface="Calibri"/>
                        </a:rPr>
                        <a:t>-0.29%</a:t>
                      </a:r>
                    </a:p>
                  </a:txBody>
                  <a:tcPr marL="9525" marR="9525" marT="9525" marB="0" anchor="b"/>
                </a:tc>
              </a:tr>
              <a:tr h="370840">
                <a:tc>
                  <a:txBody>
                    <a:bodyPr/>
                    <a:lstStyle/>
                    <a:p>
                      <a:pPr algn="l" fontAlgn="b"/>
                      <a:r>
                        <a:rPr lang="en-US" sz="2400" b="0" i="0" u="none" strike="noStrike" dirty="0">
                          <a:solidFill>
                            <a:srgbClr val="000000"/>
                          </a:solidFill>
                          <a:effectLst/>
                          <a:latin typeface="Calibri"/>
                        </a:rPr>
                        <a:t>STP/STBG</a:t>
                      </a:r>
                    </a:p>
                  </a:txBody>
                  <a:tcPr marL="9525" marR="9525" marT="9525" marB="0" anchor="b"/>
                </a:tc>
                <a:tc>
                  <a:txBody>
                    <a:bodyPr/>
                    <a:lstStyle/>
                    <a:p>
                      <a:pPr algn="l" fontAlgn="b"/>
                      <a:r>
                        <a:rPr lang="en-US" sz="2400" b="0" i="0" u="none" strike="noStrike" dirty="0">
                          <a:solidFill>
                            <a:srgbClr val="000000"/>
                          </a:solidFill>
                          <a:effectLst/>
                          <a:latin typeface="Calibri"/>
                        </a:rPr>
                        <a:t> $    203,466,230 </a:t>
                      </a:r>
                    </a:p>
                  </a:txBody>
                  <a:tcPr marL="9525" marR="9525" marT="9525" marB="0" anchor="b"/>
                </a:tc>
                <a:tc>
                  <a:txBody>
                    <a:bodyPr/>
                    <a:lstStyle/>
                    <a:p>
                      <a:pPr algn="l" fontAlgn="b"/>
                      <a:r>
                        <a:rPr lang="en-US" sz="2400" b="0" i="0" u="none" strike="noStrike" dirty="0">
                          <a:solidFill>
                            <a:srgbClr val="000000"/>
                          </a:solidFill>
                          <a:effectLst/>
                          <a:latin typeface="Calibri"/>
                        </a:rPr>
                        <a:t> $    219,977,204 </a:t>
                      </a:r>
                    </a:p>
                  </a:txBody>
                  <a:tcPr marL="9525" marR="9525" marT="9525" marB="0" anchor="b"/>
                </a:tc>
                <a:tc>
                  <a:txBody>
                    <a:bodyPr/>
                    <a:lstStyle/>
                    <a:p>
                      <a:pPr algn="r" fontAlgn="b"/>
                      <a:r>
                        <a:rPr lang="en-US" sz="2400" b="0" i="0" u="none" strike="noStrike" dirty="0">
                          <a:solidFill>
                            <a:srgbClr val="000000"/>
                          </a:solidFill>
                          <a:effectLst/>
                          <a:latin typeface="Calibri"/>
                        </a:rPr>
                        <a:t>8.11%</a:t>
                      </a:r>
                    </a:p>
                  </a:txBody>
                  <a:tcPr marL="9525" marR="9525" marT="9525" marB="0" anchor="b"/>
                </a:tc>
              </a:tr>
              <a:tr h="370840">
                <a:tc>
                  <a:txBody>
                    <a:bodyPr/>
                    <a:lstStyle/>
                    <a:p>
                      <a:pPr algn="l" fontAlgn="b"/>
                      <a:r>
                        <a:rPr lang="en-US" sz="2400" b="0" i="0" u="none" strike="noStrike" dirty="0">
                          <a:solidFill>
                            <a:srgbClr val="000000"/>
                          </a:solidFill>
                          <a:effectLst/>
                          <a:latin typeface="Calibri"/>
                        </a:rPr>
                        <a:t>HSIP</a:t>
                      </a:r>
                    </a:p>
                  </a:txBody>
                  <a:tcPr marL="9525" marR="9525" marT="9525" marB="0" anchor="b"/>
                </a:tc>
                <a:tc>
                  <a:txBody>
                    <a:bodyPr/>
                    <a:lstStyle/>
                    <a:p>
                      <a:pPr algn="l" fontAlgn="b"/>
                      <a:r>
                        <a:rPr lang="en-US" sz="2400" b="0" i="0" u="none" strike="noStrike" dirty="0">
                          <a:solidFill>
                            <a:srgbClr val="000000"/>
                          </a:solidFill>
                          <a:effectLst/>
                          <a:latin typeface="Calibri"/>
                        </a:rPr>
                        <a:t> $      43,000,082 </a:t>
                      </a:r>
                    </a:p>
                  </a:txBody>
                  <a:tcPr marL="9525" marR="9525" marT="9525" marB="0" anchor="b"/>
                </a:tc>
                <a:tc>
                  <a:txBody>
                    <a:bodyPr/>
                    <a:lstStyle/>
                    <a:p>
                      <a:pPr algn="l" fontAlgn="b"/>
                      <a:r>
                        <a:rPr lang="en-US" sz="2400" b="0" i="0" u="none" strike="noStrike" dirty="0">
                          <a:solidFill>
                            <a:srgbClr val="000000"/>
                          </a:solidFill>
                          <a:effectLst/>
                          <a:latin typeface="Calibri"/>
                        </a:rPr>
                        <a:t> $      39,436,093 </a:t>
                      </a:r>
                    </a:p>
                  </a:txBody>
                  <a:tcPr marL="9525" marR="9525" marT="9525" marB="0" anchor="b"/>
                </a:tc>
                <a:tc>
                  <a:txBody>
                    <a:bodyPr/>
                    <a:lstStyle/>
                    <a:p>
                      <a:pPr algn="r" fontAlgn="b"/>
                      <a:r>
                        <a:rPr lang="en-US" sz="2400" b="0" i="0" u="none" strike="noStrike" dirty="0">
                          <a:solidFill>
                            <a:srgbClr val="000000"/>
                          </a:solidFill>
                          <a:effectLst/>
                          <a:latin typeface="Calibri"/>
                        </a:rPr>
                        <a:t>-8.29%</a:t>
                      </a:r>
                    </a:p>
                  </a:txBody>
                  <a:tcPr marL="9525" marR="9525" marT="9525" marB="0" anchor="b"/>
                </a:tc>
              </a:tr>
              <a:tr h="370840">
                <a:tc>
                  <a:txBody>
                    <a:bodyPr/>
                    <a:lstStyle/>
                    <a:p>
                      <a:pPr algn="l" fontAlgn="b"/>
                      <a:r>
                        <a:rPr lang="en-US" sz="2400" b="0" i="0" u="none" strike="noStrike" dirty="0">
                          <a:solidFill>
                            <a:srgbClr val="000000"/>
                          </a:solidFill>
                          <a:effectLst/>
                          <a:latin typeface="Calibri"/>
                        </a:rPr>
                        <a:t>RR Grade Xing</a:t>
                      </a:r>
                    </a:p>
                  </a:txBody>
                  <a:tcPr marL="9525" marR="9525" marT="9525" marB="0" anchor="b"/>
                </a:tc>
                <a:tc>
                  <a:txBody>
                    <a:bodyPr/>
                    <a:lstStyle/>
                    <a:p>
                      <a:pPr algn="l" fontAlgn="b"/>
                      <a:r>
                        <a:rPr lang="en-US" sz="2400" b="0" i="0" u="none" strike="noStrike" dirty="0">
                          <a:solidFill>
                            <a:srgbClr val="000000"/>
                          </a:solidFill>
                          <a:effectLst/>
                          <a:latin typeface="Calibri"/>
                        </a:rPr>
                        <a:t> $        5,609,598 </a:t>
                      </a:r>
                    </a:p>
                  </a:txBody>
                  <a:tcPr marL="9525" marR="9525" marT="9525" marB="0" anchor="b"/>
                </a:tc>
                <a:tc>
                  <a:txBody>
                    <a:bodyPr/>
                    <a:lstStyle/>
                    <a:p>
                      <a:pPr algn="l" fontAlgn="b"/>
                      <a:r>
                        <a:rPr lang="en-US" sz="2400" b="0" i="0" u="none" strike="noStrike" dirty="0">
                          <a:solidFill>
                            <a:srgbClr val="000000"/>
                          </a:solidFill>
                          <a:effectLst/>
                          <a:latin typeface="Calibri"/>
                        </a:rPr>
                        <a:t> $        8,961,808 </a:t>
                      </a:r>
                    </a:p>
                  </a:txBody>
                  <a:tcPr marL="9525" marR="9525" marT="9525" marB="0" anchor="b"/>
                </a:tc>
                <a:tc>
                  <a:txBody>
                    <a:bodyPr/>
                    <a:lstStyle/>
                    <a:p>
                      <a:pPr algn="r" fontAlgn="b"/>
                      <a:r>
                        <a:rPr lang="en-US" sz="2400" b="0" i="0" u="none" strike="noStrike" dirty="0">
                          <a:solidFill>
                            <a:srgbClr val="000000"/>
                          </a:solidFill>
                          <a:effectLst/>
                          <a:latin typeface="Calibri"/>
                        </a:rPr>
                        <a:t>59.76%</a:t>
                      </a:r>
                    </a:p>
                  </a:txBody>
                  <a:tcPr marL="9525" marR="9525" marT="9525" marB="0" anchor="b"/>
                </a:tc>
              </a:tr>
              <a:tr h="370840">
                <a:tc>
                  <a:txBody>
                    <a:bodyPr/>
                    <a:lstStyle/>
                    <a:p>
                      <a:pPr algn="l" fontAlgn="b"/>
                      <a:r>
                        <a:rPr lang="en-US" sz="2400" b="0" i="0" u="none" strike="noStrike" dirty="0">
                          <a:solidFill>
                            <a:srgbClr val="000000"/>
                          </a:solidFill>
                          <a:effectLst/>
                          <a:latin typeface="Calibri"/>
                        </a:rPr>
                        <a:t>CMAQ</a:t>
                      </a:r>
                    </a:p>
                  </a:txBody>
                  <a:tcPr marL="9525" marR="9525" marT="9525" marB="0" anchor="b"/>
                </a:tc>
                <a:tc>
                  <a:txBody>
                    <a:bodyPr/>
                    <a:lstStyle/>
                    <a:p>
                      <a:pPr algn="l" fontAlgn="b"/>
                      <a:r>
                        <a:rPr lang="en-US" sz="2400" b="0" i="0" u="none" strike="noStrike" dirty="0">
                          <a:solidFill>
                            <a:srgbClr val="000000"/>
                          </a:solidFill>
                          <a:effectLst/>
                          <a:latin typeface="Calibri"/>
                        </a:rPr>
                        <a:t> $      27,371,694 </a:t>
                      </a:r>
                    </a:p>
                  </a:txBody>
                  <a:tcPr marL="9525" marR="9525" marT="9525" marB="0" anchor="b"/>
                </a:tc>
                <a:tc>
                  <a:txBody>
                    <a:bodyPr/>
                    <a:lstStyle/>
                    <a:p>
                      <a:pPr algn="l" fontAlgn="b"/>
                      <a:r>
                        <a:rPr lang="en-US" sz="2400" b="0" i="0" u="none" strike="noStrike" dirty="0">
                          <a:solidFill>
                            <a:srgbClr val="000000"/>
                          </a:solidFill>
                          <a:effectLst/>
                          <a:latin typeface="Calibri"/>
                        </a:rPr>
                        <a:t> $      27,291,366 </a:t>
                      </a:r>
                    </a:p>
                  </a:txBody>
                  <a:tcPr marL="9525" marR="9525" marT="9525" marB="0" anchor="b"/>
                </a:tc>
                <a:tc>
                  <a:txBody>
                    <a:bodyPr/>
                    <a:lstStyle/>
                    <a:p>
                      <a:pPr algn="r" fontAlgn="b"/>
                      <a:r>
                        <a:rPr lang="en-US" sz="2400" b="0" i="0" u="none" strike="noStrike" dirty="0">
                          <a:solidFill>
                            <a:srgbClr val="000000"/>
                          </a:solidFill>
                          <a:effectLst/>
                          <a:latin typeface="Calibri"/>
                        </a:rPr>
                        <a:t>-0.29%</a:t>
                      </a:r>
                    </a:p>
                  </a:txBody>
                  <a:tcPr marL="9525" marR="9525" marT="9525" marB="0" anchor="b"/>
                </a:tc>
              </a:tr>
              <a:tr h="370840">
                <a:tc>
                  <a:txBody>
                    <a:bodyPr/>
                    <a:lstStyle/>
                    <a:p>
                      <a:pPr algn="l" fontAlgn="b"/>
                      <a:r>
                        <a:rPr lang="en-US" sz="2400" b="0" i="0" u="none" strike="noStrike" dirty="0">
                          <a:solidFill>
                            <a:srgbClr val="000000"/>
                          </a:solidFill>
                          <a:effectLst/>
                          <a:latin typeface="Calibri"/>
                        </a:rPr>
                        <a:t>Planning</a:t>
                      </a:r>
                    </a:p>
                  </a:txBody>
                  <a:tcPr marL="9525" marR="9525" marT="9525" marB="0" anchor="b"/>
                </a:tc>
                <a:tc>
                  <a:txBody>
                    <a:bodyPr/>
                    <a:lstStyle/>
                    <a:p>
                      <a:pPr algn="l" fontAlgn="b"/>
                      <a:r>
                        <a:rPr lang="en-US" sz="2400" b="0" i="0" u="none" strike="noStrike" dirty="0">
                          <a:solidFill>
                            <a:srgbClr val="000000"/>
                          </a:solidFill>
                          <a:effectLst/>
                          <a:latin typeface="Calibri"/>
                        </a:rPr>
                        <a:t> $        4,431,220 </a:t>
                      </a:r>
                    </a:p>
                  </a:txBody>
                  <a:tcPr marL="9525" marR="9525" marT="9525" marB="0" anchor="b"/>
                </a:tc>
                <a:tc>
                  <a:txBody>
                    <a:bodyPr/>
                    <a:lstStyle/>
                    <a:p>
                      <a:pPr algn="l" fontAlgn="b"/>
                      <a:r>
                        <a:rPr lang="en-US" sz="2400" b="0" i="0" u="none" strike="noStrike" dirty="0">
                          <a:solidFill>
                            <a:srgbClr val="000000"/>
                          </a:solidFill>
                          <a:effectLst/>
                          <a:latin typeface="Calibri"/>
                        </a:rPr>
                        <a:t> $        4,553,034 </a:t>
                      </a:r>
                    </a:p>
                  </a:txBody>
                  <a:tcPr marL="9525" marR="9525" marT="9525" marB="0" anchor="b"/>
                </a:tc>
                <a:tc>
                  <a:txBody>
                    <a:bodyPr/>
                    <a:lstStyle/>
                    <a:p>
                      <a:pPr algn="r" fontAlgn="b"/>
                      <a:r>
                        <a:rPr lang="en-US" sz="2400" b="0" i="0" u="none" strike="noStrike" dirty="0">
                          <a:solidFill>
                            <a:srgbClr val="000000"/>
                          </a:solidFill>
                          <a:effectLst/>
                          <a:latin typeface="Calibri"/>
                        </a:rPr>
                        <a:t>2.75%</a:t>
                      </a:r>
                    </a:p>
                  </a:txBody>
                  <a:tcPr marL="9525" marR="9525" marT="9525" marB="0" anchor="b"/>
                </a:tc>
              </a:tr>
              <a:tr h="370840">
                <a:tc>
                  <a:txBody>
                    <a:bodyPr/>
                    <a:lstStyle/>
                    <a:p>
                      <a:pPr algn="l" fontAlgn="b"/>
                      <a:r>
                        <a:rPr lang="en-US" sz="2400" b="0" i="0" u="none" strike="noStrike" dirty="0">
                          <a:solidFill>
                            <a:srgbClr val="000000"/>
                          </a:solidFill>
                          <a:effectLst/>
                          <a:latin typeface="Calibri"/>
                        </a:rPr>
                        <a:t>Freight</a:t>
                      </a:r>
                    </a:p>
                  </a:txBody>
                  <a:tcPr marL="9525" marR="9525" marT="9525" marB="0" anchor="b"/>
                </a:tc>
                <a:tc>
                  <a:txBody>
                    <a:bodyPr/>
                    <a:lstStyle/>
                    <a:p>
                      <a:pPr algn="l" fontAlgn="b"/>
                      <a:endParaRPr lang="en-US" sz="2400" b="0" i="0" u="sng" strike="noStrike" dirty="0">
                        <a:solidFill>
                          <a:srgbClr val="000000"/>
                        </a:solidFill>
                        <a:effectLst/>
                        <a:latin typeface="Calibri"/>
                      </a:endParaRPr>
                    </a:p>
                  </a:txBody>
                  <a:tcPr marL="9525" marR="9525" marT="9525" marB="0" anchor="b"/>
                </a:tc>
                <a:tc>
                  <a:txBody>
                    <a:bodyPr/>
                    <a:lstStyle/>
                    <a:p>
                      <a:pPr algn="l" fontAlgn="b"/>
                      <a:r>
                        <a:rPr lang="en-US" sz="2400" b="0" i="0" u="none" strike="noStrike" dirty="0">
                          <a:solidFill>
                            <a:srgbClr val="000000"/>
                          </a:solidFill>
                          <a:effectLst/>
                          <a:latin typeface="Calibri"/>
                        </a:rPr>
                        <a:t> $      21,960,555 </a:t>
                      </a:r>
                    </a:p>
                  </a:txBody>
                  <a:tcPr marL="9525" marR="9525" marT="9525" marB="0" anchor="b"/>
                </a:tc>
                <a:tc>
                  <a:txBody>
                    <a:bodyPr/>
                    <a:lstStyle/>
                    <a:p>
                      <a:pPr algn="l" fontAlgn="b"/>
                      <a:endParaRPr lang="en-US" sz="2400" b="0" i="0" u="none" strike="noStrike" dirty="0">
                        <a:solidFill>
                          <a:srgbClr val="000000"/>
                        </a:solidFill>
                        <a:effectLst/>
                        <a:latin typeface="Calibri"/>
                      </a:endParaRPr>
                    </a:p>
                  </a:txBody>
                  <a:tcPr marL="9525" marR="9525" marT="9525" marB="0" anchor="b"/>
                </a:tc>
              </a:tr>
              <a:tr h="370840">
                <a:tc>
                  <a:txBody>
                    <a:bodyPr/>
                    <a:lstStyle/>
                    <a:p>
                      <a:pPr algn="l" fontAlgn="b"/>
                      <a:r>
                        <a:rPr lang="en-US" sz="2400" b="0" i="0" u="none" strike="noStrike" dirty="0">
                          <a:solidFill>
                            <a:srgbClr val="000000"/>
                          </a:solidFill>
                          <a:effectLst/>
                          <a:latin typeface="Calibri"/>
                        </a:rPr>
                        <a:t>Total </a:t>
                      </a:r>
                    </a:p>
                  </a:txBody>
                  <a:tcPr marL="9525" marR="9525" marT="9525" marB="0" anchor="b"/>
                </a:tc>
                <a:tc>
                  <a:txBody>
                    <a:bodyPr/>
                    <a:lstStyle/>
                    <a:p>
                      <a:pPr algn="l" fontAlgn="b"/>
                      <a:r>
                        <a:rPr lang="en-US" sz="2400" b="0" i="0" u="none" strike="noStrike" dirty="0">
                          <a:solidFill>
                            <a:srgbClr val="000000"/>
                          </a:solidFill>
                          <a:effectLst/>
                          <a:latin typeface="Calibri"/>
                        </a:rPr>
                        <a:t> $    726,226,908 </a:t>
                      </a:r>
                    </a:p>
                  </a:txBody>
                  <a:tcPr marL="9525" marR="9525" marT="9525" marB="0" anchor="b"/>
                </a:tc>
                <a:tc>
                  <a:txBody>
                    <a:bodyPr/>
                    <a:lstStyle/>
                    <a:p>
                      <a:pPr algn="l" fontAlgn="b"/>
                      <a:r>
                        <a:rPr lang="en-US" sz="2400" b="0" i="0" u="none" strike="noStrike" dirty="0">
                          <a:solidFill>
                            <a:srgbClr val="000000"/>
                          </a:solidFill>
                          <a:effectLst/>
                          <a:latin typeface="Calibri"/>
                        </a:rPr>
                        <a:t> $    763,229,980 </a:t>
                      </a:r>
                    </a:p>
                  </a:txBody>
                  <a:tcPr marL="9525" marR="9525" marT="9525" marB="0" anchor="b"/>
                </a:tc>
                <a:tc>
                  <a:txBody>
                    <a:bodyPr/>
                    <a:lstStyle/>
                    <a:p>
                      <a:pPr algn="r" fontAlgn="b"/>
                      <a:r>
                        <a:rPr lang="en-US" sz="2400" b="0" i="0" u="none" strike="noStrike" dirty="0">
                          <a:solidFill>
                            <a:srgbClr val="000000"/>
                          </a:solidFill>
                          <a:effectLst/>
                          <a:latin typeface="Calibri"/>
                        </a:rPr>
                        <a:t>5.10%</a:t>
                      </a:r>
                    </a:p>
                  </a:txBody>
                  <a:tcPr marL="9525" marR="9525" marT="9525" marB="0" anchor="b"/>
                </a:tc>
              </a:tr>
            </a:tbl>
          </a:graphicData>
        </a:graphic>
      </p:graphicFrame>
      <p:sp>
        <p:nvSpPr>
          <p:cNvPr id="4" name="Slide Number Placeholder 3"/>
          <p:cNvSpPr>
            <a:spLocks noGrp="1"/>
          </p:cNvSpPr>
          <p:nvPr>
            <p:ph type="sldNum" sz="quarter" idx="12"/>
          </p:nvPr>
        </p:nvSpPr>
        <p:spPr/>
        <p:txBody>
          <a:bodyPr/>
          <a:lstStyle/>
          <a:p>
            <a:fld id="{5756AFA4-B865-4C52-9144-5891E637B0B5}" type="slidenum">
              <a:rPr lang="en-US" smtClean="0"/>
              <a:pPr/>
              <a:t>11</a:t>
            </a:fld>
            <a:endParaRPr lang="en-US" dirty="0"/>
          </a:p>
        </p:txBody>
      </p:sp>
    </p:spTree>
    <p:extLst>
      <p:ext uri="{BB962C8B-B14F-4D97-AF65-F5344CB8AC3E}">
        <p14:creationId xmlns:p14="http://schemas.microsoft.com/office/powerpoint/2010/main" val="4056416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Wisconsin Estimated Apportionments under the FAST </a:t>
            </a:r>
            <a:r>
              <a:rPr lang="en-US" sz="3200" dirty="0" smtClean="0"/>
              <a:t>Act (Millions)</a:t>
            </a:r>
            <a:endParaRPr lang="en-US" sz="3200" dirty="0"/>
          </a:p>
        </p:txBody>
      </p:sp>
      <p:graphicFrame>
        <p:nvGraphicFramePr>
          <p:cNvPr id="4" name="Chart 3"/>
          <p:cNvGraphicFramePr>
            <a:graphicFrameLocks/>
          </p:cNvGraphicFramePr>
          <p:nvPr>
            <p:extLst>
              <p:ext uri="{D42A27DB-BD31-4B8C-83A1-F6EECF244321}">
                <p14:modId xmlns:p14="http://schemas.microsoft.com/office/powerpoint/2010/main" val="3135839662"/>
              </p:ext>
            </p:extLst>
          </p:nvPr>
        </p:nvGraphicFramePr>
        <p:xfrm>
          <a:off x="1219200" y="2133600"/>
          <a:ext cx="7239000" cy="4191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33686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FHWA</a:t>
            </a:r>
            <a:endParaRPr lang="en-US" dirty="0"/>
          </a:p>
        </p:txBody>
      </p:sp>
      <p:sp>
        <p:nvSpPr>
          <p:cNvPr id="5" name="Content Placeholder 1"/>
          <p:cNvSpPr txBox="1">
            <a:spLocks/>
          </p:cNvSpPr>
          <p:nvPr/>
        </p:nvSpPr>
        <p:spPr>
          <a:xfrm>
            <a:off x="990600" y="2286000"/>
            <a:ext cx="7391400" cy="3200400"/>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5400" dirty="0" smtClean="0">
              <a:solidFill>
                <a:srgbClr val="000000"/>
              </a:solidFill>
              <a:latin typeface="Candara"/>
              <a:ea typeface="Times New Roman"/>
              <a:cs typeface="Times New Roman"/>
            </a:endParaRPr>
          </a:p>
          <a:p>
            <a:pPr marL="0" indent="0">
              <a:buNone/>
            </a:pPr>
            <a:r>
              <a:rPr lang="en-US" sz="5400" b="1" dirty="0" smtClean="0">
                <a:solidFill>
                  <a:schemeClr val="bg1"/>
                </a:solidFill>
                <a:effectLst>
                  <a:outerShdw blurRad="38100" dist="38100" dir="2700000" algn="tl">
                    <a:srgbClr val="000000">
                      <a:alpha val="43137"/>
                    </a:srgbClr>
                  </a:outerShdw>
                </a:effectLst>
                <a:latin typeface="Candara"/>
                <a:ea typeface="Times New Roman"/>
                <a:cs typeface="Times New Roman"/>
              </a:rPr>
              <a:t>Contract Administration</a:t>
            </a:r>
            <a:endParaRPr lang="en-US" sz="5400" b="1" dirty="0">
              <a:solidFill>
                <a:schemeClr val="bg1"/>
              </a:solidFill>
              <a:effectLst>
                <a:outerShdw blurRad="38100" dist="38100" dir="2700000" algn="tl">
                  <a:srgbClr val="000000">
                    <a:alpha val="43137"/>
                  </a:srgbClr>
                </a:outerShdw>
              </a:effectLst>
              <a:latin typeface="Candara"/>
              <a:ea typeface="Times New Roman"/>
              <a:cs typeface="Times New Roman"/>
            </a:endParaRPr>
          </a:p>
        </p:txBody>
      </p:sp>
    </p:spTree>
    <p:extLst>
      <p:ext uri="{BB962C8B-B14F-4D97-AF65-F5344CB8AC3E}">
        <p14:creationId xmlns:p14="http://schemas.microsoft.com/office/powerpoint/2010/main" val="1069656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noFill/>
        </p:spPr>
        <p:txBody>
          <a:bodyPr>
            <a:normAutofit/>
          </a:bodyPr>
          <a:lstStyle/>
          <a:p>
            <a:pPr lvl="1">
              <a:spcBef>
                <a:spcPts val="0"/>
              </a:spcBef>
              <a:buFont typeface="Wingdings" panose="05000000000000000000" pitchFamily="2" charset="2"/>
              <a:buChar char="Ø"/>
            </a:pPr>
            <a:r>
              <a:rPr lang="en-US" sz="3200" b="1" dirty="0" smtClean="0">
                <a:solidFill>
                  <a:schemeClr val="bg1"/>
                </a:solidFill>
                <a:effectLst>
                  <a:outerShdw blurRad="38100" dist="38100" dir="2700000" algn="tl">
                    <a:srgbClr val="000000">
                      <a:alpha val="43137"/>
                    </a:srgbClr>
                  </a:outerShdw>
                </a:effectLst>
                <a:latin typeface="Candara"/>
                <a:ea typeface="Times New Roman"/>
                <a:cs typeface="Times New Roman"/>
              </a:rPr>
              <a:t>Buy America</a:t>
            </a:r>
          </a:p>
          <a:p>
            <a:pPr lvl="1">
              <a:spcBef>
                <a:spcPts val="0"/>
              </a:spcBef>
              <a:buFont typeface="Wingdings" panose="05000000000000000000" pitchFamily="2" charset="2"/>
              <a:buChar char="Ø"/>
            </a:pPr>
            <a:endParaRPr lang="en-US" sz="3200" b="1" dirty="0" smtClean="0">
              <a:solidFill>
                <a:schemeClr val="bg1"/>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r>
              <a:rPr lang="en-US" sz="3200" b="1" dirty="0" smtClean="0">
                <a:solidFill>
                  <a:schemeClr val="bg1"/>
                </a:solidFill>
                <a:effectLst>
                  <a:outerShdw blurRad="38100" dist="38100" dir="2700000" algn="tl">
                    <a:srgbClr val="000000">
                      <a:alpha val="43137"/>
                    </a:srgbClr>
                  </a:outerShdw>
                </a:effectLst>
                <a:latin typeface="Candara"/>
                <a:ea typeface="Times New Roman"/>
                <a:cs typeface="Times New Roman"/>
              </a:rPr>
              <a:t>Cargo Preference Act</a:t>
            </a:r>
            <a:endParaRPr lang="en-US" sz="3200" b="1" dirty="0">
              <a:solidFill>
                <a:schemeClr val="bg1"/>
              </a:solidFill>
              <a:effectLst>
                <a:outerShdw blurRad="38100" dist="38100" dir="2700000" algn="tl">
                  <a:srgbClr val="000000">
                    <a:alpha val="43137"/>
                  </a:srgbClr>
                </a:outerShdw>
              </a:effectLst>
              <a:latin typeface="Candara"/>
              <a:ea typeface="Times New Roman"/>
              <a:cs typeface="Times New Roman"/>
            </a:endParaRPr>
          </a:p>
          <a:p>
            <a:endParaRPr lang="en-US" dirty="0"/>
          </a:p>
        </p:txBody>
      </p:sp>
      <p:sp>
        <p:nvSpPr>
          <p:cNvPr id="3" name="Title 2"/>
          <p:cNvSpPr>
            <a:spLocks noGrp="1"/>
          </p:cNvSpPr>
          <p:nvPr>
            <p:ph type="title"/>
          </p:nvPr>
        </p:nvSpPr>
        <p:spPr/>
        <p:txBody>
          <a:bodyPr>
            <a:normAutofit fontScale="90000"/>
          </a:bodyPr>
          <a:lstStyle/>
          <a:p>
            <a:pPr lvl="1" algn="ctr" rtl="0">
              <a:spcBef>
                <a:spcPct val="0"/>
              </a:spcBef>
            </a:pPr>
            <a:r>
              <a:rPr lang="en-US" sz="4000" b="1" dirty="0" smtClean="0">
                <a:solidFill>
                  <a:schemeClr val="bg1"/>
                </a:solidFill>
                <a:effectLst>
                  <a:outerShdw blurRad="38100" dist="38100" dir="2700000" algn="tl">
                    <a:srgbClr val="000000">
                      <a:alpha val="43137"/>
                    </a:srgbClr>
                  </a:outerShdw>
                </a:effectLst>
                <a:latin typeface="Candara"/>
                <a:ea typeface="Times New Roman"/>
                <a:cs typeface="Times New Roman"/>
              </a:rPr>
              <a:t>Contract Administration</a:t>
            </a:r>
            <a:br>
              <a:rPr lang="en-US" sz="4000" b="1" dirty="0" smtClean="0">
                <a:solidFill>
                  <a:schemeClr val="bg1"/>
                </a:solidFill>
                <a:effectLst>
                  <a:outerShdw blurRad="38100" dist="38100" dir="2700000" algn="tl">
                    <a:srgbClr val="000000">
                      <a:alpha val="43137"/>
                    </a:srgbClr>
                  </a:outerShdw>
                </a:effectLst>
                <a:latin typeface="Candara"/>
                <a:ea typeface="Times New Roman"/>
                <a:cs typeface="Times New Roman"/>
              </a:rPr>
            </a:br>
            <a:r>
              <a:rPr lang="en-US" sz="4000" b="1" dirty="0" smtClean="0">
                <a:solidFill>
                  <a:schemeClr val="bg1"/>
                </a:solidFill>
                <a:effectLst>
                  <a:outerShdw blurRad="38100" dist="38100" dir="2700000" algn="tl">
                    <a:srgbClr val="000000">
                      <a:alpha val="43137"/>
                    </a:srgbClr>
                  </a:outerShdw>
                </a:effectLst>
                <a:latin typeface="Candara"/>
                <a:ea typeface="Times New Roman"/>
                <a:cs typeface="Times New Roman"/>
              </a:rPr>
              <a:t>Emphasis Areas</a:t>
            </a:r>
            <a:r>
              <a:rPr lang="en-US" sz="5400" b="1" dirty="0" smtClean="0">
                <a:solidFill>
                  <a:schemeClr val="bg1"/>
                </a:solidFill>
                <a:effectLst>
                  <a:outerShdw blurRad="38100" dist="38100" dir="2700000" algn="tl">
                    <a:srgbClr val="000000">
                      <a:alpha val="43137"/>
                    </a:srgbClr>
                  </a:outerShdw>
                </a:effectLst>
                <a:latin typeface="Candara"/>
                <a:ea typeface="Times New Roman"/>
                <a:cs typeface="Times New Roman"/>
              </a:rPr>
              <a:t/>
            </a:r>
            <a:br>
              <a:rPr lang="en-US" sz="5400" b="1" dirty="0" smtClean="0">
                <a:solidFill>
                  <a:schemeClr val="bg1"/>
                </a:solidFill>
                <a:effectLst>
                  <a:outerShdw blurRad="38100" dist="38100" dir="2700000" algn="tl">
                    <a:srgbClr val="000000">
                      <a:alpha val="43137"/>
                    </a:srgbClr>
                  </a:outerShdw>
                </a:effectLst>
                <a:latin typeface="Candara"/>
                <a:ea typeface="Times New Roman"/>
                <a:cs typeface="Times New Roman"/>
              </a:rPr>
            </a:br>
            <a:endParaRPr lang="en-US" dirty="0"/>
          </a:p>
        </p:txBody>
      </p:sp>
      <p:graphicFrame>
        <p:nvGraphicFramePr>
          <p:cNvPr id="4" name="Object 3">
            <a:hlinkClick r:id="" action="ppaction://ole?verb=0"/>
          </p:cNvPr>
          <p:cNvGraphicFramePr>
            <a:graphicFrameLocks/>
          </p:cNvGraphicFramePr>
          <p:nvPr>
            <p:extLst>
              <p:ext uri="{D42A27DB-BD31-4B8C-83A1-F6EECF244321}">
                <p14:modId xmlns:p14="http://schemas.microsoft.com/office/powerpoint/2010/main" val="1672940859"/>
              </p:ext>
            </p:extLst>
          </p:nvPr>
        </p:nvGraphicFramePr>
        <p:xfrm>
          <a:off x="3733800" y="4343400"/>
          <a:ext cx="2362200" cy="1905000"/>
        </p:xfrm>
        <a:graphic>
          <a:graphicData uri="http://schemas.openxmlformats.org/presentationml/2006/ole">
            <mc:AlternateContent xmlns:mc="http://schemas.openxmlformats.org/markup-compatibility/2006">
              <mc:Choice xmlns:v="urn:schemas-microsoft-com:vml" Requires="v">
                <p:oleObj spid="_x0000_s1036" name="Clip" r:id="rId4" imgW="5402263" imgH="4540250" progId="MS_ClipArt_Gallery.2">
                  <p:embed/>
                </p:oleObj>
              </mc:Choice>
              <mc:Fallback>
                <p:oleObj name="Clip" r:id="rId4" imgW="5402263" imgH="4540250" progId="MS_ClipArt_Gallery.2">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4343400"/>
                        <a:ext cx="2362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19586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133600"/>
            <a:ext cx="7162800" cy="3810000"/>
          </a:xfrm>
          <a:noFill/>
        </p:spPr>
        <p:txBody>
          <a:bodyPr>
            <a:normAutofit/>
          </a:bodyPr>
          <a:lstStyle/>
          <a:p>
            <a:pPr marL="457200" lvl="1" indent="0" algn="ctr">
              <a:spcBef>
                <a:spcPts val="0"/>
              </a:spcBef>
              <a:buNone/>
            </a:pPr>
            <a:endParaRPr lang="en-US" sz="5400" dirty="0" smtClean="0">
              <a:solidFill>
                <a:srgbClr val="000000"/>
              </a:solidFill>
              <a:latin typeface="Candara"/>
              <a:ea typeface="Times New Roman"/>
              <a:cs typeface="Times New Roman"/>
            </a:endParaRPr>
          </a:p>
          <a:p>
            <a:pPr marL="457200" lvl="1" indent="0" algn="ctr">
              <a:spcBef>
                <a:spcPts val="0"/>
              </a:spcBef>
              <a:buNone/>
            </a:pPr>
            <a:r>
              <a:rPr lang="en-US" sz="5400" b="1" dirty="0" smtClean="0">
                <a:solidFill>
                  <a:schemeClr val="bg1"/>
                </a:solidFill>
                <a:effectLst>
                  <a:outerShdw blurRad="38100" dist="38100" dir="2700000" algn="tl">
                    <a:srgbClr val="000000">
                      <a:alpha val="43137"/>
                    </a:srgbClr>
                  </a:outerShdw>
                </a:effectLst>
                <a:latin typeface="Candara"/>
                <a:ea typeface="Times New Roman"/>
                <a:cs typeface="Times New Roman"/>
              </a:rPr>
              <a:t>Construction </a:t>
            </a:r>
            <a:r>
              <a:rPr lang="en-US" sz="5400" b="1" dirty="0">
                <a:solidFill>
                  <a:schemeClr val="bg1"/>
                </a:solidFill>
                <a:effectLst>
                  <a:outerShdw blurRad="38100" dist="38100" dir="2700000" algn="tl">
                    <a:srgbClr val="000000">
                      <a:alpha val="43137"/>
                    </a:srgbClr>
                  </a:outerShdw>
                </a:effectLst>
                <a:latin typeface="Candara"/>
                <a:ea typeface="Times New Roman"/>
                <a:cs typeface="Times New Roman"/>
              </a:rPr>
              <a:t>Emphasis Areas</a:t>
            </a:r>
          </a:p>
        </p:txBody>
      </p:sp>
      <p:sp>
        <p:nvSpPr>
          <p:cNvPr id="3" name="Title 2"/>
          <p:cNvSpPr>
            <a:spLocks noGrp="1"/>
          </p:cNvSpPr>
          <p:nvPr>
            <p:ph type="title"/>
          </p:nvPr>
        </p:nvSpPr>
        <p:spPr/>
        <p:txBody>
          <a:bodyPr>
            <a:normAutofit/>
          </a:bodyPr>
          <a:lstStyle/>
          <a:p>
            <a:r>
              <a:rPr lang="en-US" dirty="0"/>
              <a:t>FHWA </a:t>
            </a:r>
          </a:p>
        </p:txBody>
      </p:sp>
    </p:spTree>
    <p:extLst>
      <p:ext uri="{BB962C8B-B14F-4D97-AF65-F5344CB8AC3E}">
        <p14:creationId xmlns:p14="http://schemas.microsoft.com/office/powerpoint/2010/main" val="37093893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28800" y="1828800"/>
            <a:ext cx="7162800" cy="4572000"/>
          </a:xfrm>
          <a:noFill/>
        </p:spPr>
        <p:txBody>
          <a:bodyPr>
            <a:normAutofit lnSpcReduction="10000"/>
          </a:bodyPr>
          <a:lstStyle/>
          <a:p>
            <a:pPr lvl="1">
              <a:spcBef>
                <a:spcPts val="0"/>
              </a:spcBef>
              <a:buFont typeface="Wingdings" panose="05000000000000000000" pitchFamily="2" charset="2"/>
              <a:buChar char="Ø"/>
            </a:pPr>
            <a:r>
              <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rPr>
              <a:t>Pavement Performance</a:t>
            </a:r>
            <a:endPar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endPar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rPr>
              <a:t>Non-Performance of QMP</a:t>
            </a:r>
          </a:p>
          <a:p>
            <a:pPr lvl="1">
              <a:spcBef>
                <a:spcPts val="0"/>
              </a:spcBef>
              <a:buFont typeface="Wingdings" panose="05000000000000000000" pitchFamily="2" charset="2"/>
              <a:buChar char="Ø"/>
            </a:pPr>
            <a:endPar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rPr>
              <a:t>Non-Conforming Materials</a:t>
            </a:r>
          </a:p>
          <a:p>
            <a:pPr lvl="1">
              <a:spcBef>
                <a:spcPts val="0"/>
              </a:spcBef>
              <a:buFont typeface="Wingdings" panose="05000000000000000000" pitchFamily="2" charset="2"/>
              <a:buChar char="Ø"/>
            </a:pPr>
            <a:endPar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rPr>
              <a:t>Progress Payments</a:t>
            </a:r>
          </a:p>
          <a:p>
            <a:pPr lvl="1">
              <a:spcBef>
                <a:spcPts val="0"/>
              </a:spcBef>
              <a:buFont typeface="Wingdings" panose="05000000000000000000" pitchFamily="2" charset="2"/>
              <a:buChar char="Ø"/>
            </a:pPr>
            <a:endPar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rPr>
              <a:t>Cost Reduction Incentive (CRI) </a:t>
            </a:r>
            <a:r>
              <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rPr>
              <a:t>Tracking</a:t>
            </a:r>
          </a:p>
          <a:p>
            <a:pPr marL="457200" lvl="1" indent="0">
              <a:spcBef>
                <a:spcPts val="0"/>
              </a:spcBef>
              <a:buNone/>
            </a:pPr>
            <a:endPar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rPr>
              <a:t>Work Zone Traffic Control</a:t>
            </a:r>
          </a:p>
          <a:p>
            <a:pPr lvl="1">
              <a:spcBef>
                <a:spcPts val="0"/>
              </a:spcBef>
              <a:buFont typeface="Wingdings" panose="05000000000000000000" pitchFamily="2" charset="2"/>
              <a:buChar char="Ø"/>
            </a:pPr>
            <a:endPar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rPr>
              <a:t>Innovative Project Delivery</a:t>
            </a:r>
          </a:p>
          <a:p>
            <a:pPr lvl="1">
              <a:spcBef>
                <a:spcPts val="0"/>
              </a:spcBef>
              <a:buFont typeface="Wingdings" panose="05000000000000000000" pitchFamily="2" charset="2"/>
              <a:buChar char="Ø"/>
            </a:pPr>
            <a:endPar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endParaRPr>
          </a:p>
          <a:p>
            <a:pPr marL="457200" lvl="1" indent="0">
              <a:spcBef>
                <a:spcPts val="0"/>
              </a:spcBef>
              <a:buNone/>
            </a:pPr>
            <a:endPar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endParaRPr>
          </a:p>
          <a:p>
            <a:endParaRPr lang="en-US" dirty="0"/>
          </a:p>
        </p:txBody>
      </p:sp>
      <p:sp>
        <p:nvSpPr>
          <p:cNvPr id="3" name="Title 2"/>
          <p:cNvSpPr>
            <a:spLocks noGrp="1"/>
          </p:cNvSpPr>
          <p:nvPr>
            <p:ph type="title"/>
          </p:nvPr>
        </p:nvSpPr>
        <p:spPr/>
        <p:txBody>
          <a:bodyPr>
            <a:normAutofit/>
          </a:bodyPr>
          <a:lstStyle/>
          <a:p>
            <a:pPr lvl="1" algn="ctr" rtl="0">
              <a:spcBef>
                <a:spcPct val="0"/>
              </a:spcBef>
            </a:pPr>
            <a:r>
              <a:rPr lang="en-US" sz="4000" b="1" dirty="0" smtClean="0">
                <a:solidFill>
                  <a:schemeClr val="bg1"/>
                </a:solidFill>
                <a:effectLst>
                  <a:outerShdw blurRad="38100" dist="38100" dir="2700000" algn="tl">
                    <a:srgbClr val="000000">
                      <a:alpha val="43137"/>
                    </a:srgbClr>
                  </a:outerShdw>
                </a:effectLst>
                <a:latin typeface="Candara"/>
                <a:ea typeface="Times New Roman"/>
                <a:cs typeface="Times New Roman"/>
              </a:rPr>
              <a:t>Construction Emphasis Areas</a:t>
            </a:r>
            <a:r>
              <a:rPr lang="en-US" sz="5400" b="1" dirty="0" smtClean="0">
                <a:solidFill>
                  <a:schemeClr val="bg1"/>
                </a:solidFill>
                <a:effectLst>
                  <a:outerShdw blurRad="38100" dist="38100" dir="2700000" algn="tl">
                    <a:srgbClr val="000000">
                      <a:alpha val="43137"/>
                    </a:srgbClr>
                  </a:outerShdw>
                </a:effectLst>
                <a:latin typeface="Candara"/>
                <a:ea typeface="Times New Roman"/>
                <a:cs typeface="Times New Roman"/>
              </a:rPr>
              <a:t/>
            </a:r>
            <a:br>
              <a:rPr lang="en-US" sz="5400" b="1" dirty="0" smtClean="0">
                <a:solidFill>
                  <a:schemeClr val="bg1"/>
                </a:solidFill>
                <a:effectLst>
                  <a:outerShdw blurRad="38100" dist="38100" dir="2700000" algn="tl">
                    <a:srgbClr val="000000">
                      <a:alpha val="43137"/>
                    </a:srgbClr>
                  </a:outerShdw>
                </a:effectLst>
                <a:latin typeface="Candara"/>
                <a:ea typeface="Times New Roman"/>
                <a:cs typeface="Times New Roman"/>
              </a:rPr>
            </a:br>
            <a:endParaRPr lang="en-US" dirty="0"/>
          </a:p>
        </p:txBody>
      </p:sp>
    </p:spTree>
    <p:extLst>
      <p:ext uri="{BB962C8B-B14F-4D97-AF65-F5344CB8AC3E}">
        <p14:creationId xmlns:p14="http://schemas.microsoft.com/office/powerpoint/2010/main" val="1070120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76200"/>
            <a:ext cx="8382000" cy="1143000"/>
          </a:xfrm>
        </p:spPr>
        <p:txBody>
          <a:bodyPr/>
          <a:lstStyle/>
          <a:p>
            <a:r>
              <a:rPr lang="en-US" dirty="0" smtClean="0"/>
              <a:t>Questions?</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00400" y="2133600"/>
            <a:ext cx="2564495" cy="1441246"/>
          </a:xfrm>
          <a:noFill/>
        </p:spPr>
      </p:pic>
      <p:sp>
        <p:nvSpPr>
          <p:cNvPr id="5" name="Rectangle 4"/>
          <p:cNvSpPr/>
          <p:nvPr/>
        </p:nvSpPr>
        <p:spPr>
          <a:xfrm>
            <a:off x="274320" y="4038600"/>
            <a:ext cx="8686800" cy="1877437"/>
          </a:xfrm>
          <a:prstGeom prst="rect">
            <a:avLst/>
          </a:prstGeom>
        </p:spPr>
        <p:txBody>
          <a:bodyPr wrap="square">
            <a:spAutoFit/>
          </a:bodyPr>
          <a:lstStyle/>
          <a:p>
            <a:pPr lvl="0" algn="ctr"/>
            <a:r>
              <a:rPr lang="en-US" sz="3000" b="1" dirty="0">
                <a:solidFill>
                  <a:prstClr val="white"/>
                </a:solidFill>
                <a:effectLst>
                  <a:outerShdw blurRad="38100" dist="38100" dir="2700000" algn="tl">
                    <a:srgbClr val="000000">
                      <a:alpha val="43137"/>
                    </a:srgbClr>
                  </a:outerShdw>
                </a:effectLst>
                <a:latin typeface="Candara"/>
                <a:ea typeface="Times New Roman"/>
                <a:cs typeface="Times New Roman"/>
              </a:rPr>
              <a:t>David D. Platz, PE, PTOE</a:t>
            </a:r>
          </a:p>
          <a:p>
            <a:pPr algn="ctr">
              <a:spcBef>
                <a:spcPts val="0"/>
              </a:spcBef>
            </a:pPr>
            <a:endParaRPr lang="en-US" dirty="0">
              <a:solidFill>
                <a:schemeClr val="bg1"/>
              </a:solidFill>
              <a:effectLst>
                <a:outerShdw blurRad="38100" dist="38100" dir="2700000" algn="tl">
                  <a:srgbClr val="000000">
                    <a:alpha val="43137"/>
                  </a:srgbClr>
                </a:outerShdw>
              </a:effectLst>
              <a:latin typeface="Candara"/>
              <a:ea typeface="Times New Roman"/>
              <a:cs typeface="Times New Roman"/>
            </a:endParaRPr>
          </a:p>
          <a:p>
            <a:pPr algn="ctr">
              <a:spcBef>
                <a:spcPts val="0"/>
              </a:spcBef>
            </a:pPr>
            <a:r>
              <a:rPr lang="en-US" sz="1600" b="1" dirty="0">
                <a:solidFill>
                  <a:schemeClr val="bg1"/>
                </a:solidFill>
                <a:effectLst>
                  <a:outerShdw blurRad="38100" dist="38100" dir="2700000" algn="tl">
                    <a:srgbClr val="000000">
                      <a:alpha val="43137"/>
                    </a:srgbClr>
                  </a:outerShdw>
                </a:effectLst>
                <a:latin typeface="Candara"/>
                <a:ea typeface="Times New Roman"/>
                <a:cs typeface="Times New Roman"/>
              </a:rPr>
              <a:t>Construction and Contract Administration Engineer</a:t>
            </a:r>
          </a:p>
          <a:p>
            <a:pPr algn="ctr">
              <a:spcBef>
                <a:spcPts val="0"/>
              </a:spcBef>
            </a:pPr>
            <a:r>
              <a:rPr lang="en-US" sz="1600" b="1" dirty="0">
                <a:solidFill>
                  <a:schemeClr val="bg1"/>
                </a:solidFill>
                <a:effectLst>
                  <a:outerShdw blurRad="38100" dist="38100" dir="2700000" algn="tl">
                    <a:srgbClr val="000000">
                      <a:alpha val="43137"/>
                    </a:srgbClr>
                  </a:outerShdw>
                </a:effectLst>
                <a:latin typeface="Candara"/>
                <a:ea typeface="Times New Roman"/>
                <a:cs typeface="Times New Roman"/>
              </a:rPr>
              <a:t>City Center West ▪  525 Junction Road Ste. 8000 ▪  Madison, WI 53717</a:t>
            </a:r>
            <a:endParaRPr lang="en-US" sz="1600" b="1" dirty="0">
              <a:solidFill>
                <a:schemeClr val="bg1"/>
              </a:solidFill>
              <a:effectLst>
                <a:outerShdw blurRad="38100" dist="38100" dir="2700000" algn="tl">
                  <a:srgbClr val="000000">
                    <a:alpha val="43137"/>
                  </a:srgbClr>
                </a:outerShdw>
              </a:effectLst>
              <a:ea typeface="Calibri"/>
              <a:cs typeface="Times New Roman"/>
            </a:endParaRPr>
          </a:p>
          <a:p>
            <a:pPr algn="ctr"/>
            <a:r>
              <a:rPr lang="en-US" sz="1600" b="1" dirty="0">
                <a:solidFill>
                  <a:schemeClr val="bg1"/>
                </a:solidFill>
                <a:effectLst>
                  <a:outerShdw blurRad="38100" dist="38100" dir="2700000" algn="tl">
                    <a:srgbClr val="000000">
                      <a:alpha val="43137"/>
                    </a:srgbClr>
                  </a:outerShdw>
                </a:effectLst>
                <a:latin typeface="Candara"/>
                <a:ea typeface="Times New Roman"/>
                <a:cs typeface="Times New Roman"/>
              </a:rPr>
              <a:t>E-mail</a:t>
            </a:r>
            <a:r>
              <a:rPr lang="en-US" sz="1600" b="1" dirty="0">
                <a:solidFill>
                  <a:srgbClr val="000000"/>
                </a:solidFill>
                <a:effectLst>
                  <a:outerShdw blurRad="38100" dist="38100" dir="2700000" algn="tl">
                    <a:srgbClr val="000000">
                      <a:alpha val="43137"/>
                    </a:srgbClr>
                  </a:outerShdw>
                </a:effectLst>
                <a:latin typeface="Candara"/>
                <a:ea typeface="Times New Roman"/>
                <a:cs typeface="Times New Roman"/>
              </a:rPr>
              <a:t>: </a:t>
            </a:r>
            <a:r>
              <a:rPr lang="en-US" sz="1600" u="sng" dirty="0" smtClean="0">
                <a:solidFill>
                  <a:srgbClr val="0000FF"/>
                </a:solidFill>
                <a:latin typeface="Candara"/>
                <a:ea typeface="Times New Roman"/>
                <a:cs typeface="Times New Roman"/>
                <a:hlinkClick r:id="rId4"/>
              </a:rPr>
              <a:t>dave.platz@dot.gov</a:t>
            </a:r>
            <a:r>
              <a:rPr lang="en-US" sz="1600" dirty="0" smtClean="0">
                <a:solidFill>
                  <a:srgbClr val="006600"/>
                </a:solidFill>
                <a:latin typeface="Candara"/>
                <a:ea typeface="Times New Roman"/>
                <a:cs typeface="Times New Roman"/>
              </a:rPr>
              <a:t> </a:t>
            </a:r>
            <a:r>
              <a:rPr lang="en-US" sz="1600" b="1" dirty="0">
                <a:solidFill>
                  <a:schemeClr val="bg1"/>
                </a:solidFill>
                <a:effectLst>
                  <a:outerShdw blurRad="38100" dist="38100" dir="2700000" algn="tl">
                    <a:srgbClr val="000000">
                      <a:alpha val="43137"/>
                    </a:srgbClr>
                  </a:outerShdw>
                </a:effectLst>
                <a:latin typeface="Century Gothic"/>
                <a:ea typeface="Times New Roman"/>
                <a:cs typeface="Times New Roman"/>
              </a:rPr>
              <a:t>▪</a:t>
            </a:r>
            <a:r>
              <a:rPr lang="en-US" sz="1600" b="1" dirty="0">
                <a:solidFill>
                  <a:schemeClr val="bg1"/>
                </a:solidFill>
                <a:effectLst>
                  <a:outerShdw blurRad="38100" dist="38100" dir="2700000" algn="tl">
                    <a:srgbClr val="000000">
                      <a:alpha val="43137"/>
                    </a:srgbClr>
                  </a:outerShdw>
                </a:effectLst>
                <a:latin typeface="Candara"/>
                <a:ea typeface="Times New Roman"/>
                <a:cs typeface="Times New Roman"/>
              </a:rPr>
              <a:t> Phone: </a:t>
            </a:r>
            <a:r>
              <a:rPr lang="en-US" sz="1600" b="1" dirty="0" smtClean="0">
                <a:solidFill>
                  <a:schemeClr val="bg1"/>
                </a:solidFill>
                <a:effectLst>
                  <a:outerShdw blurRad="38100" dist="38100" dir="2700000" algn="tl">
                    <a:srgbClr val="000000">
                      <a:alpha val="43137"/>
                    </a:srgbClr>
                  </a:outerShdw>
                </a:effectLst>
                <a:latin typeface="Candara"/>
                <a:ea typeface="Times New Roman"/>
                <a:cs typeface="Times New Roman"/>
              </a:rPr>
              <a:t>608-829-7509</a:t>
            </a:r>
            <a:endParaRPr lang="en-US" sz="1600" b="1" dirty="0">
              <a:solidFill>
                <a:schemeClr val="bg1"/>
              </a:solidFill>
              <a:effectLst>
                <a:outerShdw blurRad="38100" dist="38100" dir="2700000" algn="tl">
                  <a:srgbClr val="000000">
                    <a:alpha val="43137"/>
                  </a:srgbClr>
                </a:outerShdw>
              </a:effectLst>
              <a:latin typeface="Candara"/>
              <a:ea typeface="Times New Roman"/>
              <a:cs typeface="Times New Roman"/>
            </a:endParaRPr>
          </a:p>
          <a:p>
            <a:pPr algn="ctr">
              <a:spcBef>
                <a:spcPts val="0"/>
              </a:spcBef>
            </a:pPr>
            <a:endParaRPr lang="en-US" dirty="0">
              <a:solidFill>
                <a:srgbClr val="000000"/>
              </a:solidFill>
              <a:latin typeface="Candara"/>
              <a:ea typeface="Times New Roman"/>
              <a:cs typeface="Times New Roman"/>
            </a:endParaRPr>
          </a:p>
        </p:txBody>
      </p:sp>
    </p:spTree>
    <p:extLst>
      <p:ext uri="{BB962C8B-B14F-4D97-AF65-F5344CB8AC3E}">
        <p14:creationId xmlns:p14="http://schemas.microsoft.com/office/powerpoint/2010/main" val="4228090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438400"/>
            <a:ext cx="7696200" cy="3657600"/>
          </a:xfrm>
          <a:noFill/>
        </p:spPr>
        <p:txBody>
          <a:bodyPr>
            <a:normAutofit lnSpcReduction="10000"/>
          </a:bodyPr>
          <a:lstStyle/>
          <a:p>
            <a:pPr marL="457200" lvl="1" indent="0">
              <a:spcBef>
                <a:spcPts val="0"/>
              </a:spcBef>
              <a:buNone/>
            </a:pPr>
            <a:endParaRPr lang="en-US" sz="2400" dirty="0" smtClean="0">
              <a:solidFill>
                <a:srgbClr val="000000"/>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r>
              <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rPr>
              <a:t>FHWA </a:t>
            </a:r>
            <a:r>
              <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rPr>
              <a:t>WI </a:t>
            </a:r>
            <a:r>
              <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rPr>
              <a:t>Division – Our Partnership Role</a:t>
            </a:r>
          </a:p>
          <a:p>
            <a:pPr marL="457200" lvl="1" indent="0">
              <a:spcBef>
                <a:spcPts val="0"/>
              </a:spcBef>
              <a:buNone/>
            </a:pPr>
            <a:endPar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r>
              <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rPr>
              <a:t>FAST </a:t>
            </a:r>
            <a:r>
              <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rPr>
              <a:t>Act </a:t>
            </a:r>
            <a:r>
              <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rPr>
              <a:t>Overview</a:t>
            </a:r>
            <a:endPar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endPar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r>
              <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rPr>
              <a:t>Construction </a:t>
            </a:r>
            <a:r>
              <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rPr>
              <a:t>Emphasis Areas</a:t>
            </a:r>
          </a:p>
          <a:p>
            <a:pPr marL="457200" lvl="1" indent="0">
              <a:spcBef>
                <a:spcPts val="0"/>
              </a:spcBef>
              <a:buNone/>
            </a:pPr>
            <a:endPar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r>
              <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rPr>
              <a:t>FHWA </a:t>
            </a:r>
            <a:r>
              <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rPr>
              <a:t>EDC-4 Call for Ideas</a:t>
            </a:r>
          </a:p>
          <a:p>
            <a:pPr lvl="1">
              <a:spcBef>
                <a:spcPts val="0"/>
              </a:spcBef>
              <a:buFont typeface="Wingdings" panose="05000000000000000000" pitchFamily="2" charset="2"/>
              <a:buChar char="Ø"/>
            </a:pPr>
            <a:endPar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endParaRPr>
          </a:p>
          <a:p>
            <a:pPr lvl="1">
              <a:spcBef>
                <a:spcPts val="0"/>
              </a:spcBef>
              <a:buFont typeface="Wingdings" panose="05000000000000000000" pitchFamily="2" charset="2"/>
              <a:buChar char="Ø"/>
            </a:pPr>
            <a:r>
              <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rPr>
              <a:t>Questions</a:t>
            </a:r>
            <a:r>
              <a:rPr lang="en-US" sz="2400" b="1" dirty="0">
                <a:solidFill>
                  <a:schemeClr val="bg1"/>
                </a:solidFill>
                <a:effectLst>
                  <a:outerShdw blurRad="38100" dist="38100" dir="2700000" algn="tl">
                    <a:srgbClr val="000000">
                      <a:alpha val="43137"/>
                    </a:srgbClr>
                  </a:outerShdw>
                </a:effectLst>
                <a:latin typeface="Candara"/>
                <a:ea typeface="Times New Roman"/>
                <a:cs typeface="Times New Roman"/>
              </a:rPr>
              <a:t>? </a:t>
            </a:r>
          </a:p>
          <a:p>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3568888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990600" y="2209801"/>
            <a:ext cx="7086600" cy="4038600"/>
          </a:xfrm>
        </p:spPr>
      </p:pic>
      <p:sp>
        <p:nvSpPr>
          <p:cNvPr id="3" name="Title 2"/>
          <p:cNvSpPr>
            <a:spLocks noGrp="1"/>
          </p:cNvSpPr>
          <p:nvPr>
            <p:ph type="title"/>
          </p:nvPr>
        </p:nvSpPr>
        <p:spPr/>
        <p:txBody>
          <a:bodyPr/>
          <a:lstStyle/>
          <a:p>
            <a:r>
              <a:rPr lang="en-US" dirty="0" smtClean="0"/>
              <a:t>FHWA Division Office</a:t>
            </a:r>
            <a:endParaRPr lang="en-US" dirty="0"/>
          </a:p>
        </p:txBody>
      </p:sp>
    </p:spTree>
    <p:extLst>
      <p:ext uri="{BB962C8B-B14F-4D97-AF65-F5344CB8AC3E}">
        <p14:creationId xmlns:p14="http://schemas.microsoft.com/office/powerpoint/2010/main" val="31897402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2209800"/>
            <a:ext cx="7239000" cy="4038600"/>
          </a:xfrm>
          <a:noFill/>
        </p:spPr>
        <p:txBody>
          <a:bodyPr>
            <a:noAutofit/>
          </a:bodyPr>
          <a:lstStyle/>
          <a:p>
            <a:endParaRPr lang="en-US" sz="2600" dirty="0" smtClean="0"/>
          </a:p>
          <a:p>
            <a:pPr marL="457200" lvl="1" indent="0">
              <a:spcBef>
                <a:spcPts val="0"/>
              </a:spcBef>
              <a:buNone/>
            </a:pPr>
            <a:endParaRPr lang="en-US" sz="2400" dirty="0" smtClean="0">
              <a:solidFill>
                <a:srgbClr val="000000"/>
              </a:solidFill>
              <a:latin typeface="Candara"/>
              <a:ea typeface="Times New Roman"/>
              <a:cs typeface="Times New Roman"/>
            </a:endParaRPr>
          </a:p>
          <a:p>
            <a:pPr marL="457200" lvl="1" indent="0" algn="ctr">
              <a:spcBef>
                <a:spcPts val="0"/>
              </a:spcBef>
              <a:buNone/>
            </a:pPr>
            <a:r>
              <a:rPr lang="en-US" sz="2400" b="1" dirty="0" smtClean="0">
                <a:solidFill>
                  <a:schemeClr val="bg1"/>
                </a:solidFill>
                <a:effectLst>
                  <a:outerShdw blurRad="38100" dist="38100" dir="2700000" algn="tl">
                    <a:srgbClr val="000000">
                      <a:alpha val="43137"/>
                    </a:srgbClr>
                  </a:outerShdw>
                </a:effectLst>
                <a:latin typeface="Candara"/>
                <a:ea typeface="Times New Roman"/>
                <a:cs typeface="Times New Roman"/>
              </a:rPr>
              <a:t>The Fixing America’s Surface Transportation Act</a:t>
            </a:r>
          </a:p>
          <a:p>
            <a:pPr marL="457200" lvl="1" indent="0">
              <a:spcBef>
                <a:spcPts val="0"/>
              </a:spcBef>
              <a:buNone/>
            </a:pPr>
            <a:endParaRPr lang="en-US" sz="2400" dirty="0">
              <a:solidFill>
                <a:schemeClr val="bg1"/>
              </a:solidFill>
              <a:effectLst>
                <a:outerShdw blurRad="38100" dist="38100" dir="2700000" algn="tl">
                  <a:srgbClr val="000000">
                    <a:alpha val="43137"/>
                  </a:srgbClr>
                </a:outerShdw>
              </a:effectLst>
              <a:latin typeface="Candara"/>
              <a:ea typeface="Times New Roman"/>
              <a:cs typeface="Times New Roman"/>
            </a:endParaRPr>
          </a:p>
          <a:p>
            <a:pPr marL="457200" lvl="1" indent="0" algn="ctr">
              <a:spcBef>
                <a:spcPts val="0"/>
              </a:spcBef>
              <a:buNone/>
            </a:pPr>
            <a:r>
              <a:rPr lang="en-US" sz="5400" b="1" dirty="0">
                <a:solidFill>
                  <a:schemeClr val="bg1"/>
                </a:solidFill>
                <a:effectLst>
                  <a:outerShdw blurRad="38100" dist="38100" dir="2700000" algn="tl">
                    <a:srgbClr val="000000">
                      <a:alpha val="43137"/>
                    </a:srgbClr>
                  </a:outerShdw>
                </a:effectLst>
                <a:latin typeface="Candara"/>
                <a:ea typeface="Times New Roman"/>
                <a:cs typeface="Times New Roman"/>
              </a:rPr>
              <a:t>FAST Act Overview</a:t>
            </a:r>
          </a:p>
        </p:txBody>
      </p:sp>
      <p:sp>
        <p:nvSpPr>
          <p:cNvPr id="3" name="Title 2"/>
          <p:cNvSpPr>
            <a:spLocks noGrp="1"/>
          </p:cNvSpPr>
          <p:nvPr>
            <p:ph type="title"/>
          </p:nvPr>
        </p:nvSpPr>
        <p:spPr/>
        <p:txBody>
          <a:bodyPr/>
          <a:lstStyle/>
          <a:p>
            <a:r>
              <a:rPr lang="en-US" dirty="0" smtClean="0"/>
              <a:t>FAST Act</a:t>
            </a:r>
            <a:endParaRPr lang="en-US" dirty="0"/>
          </a:p>
        </p:txBody>
      </p:sp>
    </p:spTree>
    <p:extLst>
      <p:ext uri="{BB962C8B-B14F-4D97-AF65-F5344CB8AC3E}">
        <p14:creationId xmlns:p14="http://schemas.microsoft.com/office/powerpoint/2010/main" val="1698491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FAST Act</a:t>
            </a:r>
          </a:p>
        </p:txBody>
      </p:sp>
      <p:sp>
        <p:nvSpPr>
          <p:cNvPr id="3" name="Content Placeholder 2"/>
          <p:cNvSpPr>
            <a:spLocks noGrp="1"/>
          </p:cNvSpPr>
          <p:nvPr>
            <p:ph idx="1"/>
          </p:nvPr>
        </p:nvSpPr>
        <p:spPr>
          <a:xfrm>
            <a:off x="457199" y="1600200"/>
            <a:ext cx="8372901" cy="4876800"/>
          </a:xfrm>
        </p:spPr>
        <p:txBody>
          <a:bodyPr>
            <a:normAutofit/>
          </a:bodyPr>
          <a:lstStyle/>
          <a:p>
            <a:pPr>
              <a:spcAft>
                <a:spcPts val="1800"/>
              </a:spcAft>
              <a:buFont typeface="Wingdings" panose="05000000000000000000" pitchFamily="2" charset="2"/>
              <a:buChar char="Ø"/>
            </a:pPr>
            <a:r>
              <a:rPr lang="en-US" b="1" dirty="0">
                <a:effectLst>
                  <a:outerShdw blurRad="38100" dist="38100" dir="2700000" algn="tl">
                    <a:srgbClr val="000000">
                      <a:alpha val="43137"/>
                    </a:srgbClr>
                  </a:outerShdw>
                </a:effectLst>
                <a:latin typeface="Candara" panose="020E0502030303020204" pitchFamily="34" charset="0"/>
              </a:rPr>
              <a:t>Signed by President Obama on December 4, 2015</a:t>
            </a:r>
          </a:p>
          <a:p>
            <a:pPr>
              <a:spcAft>
                <a:spcPts val="1800"/>
              </a:spcAft>
              <a:buFont typeface="Wingdings" panose="05000000000000000000" pitchFamily="2" charset="2"/>
              <a:buChar char="Ø"/>
            </a:pPr>
            <a:r>
              <a:rPr lang="en-US" b="1" dirty="0">
                <a:effectLst>
                  <a:outerShdw blurRad="38100" dist="38100" dir="2700000" algn="tl">
                    <a:srgbClr val="000000">
                      <a:alpha val="43137"/>
                    </a:srgbClr>
                  </a:outerShdw>
                </a:effectLst>
                <a:latin typeface="Candara" panose="020E0502030303020204" pitchFamily="34" charset="0"/>
              </a:rPr>
              <a:t>First long-term authorization act in a decade</a:t>
            </a:r>
          </a:p>
          <a:p>
            <a:pPr>
              <a:spcAft>
                <a:spcPts val="1800"/>
              </a:spcAft>
              <a:buFont typeface="Wingdings" panose="05000000000000000000" pitchFamily="2" charset="2"/>
              <a:buChar char="Ø"/>
            </a:pPr>
            <a:r>
              <a:rPr lang="en-US" b="1" dirty="0">
                <a:effectLst>
                  <a:outerShdw blurRad="38100" dist="38100" dir="2700000" algn="tl">
                    <a:srgbClr val="000000">
                      <a:alpha val="43137"/>
                    </a:srgbClr>
                  </a:outerShdw>
                </a:effectLst>
                <a:latin typeface="Candara" panose="020E0502030303020204" pitchFamily="34" charset="0"/>
              </a:rPr>
              <a:t>Result of bipartisan cooperation and compromise</a:t>
            </a:r>
          </a:p>
          <a:p>
            <a:pPr>
              <a:spcAft>
                <a:spcPts val="1800"/>
              </a:spcAft>
              <a:buFont typeface="Wingdings" panose="05000000000000000000" pitchFamily="2" charset="2"/>
              <a:buChar char="Ø"/>
            </a:pPr>
            <a:r>
              <a:rPr lang="en-US" b="1" dirty="0">
                <a:effectLst>
                  <a:outerShdw blurRad="38100" dist="38100" dir="2700000" algn="tl">
                    <a:srgbClr val="000000">
                      <a:alpha val="43137"/>
                    </a:srgbClr>
                  </a:outerShdw>
                </a:effectLst>
                <a:latin typeface="Candara" panose="020E0502030303020204" pitchFamily="34" charset="0"/>
              </a:rPr>
              <a:t>Provides 5 years of funding certainty for infrastructure planning and investment</a:t>
            </a:r>
          </a:p>
          <a:p>
            <a:pPr>
              <a:spcAft>
                <a:spcPts val="1800"/>
              </a:spcAft>
              <a:buFont typeface="Wingdings" panose="05000000000000000000" pitchFamily="2" charset="2"/>
              <a:buChar char="Ø"/>
            </a:pPr>
            <a:r>
              <a:rPr lang="en-US" b="1" dirty="0">
                <a:effectLst>
                  <a:outerShdw blurRad="38100" dist="38100" dir="2700000" algn="tl">
                    <a:srgbClr val="000000">
                      <a:alpha val="43137"/>
                    </a:srgbClr>
                  </a:outerShdw>
                </a:effectLst>
                <a:latin typeface="Candara" panose="020E0502030303020204" pitchFamily="34" charset="0"/>
              </a:rPr>
              <a:t>Authorizes $305 B (all modes) over FY 2016-2020</a:t>
            </a:r>
          </a:p>
          <a:p>
            <a:pPr>
              <a:spcAft>
                <a:spcPts val="1800"/>
              </a:spcAft>
              <a:buFont typeface="Wingdings" panose="05000000000000000000" pitchFamily="2" charset="2"/>
              <a:buChar char="Ø"/>
            </a:pPr>
            <a:r>
              <a:rPr lang="en-US" b="1" dirty="0">
                <a:effectLst>
                  <a:outerShdw blurRad="38100" dist="38100" dir="2700000" algn="tl">
                    <a:srgbClr val="000000">
                      <a:alpha val="43137"/>
                    </a:srgbClr>
                  </a:outerShdw>
                </a:effectLst>
                <a:latin typeface="Candara" panose="020E0502030303020204" pitchFamily="34" charset="0"/>
              </a:rPr>
              <a:t>$70 B in transfers to keep the Highway Trust Fund solvent; fully “paid for” (offset) by unrelated savings</a:t>
            </a:r>
          </a:p>
        </p:txBody>
      </p:sp>
      <p:sp>
        <p:nvSpPr>
          <p:cNvPr id="4" name="Slide Number Placeholder 3"/>
          <p:cNvSpPr>
            <a:spLocks noGrp="1"/>
          </p:cNvSpPr>
          <p:nvPr>
            <p:ph type="sldNum" sz="quarter" idx="12"/>
          </p:nvPr>
        </p:nvSpPr>
        <p:spPr/>
        <p:txBody>
          <a:bodyPr/>
          <a:lstStyle/>
          <a:p>
            <a:pPr algn="r"/>
            <a:fld id="{5756AFA4-B865-4C52-9144-5891E637B0B5}" type="slidenum">
              <a:rPr lang="en-US" smtClean="0"/>
              <a:pPr algn="r"/>
              <a:t>5</a:t>
            </a:fld>
            <a:endParaRPr lang="en-US" dirty="0"/>
          </a:p>
        </p:txBody>
      </p:sp>
      <p:grpSp>
        <p:nvGrpSpPr>
          <p:cNvPr id="5" name="Group 4"/>
          <p:cNvGrpSpPr/>
          <p:nvPr/>
        </p:nvGrpSpPr>
        <p:grpSpPr>
          <a:xfrm>
            <a:off x="603925" y="76200"/>
            <a:ext cx="3049055" cy="228600"/>
            <a:chOff x="603925" y="76200"/>
            <a:chExt cx="3049055" cy="228600"/>
          </a:xfrm>
        </p:grpSpPr>
        <p:pic>
          <p:nvPicPr>
            <p:cNvPr id="6" name="Picture 5" descr="H:\FHWA Graphics\White\FHWA_vertical_96dpi_300_wht.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63103" b="64354"/>
            <a:stretch/>
          </p:blipFill>
          <p:spPr bwMode="auto">
            <a:xfrm>
              <a:off x="603925" y="76200"/>
              <a:ext cx="234275" cy="228599"/>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p:cNvGrpSpPr>
              <a:grpSpLocks noChangeAspect="1"/>
            </p:cNvGrpSpPr>
            <p:nvPr/>
          </p:nvGrpSpPr>
          <p:grpSpPr>
            <a:xfrm>
              <a:off x="891301" y="95546"/>
              <a:ext cx="2761679" cy="209254"/>
              <a:chOff x="342501" y="1469054"/>
              <a:chExt cx="5753499" cy="435946"/>
            </a:xfrm>
          </p:grpSpPr>
          <p:pic>
            <p:nvPicPr>
              <p:cNvPr id="8" name="Picture 9" descr="H:\FHWA Graphics\White\FHWA_vertical_96dpi_600_wht.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4813" b="10059"/>
              <a:stretch/>
            </p:blipFill>
            <p:spPr bwMode="auto">
              <a:xfrm>
                <a:off x="342501" y="1469054"/>
                <a:ext cx="2857899" cy="43594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0" descr="H:\FHWA Graphics\White\FHWA_vertical_96dpi_600_wht.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89572"/>
              <a:stretch/>
            </p:blipFill>
            <p:spPr bwMode="auto">
              <a:xfrm>
                <a:off x="3238101" y="1528295"/>
                <a:ext cx="2857899" cy="300505"/>
              </a:xfrm>
              <a:prstGeom prst="rect">
                <a:avLst/>
              </a:prstGeom>
              <a:noFill/>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189058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227" y="528282"/>
            <a:ext cx="8488111" cy="990600"/>
          </a:xfrm>
        </p:spPr>
        <p:txBody>
          <a:bodyPr>
            <a:normAutofit/>
          </a:bodyPr>
          <a:lstStyle/>
          <a:p>
            <a:r>
              <a:rPr lang="en-US" dirty="0" smtClean="0"/>
              <a:t>$305 B (all modes) over FY2016-2020</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53355769"/>
              </p:ext>
            </p:extLst>
          </p:nvPr>
        </p:nvGraphicFramePr>
        <p:xfrm>
          <a:off x="590514" y="1743961"/>
          <a:ext cx="7948908" cy="4101541"/>
        </p:xfrm>
        <a:graphic>
          <a:graphicData uri="http://schemas.openxmlformats.org/drawingml/2006/table">
            <a:tbl>
              <a:tblPr firstRow="1" bandRow="1">
                <a:tableStyleId>{5C22544A-7EE6-4342-B048-85BDC9FD1C3A}</a:tableStyleId>
              </a:tblPr>
              <a:tblGrid>
                <a:gridCol w="5427432"/>
                <a:gridCol w="2521476"/>
              </a:tblGrid>
              <a:tr h="755919">
                <a:tc>
                  <a:txBody>
                    <a:bodyPr/>
                    <a:lstStyle/>
                    <a:p>
                      <a:r>
                        <a:rPr lang="en-US" dirty="0" smtClean="0"/>
                        <a:t>Program</a:t>
                      </a:r>
                      <a:endParaRPr lang="en-US" dirty="0"/>
                    </a:p>
                  </a:txBody>
                  <a:tcPr/>
                </a:tc>
                <a:tc>
                  <a:txBody>
                    <a:bodyPr/>
                    <a:lstStyle/>
                    <a:p>
                      <a:pPr algn="ctr"/>
                      <a:r>
                        <a:rPr lang="en-US" dirty="0" smtClean="0"/>
                        <a:t>5-Year Funding</a:t>
                      </a:r>
                    </a:p>
                    <a:p>
                      <a:pPr algn="ctr"/>
                      <a:r>
                        <a:rPr lang="en-US" dirty="0" smtClean="0"/>
                        <a:t>(billions)</a:t>
                      </a:r>
                      <a:endParaRPr lang="en-US" dirty="0"/>
                    </a:p>
                  </a:txBody>
                  <a:tcPr/>
                </a:tc>
              </a:tr>
              <a:tr h="477946">
                <a:tc>
                  <a:txBody>
                    <a:bodyPr/>
                    <a:lstStyle/>
                    <a:p>
                      <a:pPr lvl="0" algn="l">
                        <a:defRPr sz="1800" b="0" i="0"/>
                      </a:pPr>
                      <a:r>
                        <a:rPr lang="en-US" sz="1800" b="0" i="0" dirty="0" smtClean="0">
                          <a:solidFill>
                            <a:srgbClr val="000000"/>
                          </a:solidFill>
                          <a:latin typeface="Arial"/>
                          <a:ea typeface="Arial"/>
                          <a:cs typeface="Arial"/>
                          <a:sym typeface="Arial Bold"/>
                        </a:rPr>
                        <a:t>Federal Highway Administration</a:t>
                      </a:r>
                      <a:endParaRPr lang="en-US" sz="1800" b="0" i="0" dirty="0">
                        <a:solidFill>
                          <a:srgbClr val="000000"/>
                        </a:solidFill>
                        <a:latin typeface="Arial"/>
                        <a:ea typeface="Arial"/>
                        <a:cs typeface="Arial"/>
                        <a:sym typeface="Arial Bold"/>
                      </a:endParaRPr>
                    </a:p>
                  </a:txBody>
                  <a:tcPr marT="36576" marB="18288"/>
                </a:tc>
                <a:tc>
                  <a:txBody>
                    <a:bodyPr/>
                    <a:lstStyle/>
                    <a:p>
                      <a:pPr lvl="0" algn="r">
                        <a:defRPr sz="1800" b="0" i="0"/>
                      </a:pPr>
                      <a:r>
                        <a:rPr lang="en-US" sz="1800" b="0" i="0" dirty="0" smtClean="0">
                          <a:solidFill>
                            <a:srgbClr val="000000"/>
                          </a:solidFill>
                          <a:latin typeface="Arial"/>
                          <a:ea typeface="Arial"/>
                          <a:cs typeface="Arial"/>
                          <a:sym typeface="Arial Bold"/>
                        </a:rPr>
                        <a:t>$ 226.3</a:t>
                      </a:r>
                      <a:endParaRPr lang="en-US" sz="1800" b="0" i="0" dirty="0">
                        <a:solidFill>
                          <a:srgbClr val="000000"/>
                        </a:solidFill>
                        <a:latin typeface="Arial"/>
                        <a:ea typeface="Arial"/>
                        <a:cs typeface="Arial"/>
                        <a:sym typeface="Arial Bold"/>
                      </a:endParaRPr>
                    </a:p>
                  </a:txBody>
                  <a:tcPr marT="36576" marB="18288"/>
                </a:tc>
              </a:tr>
              <a:tr h="477946">
                <a:tc>
                  <a:txBody>
                    <a:bodyPr/>
                    <a:lstStyle/>
                    <a:p>
                      <a:pPr lvl="0" algn="l">
                        <a:defRPr sz="1800" b="0" i="0"/>
                      </a:pPr>
                      <a:r>
                        <a:rPr lang="en-US" sz="1800" b="0" i="0" dirty="0" smtClean="0">
                          <a:solidFill>
                            <a:srgbClr val="000000"/>
                          </a:solidFill>
                          <a:latin typeface="Arial"/>
                          <a:ea typeface="Arial"/>
                          <a:cs typeface="Arial"/>
                          <a:sym typeface="Arial Bold"/>
                        </a:rPr>
                        <a:t>Federal Transit Administration</a:t>
                      </a:r>
                      <a:endParaRPr lang="en-US" sz="1800" b="0" i="0" dirty="0">
                        <a:solidFill>
                          <a:srgbClr val="000000"/>
                        </a:solidFill>
                        <a:latin typeface="Arial"/>
                        <a:ea typeface="Arial"/>
                        <a:cs typeface="Arial"/>
                        <a:sym typeface="Arial Bold"/>
                      </a:endParaRPr>
                    </a:p>
                  </a:txBody>
                  <a:tcPr marT="36576" marB="18288"/>
                </a:tc>
                <a:tc>
                  <a:txBody>
                    <a:bodyPr/>
                    <a:lstStyle/>
                    <a:p>
                      <a:pPr lvl="0" algn="r">
                        <a:defRPr sz="1800" b="0" i="0"/>
                      </a:pPr>
                      <a:r>
                        <a:rPr lang="en-US" sz="1800" b="0" i="0" dirty="0" smtClean="0">
                          <a:solidFill>
                            <a:srgbClr val="000000"/>
                          </a:solidFill>
                          <a:latin typeface="Arial"/>
                          <a:ea typeface="Arial"/>
                          <a:cs typeface="Arial"/>
                          <a:sym typeface="Arial Bold"/>
                        </a:rPr>
                        <a:t>61.1</a:t>
                      </a:r>
                      <a:endParaRPr lang="en-US" sz="1800" b="0" i="0" dirty="0">
                        <a:solidFill>
                          <a:srgbClr val="000000"/>
                        </a:solidFill>
                        <a:latin typeface="Arial"/>
                        <a:ea typeface="Arial"/>
                        <a:cs typeface="Arial"/>
                        <a:sym typeface="Arial Bold"/>
                      </a:endParaRPr>
                    </a:p>
                  </a:txBody>
                  <a:tcPr marT="36576" marB="18288"/>
                </a:tc>
              </a:tr>
              <a:tr h="477946">
                <a:tc>
                  <a:txBody>
                    <a:bodyPr/>
                    <a:lstStyle/>
                    <a:p>
                      <a:pPr lvl="0" algn="l">
                        <a:defRPr sz="1800" b="0" i="0"/>
                      </a:pPr>
                      <a:r>
                        <a:rPr lang="en-US" sz="1800" b="0" i="0" dirty="0" smtClean="0">
                          <a:solidFill>
                            <a:srgbClr val="000000"/>
                          </a:solidFill>
                          <a:latin typeface="Arial"/>
                          <a:ea typeface="Arial"/>
                          <a:cs typeface="Arial"/>
                          <a:sym typeface="Arial Bold"/>
                        </a:rPr>
                        <a:t>Federal Motor Carrier Safety Administration</a:t>
                      </a:r>
                      <a:endParaRPr lang="en-US" sz="1800" b="0" i="0" dirty="0">
                        <a:solidFill>
                          <a:srgbClr val="000000"/>
                        </a:solidFill>
                        <a:latin typeface="Arial"/>
                        <a:ea typeface="Arial"/>
                        <a:cs typeface="Arial"/>
                        <a:sym typeface="Arial Bold"/>
                      </a:endParaRPr>
                    </a:p>
                  </a:txBody>
                  <a:tcPr marT="36576" marB="18288"/>
                </a:tc>
                <a:tc>
                  <a:txBody>
                    <a:bodyPr/>
                    <a:lstStyle/>
                    <a:p>
                      <a:pPr lvl="0" algn="r">
                        <a:defRPr sz="1800" b="0" i="0"/>
                      </a:pPr>
                      <a:r>
                        <a:rPr lang="en-US" sz="1800" b="0" i="0" dirty="0" smtClean="0">
                          <a:solidFill>
                            <a:srgbClr val="000000"/>
                          </a:solidFill>
                          <a:latin typeface="Arial"/>
                          <a:ea typeface="Arial"/>
                          <a:cs typeface="Arial"/>
                          <a:sym typeface="Arial Bold"/>
                        </a:rPr>
                        <a:t>3.2</a:t>
                      </a:r>
                    </a:p>
                  </a:txBody>
                  <a:tcPr marT="36576" marB="18288"/>
                </a:tc>
              </a:tr>
              <a:tr h="477946">
                <a:tc>
                  <a:txBody>
                    <a:bodyPr/>
                    <a:lstStyle/>
                    <a:p>
                      <a:pPr lvl="0" algn="l">
                        <a:defRPr sz="1800" b="0" i="0"/>
                      </a:pPr>
                      <a:r>
                        <a:rPr lang="en-US" sz="1800" b="0" i="0" dirty="0" smtClean="0">
                          <a:solidFill>
                            <a:srgbClr val="000000"/>
                          </a:solidFill>
                          <a:latin typeface="Arial"/>
                          <a:ea typeface="Arial"/>
                          <a:cs typeface="Arial"/>
                          <a:sym typeface="Arial Bold"/>
                        </a:rPr>
                        <a:t>Pipeline and Hazardous Materials Administration</a:t>
                      </a:r>
                      <a:endParaRPr lang="en-US" sz="1800" b="0" i="0" dirty="0">
                        <a:solidFill>
                          <a:srgbClr val="000000"/>
                        </a:solidFill>
                        <a:latin typeface="Arial"/>
                        <a:ea typeface="Arial"/>
                        <a:cs typeface="Arial"/>
                        <a:sym typeface="Arial Bold"/>
                      </a:endParaRPr>
                    </a:p>
                  </a:txBody>
                  <a:tcPr marT="36576" marB="18288"/>
                </a:tc>
                <a:tc>
                  <a:txBody>
                    <a:bodyPr/>
                    <a:lstStyle/>
                    <a:p>
                      <a:pPr lvl="0" algn="r">
                        <a:defRPr sz="1800" b="0" i="0"/>
                      </a:pPr>
                      <a:r>
                        <a:rPr lang="en-US" sz="1800" b="0" i="0" dirty="0" smtClean="0">
                          <a:solidFill>
                            <a:srgbClr val="000000"/>
                          </a:solidFill>
                          <a:latin typeface="Arial"/>
                          <a:ea typeface="Arial"/>
                          <a:cs typeface="Arial"/>
                          <a:sym typeface="Arial Bold"/>
                        </a:rPr>
                        <a:t>0.4</a:t>
                      </a:r>
                    </a:p>
                  </a:txBody>
                  <a:tcPr marT="36576" marB="18288"/>
                </a:tc>
              </a:tr>
              <a:tr h="477946">
                <a:tc>
                  <a:txBody>
                    <a:bodyPr/>
                    <a:lstStyle/>
                    <a:p>
                      <a:pPr lvl="0" algn="l">
                        <a:defRPr sz="1800" b="0" i="0"/>
                      </a:pPr>
                      <a:r>
                        <a:rPr lang="en-US" sz="1800" b="0" i="0" dirty="0" smtClean="0">
                          <a:solidFill>
                            <a:srgbClr val="000000"/>
                          </a:solidFill>
                          <a:latin typeface="Arial"/>
                          <a:ea typeface="Arial"/>
                          <a:cs typeface="Arial"/>
                          <a:sym typeface="Arial Bold"/>
                        </a:rPr>
                        <a:t>National Highway Traffic Safety Administration</a:t>
                      </a:r>
                      <a:endParaRPr lang="en-US" sz="1800" b="0" i="0" dirty="0">
                        <a:solidFill>
                          <a:srgbClr val="000000"/>
                        </a:solidFill>
                        <a:latin typeface="Arial"/>
                        <a:ea typeface="Arial"/>
                        <a:cs typeface="Arial"/>
                        <a:sym typeface="Arial Bold"/>
                      </a:endParaRPr>
                    </a:p>
                  </a:txBody>
                  <a:tcPr marT="36576" marB="18288"/>
                </a:tc>
                <a:tc>
                  <a:txBody>
                    <a:bodyPr/>
                    <a:lstStyle/>
                    <a:p>
                      <a:pPr lvl="0" algn="r">
                        <a:defRPr sz="1800" b="0" i="0"/>
                      </a:pPr>
                      <a:r>
                        <a:rPr lang="en-US" sz="1800" b="0" i="0" dirty="0" smtClean="0">
                          <a:solidFill>
                            <a:srgbClr val="000000"/>
                          </a:solidFill>
                          <a:latin typeface="Arial"/>
                          <a:ea typeface="Arial"/>
                          <a:cs typeface="Arial"/>
                          <a:sym typeface="Arial Bold"/>
                        </a:rPr>
                        <a:t>4.7</a:t>
                      </a:r>
                      <a:endParaRPr lang="en-US" sz="1800" b="0" i="0" dirty="0">
                        <a:solidFill>
                          <a:srgbClr val="000000"/>
                        </a:solidFill>
                        <a:latin typeface="Arial"/>
                        <a:ea typeface="Arial"/>
                        <a:cs typeface="Arial"/>
                        <a:sym typeface="Arial Bold"/>
                      </a:endParaRPr>
                    </a:p>
                  </a:txBody>
                  <a:tcPr marT="36576" marB="18288"/>
                </a:tc>
              </a:tr>
              <a:tr h="477946">
                <a:tc>
                  <a:txBody>
                    <a:bodyPr/>
                    <a:lstStyle/>
                    <a:p>
                      <a:pPr lvl="0" algn="l">
                        <a:defRPr sz="1800" b="0" i="0"/>
                      </a:pPr>
                      <a:r>
                        <a:rPr lang="en-US" sz="1800" b="0" i="0" dirty="0" smtClean="0">
                          <a:solidFill>
                            <a:srgbClr val="000000"/>
                          </a:solidFill>
                          <a:latin typeface="Arial"/>
                          <a:ea typeface="Arial"/>
                          <a:cs typeface="Arial"/>
                          <a:sym typeface="Arial Bold"/>
                        </a:rPr>
                        <a:t>Federal Railroad Administration</a:t>
                      </a:r>
                      <a:endParaRPr lang="en-US" sz="1800" b="0" i="0" dirty="0">
                        <a:solidFill>
                          <a:srgbClr val="000000"/>
                        </a:solidFill>
                        <a:latin typeface="Arial"/>
                        <a:ea typeface="Arial"/>
                        <a:cs typeface="Arial"/>
                        <a:sym typeface="Arial Bold"/>
                      </a:endParaRPr>
                    </a:p>
                  </a:txBody>
                  <a:tcPr marT="36576" marB="18288"/>
                </a:tc>
                <a:tc>
                  <a:txBody>
                    <a:bodyPr/>
                    <a:lstStyle/>
                    <a:p>
                      <a:pPr lvl="1" algn="r">
                        <a:defRPr sz="1800" b="0" i="0"/>
                      </a:pPr>
                      <a:r>
                        <a:rPr lang="en-US" sz="1800" b="0" i="0" dirty="0" smtClean="0">
                          <a:solidFill>
                            <a:srgbClr val="000000"/>
                          </a:solidFill>
                          <a:latin typeface="Arial"/>
                          <a:ea typeface="Arial"/>
                          <a:cs typeface="Arial"/>
                          <a:sym typeface="Arial Bold"/>
                        </a:rPr>
                        <a:t>10.3</a:t>
                      </a:r>
                    </a:p>
                  </a:txBody>
                  <a:tcPr marT="36576" marB="18288"/>
                </a:tc>
              </a:tr>
              <a:tr h="477946">
                <a:tc>
                  <a:txBody>
                    <a:bodyPr/>
                    <a:lstStyle/>
                    <a:p>
                      <a:pPr lvl="0" algn="l">
                        <a:defRPr sz="1800" b="0" i="0"/>
                      </a:pPr>
                      <a:r>
                        <a:rPr lang="en-US" sz="1800" b="0" i="0" dirty="0" smtClean="0">
                          <a:solidFill>
                            <a:srgbClr val="000000"/>
                          </a:solidFill>
                          <a:latin typeface="Arial"/>
                          <a:ea typeface="Arial"/>
                          <a:cs typeface="Arial"/>
                          <a:sym typeface="Arial Bold"/>
                        </a:rPr>
                        <a:t>     Total</a:t>
                      </a:r>
                      <a:endParaRPr lang="en-US" sz="1800" b="0" i="0" dirty="0">
                        <a:solidFill>
                          <a:srgbClr val="000000"/>
                        </a:solidFill>
                        <a:latin typeface="Arial"/>
                        <a:ea typeface="Arial"/>
                        <a:cs typeface="Arial"/>
                        <a:sym typeface="Arial Bold"/>
                      </a:endParaRPr>
                    </a:p>
                  </a:txBody>
                  <a:tcPr marT="36576" marB="18288"/>
                </a:tc>
                <a:tc>
                  <a:txBody>
                    <a:bodyPr/>
                    <a:lstStyle/>
                    <a:p>
                      <a:pPr lvl="0" algn="r">
                        <a:defRPr sz="1800" b="0" i="0"/>
                      </a:pPr>
                      <a:r>
                        <a:rPr lang="en-US" sz="1800" b="0" i="0" dirty="0" smtClean="0">
                          <a:solidFill>
                            <a:srgbClr val="000000"/>
                          </a:solidFill>
                          <a:latin typeface="Arial"/>
                          <a:ea typeface="Arial"/>
                          <a:cs typeface="Arial"/>
                          <a:sym typeface="Arial Bold"/>
                        </a:rPr>
                        <a:t>305.0</a:t>
                      </a:r>
                    </a:p>
                  </a:txBody>
                  <a:tcPr marT="36576" marB="18288"/>
                </a:tc>
              </a:tr>
            </a:tbl>
          </a:graphicData>
        </a:graphic>
      </p:graphicFrame>
      <p:sp>
        <p:nvSpPr>
          <p:cNvPr id="4" name="Slide Number Placeholder 3"/>
          <p:cNvSpPr>
            <a:spLocks noGrp="1"/>
          </p:cNvSpPr>
          <p:nvPr>
            <p:ph type="sldNum" sz="quarter" idx="12"/>
          </p:nvPr>
        </p:nvSpPr>
        <p:spPr/>
        <p:txBody>
          <a:bodyPr/>
          <a:lstStyle/>
          <a:p>
            <a:pPr algn="r"/>
            <a:fld id="{5756AFA4-B865-4C52-9144-5891E637B0B5}" type="slidenum">
              <a:rPr lang="en-US" smtClean="0"/>
              <a:pPr algn="r"/>
              <a:t>6</a:t>
            </a:fld>
            <a:endParaRPr lang="en-US" dirty="0"/>
          </a:p>
        </p:txBody>
      </p:sp>
      <p:grpSp>
        <p:nvGrpSpPr>
          <p:cNvPr id="6" name="Group 5"/>
          <p:cNvGrpSpPr/>
          <p:nvPr/>
        </p:nvGrpSpPr>
        <p:grpSpPr>
          <a:xfrm>
            <a:off x="603925" y="76200"/>
            <a:ext cx="3049055" cy="228600"/>
            <a:chOff x="603925" y="76200"/>
            <a:chExt cx="3049055" cy="228600"/>
          </a:xfrm>
        </p:grpSpPr>
        <p:pic>
          <p:nvPicPr>
            <p:cNvPr id="7" name="Picture 5" descr="H:\FHWA Graphics\White\FHWA_vertical_96dpi_300_wht.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63103" b="64354"/>
            <a:stretch/>
          </p:blipFill>
          <p:spPr bwMode="auto">
            <a:xfrm>
              <a:off x="603925" y="76200"/>
              <a:ext cx="234275" cy="228599"/>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a:grpSpLocks noChangeAspect="1"/>
            </p:cNvGrpSpPr>
            <p:nvPr/>
          </p:nvGrpSpPr>
          <p:grpSpPr>
            <a:xfrm>
              <a:off x="891301" y="95546"/>
              <a:ext cx="2761679" cy="209254"/>
              <a:chOff x="342501" y="1469054"/>
              <a:chExt cx="5753499" cy="435946"/>
            </a:xfrm>
          </p:grpSpPr>
          <p:pic>
            <p:nvPicPr>
              <p:cNvPr id="9" name="Picture 9" descr="H:\FHWA Graphics\White\FHWA_vertical_96dpi_600_wht.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4813" b="10059"/>
              <a:stretch/>
            </p:blipFill>
            <p:spPr bwMode="auto">
              <a:xfrm>
                <a:off x="342501" y="1469054"/>
                <a:ext cx="2857899" cy="43594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0" descr="H:\FHWA Graphics\White\FHWA_vertical_96dpi_600_wht.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89572"/>
              <a:stretch/>
            </p:blipFill>
            <p:spPr bwMode="auto">
              <a:xfrm>
                <a:off x="3238101" y="1528295"/>
                <a:ext cx="2857899" cy="300505"/>
              </a:xfrm>
              <a:prstGeom prst="rect">
                <a:avLst/>
              </a:prstGeom>
              <a:noFill/>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3995996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Highway Facts</a:t>
            </a:r>
            <a:endParaRPr lang="en-US" dirty="0"/>
          </a:p>
        </p:txBody>
      </p:sp>
      <p:sp>
        <p:nvSpPr>
          <p:cNvPr id="3" name="Content Placeholder 2"/>
          <p:cNvSpPr>
            <a:spLocks noGrp="1"/>
          </p:cNvSpPr>
          <p:nvPr>
            <p:ph idx="1"/>
          </p:nvPr>
        </p:nvSpPr>
        <p:spPr>
          <a:xfrm>
            <a:off x="457200" y="1371600"/>
            <a:ext cx="8229600" cy="5105400"/>
          </a:xfrm>
        </p:spPr>
        <p:txBody>
          <a:bodyPr>
            <a:normAutofit/>
          </a:bodyPr>
          <a:lstStyle/>
          <a:p>
            <a:pPr>
              <a:buFont typeface="Wingdings" panose="05000000000000000000" pitchFamily="2" charset="2"/>
              <a:buChar char="Ø"/>
            </a:pPr>
            <a:r>
              <a:rPr lang="en-US" b="1" dirty="0" smtClean="0">
                <a:effectLst>
                  <a:outerShdw blurRad="38100" dist="38100" dir="2700000" algn="tl">
                    <a:srgbClr val="000000">
                      <a:alpha val="43137"/>
                    </a:srgbClr>
                  </a:outerShdw>
                </a:effectLst>
                <a:latin typeface="Candara" panose="020E0502030303020204" pitchFamily="34" charset="0"/>
              </a:rPr>
              <a:t>$226.3 B for highways over five years (FY 2016-2020)</a:t>
            </a:r>
          </a:p>
          <a:p>
            <a:pPr marL="0" indent="0">
              <a:buNone/>
            </a:pPr>
            <a:endParaRPr lang="en-US" sz="2000" b="1" dirty="0" smtClean="0">
              <a:latin typeface="Candara" panose="020E0502030303020204" pitchFamily="34" charset="0"/>
            </a:endParaRPr>
          </a:p>
          <a:p>
            <a:pPr lvl="2"/>
            <a:r>
              <a:rPr lang="en-US" sz="2000" dirty="0" smtClean="0">
                <a:effectLst>
                  <a:outerShdw blurRad="38100" dist="38100" dir="2700000" algn="tl">
                    <a:srgbClr val="000000">
                      <a:alpha val="43137"/>
                    </a:srgbClr>
                  </a:outerShdw>
                </a:effectLst>
                <a:latin typeface="Candara" panose="020E0502030303020204" pitchFamily="34" charset="0"/>
              </a:rPr>
              <a:t>$225.2 B in contract authority</a:t>
            </a:r>
          </a:p>
          <a:p>
            <a:pPr lvl="2"/>
            <a:r>
              <a:rPr lang="en-US" sz="2000" dirty="0" smtClean="0">
                <a:effectLst>
                  <a:outerShdw blurRad="38100" dist="38100" dir="2700000" algn="tl">
                    <a:srgbClr val="000000">
                      <a:alpha val="43137"/>
                    </a:srgbClr>
                  </a:outerShdw>
                </a:effectLst>
                <a:latin typeface="Candara" panose="020E0502030303020204" pitchFamily="34" charset="0"/>
              </a:rPr>
              <a:t>$1.1 B from the General Fund</a:t>
            </a:r>
          </a:p>
          <a:p>
            <a:endParaRPr lang="en-US" sz="1100" dirty="0" smtClean="0"/>
          </a:p>
          <a:p>
            <a:pPr>
              <a:spcAft>
                <a:spcPts val="900"/>
              </a:spcAft>
              <a:buFont typeface="Wingdings" panose="05000000000000000000" pitchFamily="2" charset="2"/>
              <a:buChar char="Ø"/>
            </a:pPr>
            <a:r>
              <a:rPr lang="en-US" b="1" dirty="0">
                <a:effectLst>
                  <a:outerShdw blurRad="38100" dist="38100" dir="2700000" algn="tl">
                    <a:srgbClr val="000000">
                      <a:alpha val="43137"/>
                    </a:srgbClr>
                  </a:outerShdw>
                </a:effectLst>
                <a:latin typeface="Candara" panose="020E0502030303020204" pitchFamily="34" charset="0"/>
              </a:rPr>
              <a:t>Builds on the program structure and reforms of MAP-21</a:t>
            </a:r>
          </a:p>
          <a:p>
            <a:pPr>
              <a:spcAft>
                <a:spcPts val="900"/>
              </a:spcAft>
              <a:buFont typeface="Wingdings" panose="05000000000000000000" pitchFamily="2" charset="2"/>
              <a:buChar char="Ø"/>
            </a:pPr>
            <a:r>
              <a:rPr lang="en-US" b="1" dirty="0">
                <a:effectLst>
                  <a:outerShdw blurRad="38100" dist="38100" dir="2700000" algn="tl">
                    <a:srgbClr val="000000">
                      <a:alpha val="43137"/>
                    </a:srgbClr>
                  </a:outerShdw>
                </a:effectLst>
                <a:latin typeface="Candara" panose="020E0502030303020204" pitchFamily="34" charset="0"/>
              </a:rPr>
              <a:t>Continued focus on accelerating project delivery</a:t>
            </a:r>
          </a:p>
          <a:p>
            <a:pPr>
              <a:spcAft>
                <a:spcPts val="900"/>
              </a:spcAft>
              <a:buFont typeface="Wingdings" panose="05000000000000000000" pitchFamily="2" charset="2"/>
              <a:buChar char="Ø"/>
            </a:pPr>
            <a:r>
              <a:rPr lang="en-US" b="1" dirty="0">
                <a:effectLst>
                  <a:outerShdw blurRad="38100" dist="38100" dir="2700000" algn="tl">
                    <a:srgbClr val="000000">
                      <a:alpha val="43137"/>
                    </a:srgbClr>
                  </a:outerShdw>
                </a:effectLst>
                <a:latin typeface="Candara" panose="020E0502030303020204" pitchFamily="34" charset="0"/>
              </a:rPr>
              <a:t>Adds a new freight formula and expands freight network</a:t>
            </a:r>
          </a:p>
          <a:p>
            <a:pPr>
              <a:spcAft>
                <a:spcPts val="900"/>
              </a:spcAft>
              <a:buFont typeface="Wingdings" panose="05000000000000000000" pitchFamily="2" charset="2"/>
              <a:buChar char="Ø"/>
            </a:pPr>
            <a:r>
              <a:rPr lang="en-US" b="1" dirty="0">
                <a:effectLst>
                  <a:outerShdw blurRad="38100" dist="38100" dir="2700000" algn="tl">
                    <a:srgbClr val="000000">
                      <a:alpha val="43137"/>
                    </a:srgbClr>
                  </a:outerShdw>
                </a:effectLst>
                <a:latin typeface="Candara" panose="020E0502030303020204" pitchFamily="34" charset="0"/>
              </a:rPr>
              <a:t>Adds a new discretionary program for nationally significant freight and highway projects</a:t>
            </a:r>
          </a:p>
          <a:p>
            <a:pPr>
              <a:spcAft>
                <a:spcPts val="900"/>
              </a:spcAft>
              <a:buFont typeface="Wingdings" panose="05000000000000000000" pitchFamily="2" charset="2"/>
              <a:buChar char="Ø"/>
            </a:pPr>
            <a:r>
              <a:rPr lang="en-US" b="1" dirty="0">
                <a:effectLst>
                  <a:outerShdw blurRad="38100" dist="38100" dir="2700000" algn="tl">
                    <a:srgbClr val="000000">
                      <a:alpha val="43137"/>
                    </a:srgbClr>
                  </a:outerShdw>
                </a:effectLst>
                <a:latin typeface="Candara" panose="020E0502030303020204" pitchFamily="34" charset="0"/>
              </a:rPr>
              <a:t>Provides a new tribal self-governance option</a:t>
            </a:r>
          </a:p>
        </p:txBody>
      </p:sp>
      <p:sp>
        <p:nvSpPr>
          <p:cNvPr id="4" name="Slide Number Placeholder 3"/>
          <p:cNvSpPr>
            <a:spLocks noGrp="1"/>
          </p:cNvSpPr>
          <p:nvPr>
            <p:ph type="sldNum" sz="quarter" idx="12"/>
          </p:nvPr>
        </p:nvSpPr>
        <p:spPr/>
        <p:txBody>
          <a:bodyPr/>
          <a:lstStyle/>
          <a:p>
            <a:pPr algn="r"/>
            <a:fld id="{5756AFA4-B865-4C52-9144-5891E637B0B5}" type="slidenum">
              <a:rPr lang="en-US" smtClean="0"/>
              <a:pPr algn="r"/>
              <a:t>7</a:t>
            </a:fld>
            <a:endParaRPr lang="en-US" dirty="0"/>
          </a:p>
        </p:txBody>
      </p:sp>
      <p:grpSp>
        <p:nvGrpSpPr>
          <p:cNvPr id="5" name="Group 4"/>
          <p:cNvGrpSpPr/>
          <p:nvPr/>
        </p:nvGrpSpPr>
        <p:grpSpPr>
          <a:xfrm>
            <a:off x="603925" y="76200"/>
            <a:ext cx="3049055" cy="228600"/>
            <a:chOff x="603925" y="76200"/>
            <a:chExt cx="3049055" cy="228600"/>
          </a:xfrm>
        </p:grpSpPr>
        <p:pic>
          <p:nvPicPr>
            <p:cNvPr id="6" name="Picture 5" descr="H:\FHWA Graphics\White\FHWA_vertical_96dpi_300_wht.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63103" b="64354"/>
            <a:stretch/>
          </p:blipFill>
          <p:spPr bwMode="auto">
            <a:xfrm>
              <a:off x="603925" y="76200"/>
              <a:ext cx="234275" cy="228599"/>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p:cNvGrpSpPr>
              <a:grpSpLocks noChangeAspect="1"/>
            </p:cNvGrpSpPr>
            <p:nvPr/>
          </p:nvGrpSpPr>
          <p:grpSpPr>
            <a:xfrm>
              <a:off x="891301" y="95546"/>
              <a:ext cx="2761679" cy="209254"/>
              <a:chOff x="342501" y="1469054"/>
              <a:chExt cx="5753499" cy="435946"/>
            </a:xfrm>
          </p:grpSpPr>
          <p:pic>
            <p:nvPicPr>
              <p:cNvPr id="8" name="Picture 9" descr="H:\FHWA Graphics\White\FHWA_vertical_96dpi_600_wht.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4813" b="10059"/>
              <a:stretch/>
            </p:blipFill>
            <p:spPr bwMode="auto">
              <a:xfrm>
                <a:off x="342501" y="1469054"/>
                <a:ext cx="2857899" cy="43594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0" descr="H:\FHWA Graphics\White\FHWA_vertical_96dpi_600_wht.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89572"/>
              <a:stretch/>
            </p:blipFill>
            <p:spPr bwMode="auto">
              <a:xfrm>
                <a:off x="3238101" y="1528295"/>
                <a:ext cx="2857899" cy="300505"/>
              </a:xfrm>
              <a:prstGeom prst="rect">
                <a:avLst/>
              </a:prstGeom>
              <a:noFill/>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1250027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title"/>
          </p:nvPr>
        </p:nvSpPr>
        <p:spPr>
          <a:xfrm>
            <a:off x="361950" y="533400"/>
            <a:ext cx="8620126" cy="990600"/>
          </a:xfrm>
          <a:prstGeom prst="rect">
            <a:avLst/>
          </a:prstGeom>
        </p:spPr>
        <p:txBody>
          <a:bodyPr/>
          <a:lstStyle>
            <a:lvl1pPr>
              <a:defRPr sz="3500"/>
            </a:lvl1pPr>
          </a:lstStyle>
          <a:p>
            <a:pPr lvl="0">
              <a:defRPr sz="1800" spc="0">
                <a:solidFill>
                  <a:srgbClr val="000000"/>
                </a:solidFill>
              </a:defRPr>
            </a:pPr>
            <a:r>
              <a:rPr sz="3500" spc="-100" dirty="0">
                <a:solidFill>
                  <a:srgbClr val="1F497D"/>
                </a:solidFill>
              </a:rPr>
              <a:t>Highway contract authority grows each year</a:t>
            </a:r>
          </a:p>
        </p:txBody>
      </p:sp>
      <p:graphicFrame>
        <p:nvGraphicFramePr>
          <p:cNvPr id="96" name="Chart 96"/>
          <p:cNvGraphicFramePr/>
          <p:nvPr>
            <p:extLst>
              <p:ext uri="{D42A27DB-BD31-4B8C-83A1-F6EECF244321}">
                <p14:modId xmlns:p14="http://schemas.microsoft.com/office/powerpoint/2010/main" val="4197023874"/>
              </p:ext>
            </p:extLst>
          </p:nvPr>
        </p:nvGraphicFramePr>
        <p:xfrm>
          <a:off x="370502" y="1514902"/>
          <a:ext cx="8459599" cy="5005330"/>
        </p:xfrm>
        <a:graphic>
          <a:graphicData uri="http://schemas.openxmlformats.org/drawingml/2006/chart">
            <c:chart xmlns:c="http://schemas.openxmlformats.org/drawingml/2006/chart" xmlns:r="http://schemas.openxmlformats.org/officeDocument/2006/relationships" r:id="rId3"/>
          </a:graphicData>
        </a:graphic>
      </p:graphicFrame>
      <p:sp>
        <p:nvSpPr>
          <p:cNvPr id="97" name="Shape 97"/>
          <p:cNvSpPr/>
          <p:nvPr/>
        </p:nvSpPr>
        <p:spPr>
          <a:xfrm>
            <a:off x="5210123" y="4209616"/>
            <a:ext cx="990598" cy="566820"/>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pPr marL="121919" indent="-121919">
              <a:spcBef>
                <a:spcPts val="300"/>
              </a:spcBef>
              <a:buClr>
                <a:srgbClr val="4F81BD"/>
              </a:buClr>
              <a:buSzPct val="85000"/>
              <a:buFont typeface="Arial"/>
              <a:buChar char="•"/>
            </a:pPr>
            <a:r>
              <a:rPr sz="1600" dirty="0">
                <a:solidFill>
                  <a:srgbClr val="FFFFFF"/>
                </a:solidFill>
                <a:latin typeface="Arial Bold"/>
                <a:ea typeface="Arial Bold"/>
                <a:cs typeface="Arial Bold"/>
                <a:sym typeface="Arial Bold"/>
              </a:rPr>
              <a:t> </a:t>
            </a:r>
            <a:r>
              <a:rPr sz="1200" dirty="0">
                <a:solidFill>
                  <a:srgbClr val="FFFFFF"/>
                </a:solidFill>
                <a:latin typeface="Arial Bold"/>
                <a:ea typeface="Arial Bold"/>
                <a:cs typeface="Arial Bold"/>
                <a:sym typeface="Arial Bold"/>
              </a:rPr>
              <a:t> </a:t>
            </a:r>
            <a:r>
              <a:rPr sz="1000" dirty="0">
                <a:solidFill>
                  <a:srgbClr val="FFFFFF"/>
                </a:solidFill>
                <a:latin typeface="Arial Bold"/>
                <a:ea typeface="Arial Bold"/>
                <a:cs typeface="Arial Bold"/>
                <a:sym typeface="Arial Bold"/>
              </a:rPr>
              <a:t> </a:t>
            </a:r>
          </a:p>
        </p:txBody>
      </p:sp>
      <p:sp>
        <p:nvSpPr>
          <p:cNvPr id="98" name="Shape 98"/>
          <p:cNvSpPr>
            <a:spLocks noGrp="1"/>
          </p:cNvSpPr>
          <p:nvPr>
            <p:ph type="sldNum" sz="quarter" idx="4294967295"/>
          </p:nvPr>
        </p:nvSpPr>
        <p:spPr>
          <a:xfrm>
            <a:off x="7513125" y="18288"/>
            <a:ext cx="1066800" cy="329185"/>
          </a:xfrm>
          <a:prstGeom prst="rect">
            <a:avLst/>
          </a:prstGeom>
          <a:extLst>
            <a:ext uri="{C572A759-6A51-4108-AA02-DFA0A04FC94B}">
              <ma14:wrappingTextBoxFlag xmlns="" xmlns:ma14="http://schemas.microsoft.com/office/mac/drawingml/2011/main" val="1"/>
            </a:ext>
          </a:extLst>
        </p:spPr>
        <p:txBody>
          <a:bodyPr lIns="0" tIns="0" rIns="0" bIns="0">
            <a:normAutofit/>
          </a:bodyPr>
          <a:lstStyle>
            <a:lvl1pPr algn="r"/>
          </a:lstStyle>
          <a:p>
            <a:pPr>
              <a:defRPr sz="1800">
                <a:solidFill>
                  <a:srgbClr val="000000"/>
                </a:solidFill>
              </a:defRPr>
            </a:pPr>
            <a:fld id="{86CB4B4D-7CA3-9044-876B-883B54F8677D}" type="slidenum">
              <a:rPr/>
              <a:pPr>
                <a:defRPr sz="1800">
                  <a:solidFill>
                    <a:srgbClr val="000000"/>
                  </a:solidFill>
                </a:defRPr>
              </a:pPr>
              <a:t>8</a:t>
            </a:fld>
            <a:endParaRPr dirty="0"/>
          </a:p>
        </p:txBody>
      </p:sp>
      <p:grpSp>
        <p:nvGrpSpPr>
          <p:cNvPr id="103" name="Group 103"/>
          <p:cNvGrpSpPr/>
          <p:nvPr/>
        </p:nvGrpSpPr>
        <p:grpSpPr>
          <a:xfrm>
            <a:off x="603924" y="76199"/>
            <a:ext cx="3049057" cy="228602"/>
            <a:chOff x="0" y="0"/>
            <a:chExt cx="3049055" cy="228600"/>
          </a:xfrm>
        </p:grpSpPr>
        <p:pic>
          <p:nvPicPr>
            <p:cNvPr id="99" name="image3.png" descr="H:\FHWA Graphics\White\FHWA_vertical_96dpi_300_wht.png"/>
            <p:cNvPicPr/>
            <p:nvPr/>
          </p:nvPicPr>
          <p:blipFill>
            <a:blip r:embed="rId4">
              <a:extLst/>
            </a:blip>
            <a:srcRect r="63103" b="64354"/>
            <a:stretch>
              <a:fillRect/>
            </a:stretch>
          </p:blipFill>
          <p:spPr>
            <a:xfrm>
              <a:off x="-1" y="-1"/>
              <a:ext cx="234276" cy="228601"/>
            </a:xfrm>
            <a:prstGeom prst="rect">
              <a:avLst/>
            </a:prstGeom>
            <a:ln w="12700" cap="flat">
              <a:noFill/>
              <a:miter lim="400000"/>
            </a:ln>
            <a:effectLst/>
          </p:spPr>
        </p:pic>
        <p:grpSp>
          <p:nvGrpSpPr>
            <p:cNvPr id="102" name="Group 102"/>
            <p:cNvGrpSpPr/>
            <p:nvPr/>
          </p:nvGrpSpPr>
          <p:grpSpPr>
            <a:xfrm>
              <a:off x="287375" y="19345"/>
              <a:ext cx="2761681" cy="209256"/>
              <a:chOff x="0" y="0"/>
              <a:chExt cx="2761679" cy="209254"/>
            </a:xfrm>
          </p:grpSpPr>
          <p:pic>
            <p:nvPicPr>
              <p:cNvPr id="100" name="image4.png" descr="H:\FHWA Graphics\White\FHWA_vertical_96dpi_600_wht.png"/>
              <p:cNvPicPr/>
              <p:nvPr/>
            </p:nvPicPr>
            <p:blipFill>
              <a:blip r:embed="rId5">
                <a:extLst/>
              </a:blip>
              <a:srcRect t="74813" b="10058"/>
              <a:stretch>
                <a:fillRect/>
              </a:stretch>
            </p:blipFill>
            <p:spPr>
              <a:xfrm>
                <a:off x="-1" y="-1"/>
                <a:ext cx="1371793" cy="209256"/>
              </a:xfrm>
              <a:prstGeom prst="rect">
                <a:avLst/>
              </a:prstGeom>
              <a:ln w="12700" cap="flat">
                <a:noFill/>
                <a:miter lim="400000"/>
              </a:ln>
              <a:effectLst/>
            </p:spPr>
          </p:pic>
          <p:pic>
            <p:nvPicPr>
              <p:cNvPr id="101" name="image4.png" descr="H:\FHWA Graphics\White\FHWA_vertical_96dpi_600_wht.png"/>
              <p:cNvPicPr/>
              <p:nvPr/>
            </p:nvPicPr>
            <p:blipFill>
              <a:blip r:embed="rId5">
                <a:extLst/>
              </a:blip>
              <a:srcRect t="89572"/>
              <a:stretch>
                <a:fillRect/>
              </a:stretch>
            </p:blipFill>
            <p:spPr>
              <a:xfrm>
                <a:off x="1389887" y="28435"/>
                <a:ext cx="1371793" cy="144244"/>
              </a:xfrm>
              <a:prstGeom prst="rect">
                <a:avLst/>
              </a:prstGeom>
              <a:ln w="12700" cap="flat">
                <a:noFill/>
                <a:miter lim="400000"/>
              </a:ln>
              <a:effectLst/>
            </p:spPr>
          </p:pic>
        </p:grpSp>
      </p:grpSp>
    </p:spTree>
    <p:extLst>
      <p:ext uri="{BB962C8B-B14F-4D97-AF65-F5344CB8AC3E}">
        <p14:creationId xmlns:p14="http://schemas.microsoft.com/office/powerpoint/2010/main" val="1015654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59920690"/>
              </p:ext>
            </p:extLst>
          </p:nvPr>
        </p:nvGraphicFramePr>
        <p:xfrm>
          <a:off x="426720" y="1325881"/>
          <a:ext cx="8229600" cy="520525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63174" y="324504"/>
            <a:ext cx="8858250" cy="990600"/>
          </a:xfrm>
        </p:spPr>
        <p:txBody>
          <a:bodyPr>
            <a:noAutofit/>
          </a:bodyPr>
          <a:lstStyle/>
          <a:p>
            <a:r>
              <a:rPr lang="en-US" sz="3800" dirty="0" smtClean="0"/>
              <a:t>92% of Highway </a:t>
            </a:r>
            <a:r>
              <a:rPr lang="en-US" sz="3800" dirty="0"/>
              <a:t>F</a:t>
            </a:r>
            <a:r>
              <a:rPr lang="en-US" sz="3800" dirty="0" smtClean="0"/>
              <a:t>unds Are Apportioned</a:t>
            </a:r>
            <a:endParaRPr lang="en-US" sz="3800" dirty="0"/>
          </a:p>
        </p:txBody>
      </p:sp>
      <p:sp>
        <p:nvSpPr>
          <p:cNvPr id="3" name="TextBox 2"/>
          <p:cNvSpPr txBox="1"/>
          <p:nvPr/>
        </p:nvSpPr>
        <p:spPr>
          <a:xfrm>
            <a:off x="3320510" y="1765069"/>
            <a:ext cx="868943" cy="338554"/>
          </a:xfrm>
          <a:prstGeom prst="rect">
            <a:avLst/>
          </a:prstGeom>
          <a:noFill/>
        </p:spPr>
        <p:txBody>
          <a:bodyPr wrap="square" rtlCol="0">
            <a:spAutoFit/>
          </a:bodyPr>
          <a:lstStyle/>
          <a:p>
            <a:r>
              <a:rPr lang="en-US" sz="1600" dirty="0" smtClean="0">
                <a:solidFill>
                  <a:prstClr val="black"/>
                </a:solidFill>
              </a:rPr>
              <a:t>CMAQ</a:t>
            </a:r>
            <a:endParaRPr lang="en-US" sz="1600" dirty="0">
              <a:solidFill>
                <a:prstClr val="black"/>
              </a:solidFill>
            </a:endParaRPr>
          </a:p>
        </p:txBody>
      </p:sp>
      <p:cxnSp>
        <p:nvCxnSpPr>
          <p:cNvPr id="8" name="Straight Arrow Connector 7"/>
          <p:cNvCxnSpPr/>
          <p:nvPr/>
        </p:nvCxnSpPr>
        <p:spPr>
          <a:xfrm flipV="1">
            <a:off x="3117673" y="6215716"/>
            <a:ext cx="405671" cy="76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499360" y="1780644"/>
            <a:ext cx="710792" cy="7783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pPr algn="r"/>
            <a:fld id="{5756AFA4-B865-4C52-9144-5891E637B0B5}" type="slidenum">
              <a:rPr lang="en-US" smtClean="0"/>
              <a:pPr algn="r"/>
              <a:t>9</a:t>
            </a:fld>
            <a:endParaRPr lang="en-US" dirty="0"/>
          </a:p>
        </p:txBody>
      </p:sp>
      <p:grpSp>
        <p:nvGrpSpPr>
          <p:cNvPr id="10" name="Group 9"/>
          <p:cNvGrpSpPr/>
          <p:nvPr/>
        </p:nvGrpSpPr>
        <p:grpSpPr>
          <a:xfrm>
            <a:off x="603925" y="76200"/>
            <a:ext cx="3049055" cy="228600"/>
            <a:chOff x="603925" y="76200"/>
            <a:chExt cx="3049055" cy="228600"/>
          </a:xfrm>
        </p:grpSpPr>
        <p:pic>
          <p:nvPicPr>
            <p:cNvPr id="11" name="Picture 5" descr="H:\FHWA Graphics\White\FHWA_vertical_96dpi_300_wht.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63103" b="64354"/>
            <a:stretch/>
          </p:blipFill>
          <p:spPr bwMode="auto">
            <a:xfrm>
              <a:off x="603925" y="76200"/>
              <a:ext cx="234275" cy="228599"/>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Group 11"/>
            <p:cNvGrpSpPr>
              <a:grpSpLocks noChangeAspect="1"/>
            </p:cNvGrpSpPr>
            <p:nvPr/>
          </p:nvGrpSpPr>
          <p:grpSpPr>
            <a:xfrm>
              <a:off x="891301" y="95546"/>
              <a:ext cx="2761679" cy="209254"/>
              <a:chOff x="342501" y="1469054"/>
              <a:chExt cx="5753499" cy="435946"/>
            </a:xfrm>
          </p:grpSpPr>
          <p:pic>
            <p:nvPicPr>
              <p:cNvPr id="14" name="Picture 9" descr="H:\FHWA Graphics\White\FHWA_vertical_96dpi_600_wht.pn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74813" b="10059"/>
              <a:stretch/>
            </p:blipFill>
            <p:spPr bwMode="auto">
              <a:xfrm>
                <a:off x="342501" y="1469054"/>
                <a:ext cx="2857899" cy="43594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0" descr="H:\FHWA Graphics\White\FHWA_vertical_96dpi_600_wht.pn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89572"/>
              <a:stretch/>
            </p:blipFill>
            <p:spPr bwMode="auto">
              <a:xfrm>
                <a:off x="3238101" y="1528295"/>
                <a:ext cx="2857899" cy="300505"/>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16" name="TextBox 1"/>
          <p:cNvSpPr txBox="1"/>
          <p:nvPr/>
        </p:nvSpPr>
        <p:spPr>
          <a:xfrm>
            <a:off x="161894" y="6531137"/>
            <a:ext cx="5534056" cy="26344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dirty="0" smtClean="0">
              <a:solidFill>
                <a:prstClr val="black"/>
              </a:solidFill>
            </a:endParaRPr>
          </a:p>
        </p:txBody>
      </p:sp>
      <p:cxnSp>
        <p:nvCxnSpPr>
          <p:cNvPr id="17" name="Straight Arrow Connector 16"/>
          <p:cNvCxnSpPr/>
          <p:nvPr/>
        </p:nvCxnSpPr>
        <p:spPr>
          <a:xfrm>
            <a:off x="2107616" y="2264545"/>
            <a:ext cx="391744" cy="2195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68002" y="2484120"/>
            <a:ext cx="1639614" cy="584775"/>
          </a:xfrm>
          <a:prstGeom prst="rect">
            <a:avLst/>
          </a:prstGeom>
          <a:noFill/>
        </p:spPr>
        <p:txBody>
          <a:bodyPr wrap="square" rtlCol="0">
            <a:spAutoFit/>
          </a:bodyPr>
          <a:lstStyle/>
          <a:p>
            <a:r>
              <a:rPr lang="en-US" sz="1600" dirty="0" smtClean="0">
                <a:solidFill>
                  <a:prstClr val="black"/>
                </a:solidFill>
              </a:rPr>
              <a:t>Transportation Alternatives</a:t>
            </a:r>
            <a:endParaRPr lang="en-US" sz="1600" dirty="0">
              <a:solidFill>
                <a:prstClr val="black"/>
              </a:solidFill>
            </a:endParaRPr>
          </a:p>
        </p:txBody>
      </p:sp>
      <p:sp>
        <p:nvSpPr>
          <p:cNvPr id="19" name="TextBox 18"/>
          <p:cNvSpPr txBox="1"/>
          <p:nvPr/>
        </p:nvSpPr>
        <p:spPr>
          <a:xfrm>
            <a:off x="951831" y="1946707"/>
            <a:ext cx="1250730" cy="338554"/>
          </a:xfrm>
          <a:prstGeom prst="rect">
            <a:avLst/>
          </a:prstGeom>
          <a:noFill/>
        </p:spPr>
        <p:txBody>
          <a:bodyPr wrap="square" rtlCol="0">
            <a:spAutoFit/>
          </a:bodyPr>
          <a:lstStyle/>
          <a:p>
            <a:r>
              <a:rPr lang="en-US" sz="1600" dirty="0" smtClean="0">
                <a:solidFill>
                  <a:prstClr val="black"/>
                </a:solidFill>
              </a:rPr>
              <a:t>Rec Trails</a:t>
            </a:r>
            <a:endParaRPr lang="en-US" sz="1600" dirty="0">
              <a:solidFill>
                <a:prstClr val="black"/>
              </a:solidFill>
            </a:endParaRPr>
          </a:p>
        </p:txBody>
      </p:sp>
      <p:sp>
        <p:nvSpPr>
          <p:cNvPr id="20" name="TextBox 19"/>
          <p:cNvSpPr txBox="1"/>
          <p:nvPr/>
        </p:nvSpPr>
        <p:spPr>
          <a:xfrm>
            <a:off x="1215142" y="1396818"/>
            <a:ext cx="1751942" cy="338554"/>
          </a:xfrm>
          <a:prstGeom prst="rect">
            <a:avLst/>
          </a:prstGeom>
          <a:noFill/>
        </p:spPr>
        <p:txBody>
          <a:bodyPr wrap="square" rtlCol="0">
            <a:spAutoFit/>
          </a:bodyPr>
          <a:lstStyle/>
          <a:p>
            <a:r>
              <a:rPr lang="en-US" sz="1600" dirty="0" smtClean="0">
                <a:solidFill>
                  <a:prstClr val="black"/>
                </a:solidFill>
              </a:rPr>
              <a:t>Grade Crossings</a:t>
            </a:r>
            <a:endParaRPr lang="en-US" sz="1600" dirty="0">
              <a:solidFill>
                <a:prstClr val="black"/>
              </a:solidFill>
            </a:endParaRPr>
          </a:p>
        </p:txBody>
      </p:sp>
      <p:sp>
        <p:nvSpPr>
          <p:cNvPr id="21" name="TextBox 1"/>
          <p:cNvSpPr txBox="1"/>
          <p:nvPr/>
        </p:nvSpPr>
        <p:spPr>
          <a:xfrm>
            <a:off x="2440819" y="3588457"/>
            <a:ext cx="1935882" cy="10735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prstClr val="white"/>
                </a:solidFill>
              </a:rPr>
              <a:t>Surface Transportation Block Grant (STBG) Program</a:t>
            </a:r>
            <a:endParaRPr lang="en-US" sz="2000" dirty="0">
              <a:solidFill>
                <a:prstClr val="white"/>
              </a:solidFill>
            </a:endParaRPr>
          </a:p>
        </p:txBody>
      </p:sp>
      <p:sp>
        <p:nvSpPr>
          <p:cNvPr id="22" name="TextBox 21"/>
          <p:cNvSpPr txBox="1"/>
          <p:nvPr/>
        </p:nvSpPr>
        <p:spPr>
          <a:xfrm>
            <a:off x="1443285" y="6192583"/>
            <a:ext cx="1639614" cy="338554"/>
          </a:xfrm>
          <a:prstGeom prst="rect">
            <a:avLst/>
          </a:prstGeom>
          <a:noFill/>
        </p:spPr>
        <p:txBody>
          <a:bodyPr wrap="square" rtlCol="0">
            <a:spAutoFit/>
          </a:bodyPr>
          <a:lstStyle/>
          <a:p>
            <a:r>
              <a:rPr lang="en-US" sz="1600" dirty="0" smtClean="0">
                <a:solidFill>
                  <a:prstClr val="black"/>
                </a:solidFill>
              </a:rPr>
              <a:t>Metro Planning</a:t>
            </a:r>
            <a:endParaRPr lang="en-US" sz="1600" dirty="0">
              <a:solidFill>
                <a:prstClr val="black"/>
              </a:solidFill>
            </a:endParaRPr>
          </a:p>
        </p:txBody>
      </p:sp>
      <p:sp>
        <p:nvSpPr>
          <p:cNvPr id="23" name="TextBox 22"/>
          <p:cNvSpPr txBox="1"/>
          <p:nvPr/>
        </p:nvSpPr>
        <p:spPr>
          <a:xfrm>
            <a:off x="4876143" y="3338602"/>
            <a:ext cx="1639614" cy="1323439"/>
          </a:xfrm>
          <a:prstGeom prst="rect">
            <a:avLst/>
          </a:prstGeom>
          <a:noFill/>
        </p:spPr>
        <p:txBody>
          <a:bodyPr wrap="square" rtlCol="0">
            <a:spAutoFit/>
          </a:bodyPr>
          <a:lstStyle/>
          <a:p>
            <a:r>
              <a:rPr lang="en-US" sz="2000" dirty="0" smtClean="0">
                <a:solidFill>
                  <a:prstClr val="white"/>
                </a:solidFill>
              </a:rPr>
              <a:t>National Highway Performance Program</a:t>
            </a:r>
            <a:endParaRPr lang="en-US" sz="2000" dirty="0">
              <a:solidFill>
                <a:prstClr val="white"/>
              </a:solidFill>
            </a:endParaRPr>
          </a:p>
        </p:txBody>
      </p:sp>
      <p:sp>
        <p:nvSpPr>
          <p:cNvPr id="24" name="TextBox 23"/>
          <p:cNvSpPr txBox="1"/>
          <p:nvPr/>
        </p:nvSpPr>
        <p:spPr>
          <a:xfrm>
            <a:off x="5990895" y="1273708"/>
            <a:ext cx="1844565" cy="584775"/>
          </a:xfrm>
          <a:prstGeom prst="rect">
            <a:avLst/>
          </a:prstGeom>
          <a:noFill/>
        </p:spPr>
        <p:txBody>
          <a:bodyPr wrap="square" rtlCol="0">
            <a:spAutoFit/>
          </a:bodyPr>
          <a:lstStyle/>
          <a:p>
            <a:r>
              <a:rPr lang="en-US" sz="1600" dirty="0" smtClean="0">
                <a:solidFill>
                  <a:prstClr val="black"/>
                </a:solidFill>
              </a:rPr>
              <a:t>National Highway Freight Program</a:t>
            </a:r>
            <a:endParaRPr lang="en-US" sz="1600" dirty="0">
              <a:solidFill>
                <a:prstClr val="black"/>
              </a:solidFill>
            </a:endParaRPr>
          </a:p>
        </p:txBody>
      </p:sp>
      <p:sp>
        <p:nvSpPr>
          <p:cNvPr id="25" name="TextBox 1"/>
          <p:cNvSpPr txBox="1"/>
          <p:nvPr/>
        </p:nvSpPr>
        <p:spPr>
          <a:xfrm>
            <a:off x="6696731" y="5704667"/>
            <a:ext cx="1981195" cy="81730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smtClean="0">
                <a:solidFill>
                  <a:prstClr val="black"/>
                </a:solidFill>
              </a:rPr>
              <a:t>$207.4 B</a:t>
            </a:r>
            <a:br>
              <a:rPr lang="en-US" sz="2000" b="1" dirty="0" smtClean="0">
                <a:solidFill>
                  <a:prstClr val="black"/>
                </a:solidFill>
              </a:rPr>
            </a:br>
            <a:r>
              <a:rPr lang="en-US" sz="2000" b="1" dirty="0" smtClean="0">
                <a:solidFill>
                  <a:prstClr val="black"/>
                </a:solidFill>
              </a:rPr>
              <a:t>over 5 years</a:t>
            </a:r>
            <a:endParaRPr lang="en-US" sz="2000" b="1" dirty="0">
              <a:solidFill>
                <a:prstClr val="black"/>
              </a:solidFill>
            </a:endParaRPr>
          </a:p>
        </p:txBody>
      </p:sp>
    </p:spTree>
    <p:extLst>
      <p:ext uri="{BB962C8B-B14F-4D97-AF65-F5344CB8AC3E}">
        <p14:creationId xmlns:p14="http://schemas.microsoft.com/office/powerpoint/2010/main" val="3328754663"/>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PowerPoint Template WI Divis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1_PowerPoint Template WI Divis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ea789443-14d0-465d-8215-74f89d7916aa">RRUC7SNR5Y7T-1079-1</_dlc_DocId>
    <_dlc_DocIdUrl xmlns="ea789443-14d0-465d-8215-74f89d7916aa">
      <Url>http://our.dot.gov/office/fhwa.div/WI/_layouts/DocIdRedir.aspx?ID=RRUC7SNR5Y7T-1079-1</Url>
      <Description>RRUC7SNR5Y7T-1079-1</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1A90D73CAB7AEB448740EF4CDF46E7BF" ma:contentTypeVersion="0" ma:contentTypeDescription="Create a new document." ma:contentTypeScope="" ma:versionID="d53cc073f6d0ecb5f7ebe088c1957458">
  <xsd:schema xmlns:xsd="http://www.w3.org/2001/XMLSchema" xmlns:xs="http://www.w3.org/2001/XMLSchema" xmlns:p="http://schemas.microsoft.com/office/2006/metadata/properties" xmlns:ns2="ea789443-14d0-465d-8215-74f89d7916aa" targetNamespace="http://schemas.microsoft.com/office/2006/metadata/properties" ma:root="true" ma:fieldsID="e32dd4990383e201a2af9ea37b03581c" ns2:_="">
    <xsd:import namespace="ea789443-14d0-465d-8215-74f89d7916aa"/>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789443-14d0-465d-8215-74f89d7916a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756633-4582-4E8F-A9A3-CB8A2D025CCE}">
  <ds:schemaRefs>
    <ds:schemaRef ds:uri="http://schemas.microsoft.com/office/2006/metadata/properties"/>
    <ds:schemaRef ds:uri="http://www.w3.org/XML/1998/namespace"/>
    <ds:schemaRef ds:uri="http://purl.org/dc/elements/1.1/"/>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ea789443-14d0-465d-8215-74f89d7916aa"/>
    <ds:schemaRef ds:uri="http://purl.org/dc/dcmitype/"/>
  </ds:schemaRefs>
</ds:datastoreItem>
</file>

<file path=customXml/itemProps2.xml><?xml version="1.0" encoding="utf-8"?>
<ds:datastoreItem xmlns:ds="http://schemas.openxmlformats.org/officeDocument/2006/customXml" ds:itemID="{6C3E216C-490F-496D-97EC-3AD078E6A2A4}">
  <ds:schemaRefs>
    <ds:schemaRef ds:uri="http://schemas.microsoft.com/sharepoint/events"/>
  </ds:schemaRefs>
</ds:datastoreItem>
</file>

<file path=customXml/itemProps3.xml><?xml version="1.0" encoding="utf-8"?>
<ds:datastoreItem xmlns:ds="http://schemas.openxmlformats.org/officeDocument/2006/customXml" ds:itemID="{6F4AB614-2A0B-4BBE-BDAE-B22E22A2F3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789443-14d0-465d-8215-74f89d7916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299E60E-4DF5-441D-B9D6-F700060584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Adjacency</Template>
  <TotalTime>3876</TotalTime>
  <Words>1786</Words>
  <Application>Microsoft Office PowerPoint</Application>
  <PresentationFormat>On-screen Show (4:3)</PresentationFormat>
  <Paragraphs>295</Paragraphs>
  <Slides>17</Slides>
  <Notes>17</Notes>
  <HiddenSlides>0</HiddenSlides>
  <MMClips>0</MMClips>
  <ScaleCrop>false</ScaleCrop>
  <HeadingPairs>
    <vt:vector size="8" baseType="variant">
      <vt:variant>
        <vt:lpstr>Fonts Used</vt:lpstr>
      </vt:variant>
      <vt:variant>
        <vt:i4>7</vt:i4>
      </vt:variant>
      <vt:variant>
        <vt:lpstr>Theme</vt:lpstr>
      </vt:variant>
      <vt:variant>
        <vt:i4>3</vt:i4>
      </vt:variant>
      <vt:variant>
        <vt:lpstr>Embedded OLE Servers</vt:lpstr>
      </vt:variant>
      <vt:variant>
        <vt:i4>1</vt:i4>
      </vt:variant>
      <vt:variant>
        <vt:lpstr>Slide Titles</vt:lpstr>
      </vt:variant>
      <vt:variant>
        <vt:i4>17</vt:i4>
      </vt:variant>
    </vt:vector>
  </HeadingPairs>
  <TitlesOfParts>
    <vt:vector size="28" baseType="lpstr">
      <vt:lpstr>Arial</vt:lpstr>
      <vt:lpstr>Arial Bold</vt:lpstr>
      <vt:lpstr>Calibri</vt:lpstr>
      <vt:lpstr>Candara</vt:lpstr>
      <vt:lpstr>Century Gothic</vt:lpstr>
      <vt:lpstr>Times New Roman</vt:lpstr>
      <vt:lpstr>Wingdings</vt:lpstr>
      <vt:lpstr>PowerPoint Template WI Division</vt:lpstr>
      <vt:lpstr>Clarity</vt:lpstr>
      <vt:lpstr>1_PowerPoint Template WI Division</vt:lpstr>
      <vt:lpstr>Clip</vt:lpstr>
      <vt:lpstr>Northeast Region Construction Conference</vt:lpstr>
      <vt:lpstr>Agenda</vt:lpstr>
      <vt:lpstr>FHWA Division Office</vt:lpstr>
      <vt:lpstr>FAST Act</vt:lpstr>
      <vt:lpstr>FAST Act</vt:lpstr>
      <vt:lpstr>$305 B (all modes) over FY2016-2020</vt:lpstr>
      <vt:lpstr>Key Highway Facts</vt:lpstr>
      <vt:lpstr>Highway contract authority grows each year</vt:lpstr>
      <vt:lpstr>92% of Highway Funds Are Apportioned</vt:lpstr>
      <vt:lpstr>Growth Varies by Program</vt:lpstr>
      <vt:lpstr>Wisconsin Apportionments</vt:lpstr>
      <vt:lpstr>Wisconsin Estimated Apportionments under the FAST Act (Millions)</vt:lpstr>
      <vt:lpstr>FHWA</vt:lpstr>
      <vt:lpstr>Contract Administration Emphasis Areas </vt:lpstr>
      <vt:lpstr>FHWA </vt:lpstr>
      <vt:lpstr>Construction Emphasis Areas </vt:lpstr>
      <vt:lpstr>Questions?</vt:lpstr>
    </vt:vector>
  </TitlesOfParts>
  <Company>DOT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WTBA Annual Contractor Engineer Conference</dc:title>
  <dc:creator>David Platz</dc:creator>
  <cp:lastModifiedBy>VAN HOUT, KRISTIN M</cp:lastModifiedBy>
  <cp:revision>88</cp:revision>
  <cp:lastPrinted>2016-01-28T16:01:50Z</cp:lastPrinted>
  <dcterms:created xsi:type="dcterms:W3CDTF">2016-01-20T14:03:40Z</dcterms:created>
  <dcterms:modified xsi:type="dcterms:W3CDTF">2016-03-01T21:07:26Z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0x0101001A90D73CAB7AEB448740EF4CDF46E7BF</vt:lpwstr>
  </property>
  <property fmtid="{D5CDD505-2E9C-101B-9397-08002B2CF9AE}" pid="3" name="_dlc_DocIdItemGuid">
    <vt:lpwstr>c55ab12d-32d8-4691-9efb-fa67ce56f886</vt:lpwstr>
  </property>
</Properties>
</file>