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104" autoAdjust="0"/>
    <p:restoredTop sz="76825" autoAdjust="0"/>
  </p:normalViewPr>
  <p:slideViewPr>
    <p:cSldViewPr>
      <p:cViewPr varScale="1">
        <p:scale>
          <a:sx n="82" d="100"/>
          <a:sy n="82" d="100"/>
        </p:scale>
        <p:origin x="91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3/5/2016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9196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3/5/2016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6104"/>
            <a:ext cx="5609576" cy="4182440"/>
          </a:xfrm>
          <a:prstGeom prst="rect">
            <a:avLst/>
          </a:prstGeom>
        </p:spPr>
        <p:txBody>
          <a:bodyPr vert="horz" lIns="90379" tIns="45190" rIns="90379" bIns="451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16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825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Overview should be specific such as listing the goals of the presentation and items to be covered.  For example:  “Explain Hwy 51 project alternatives.”  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Use a verb followed by a brief phase or sentence.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Overview should include time for Q&amp;A or indicate if you intend to take questions during the presentation or prefer that they wait until the end of the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67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6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Overview should be specific such as listing the goals of the presentation and items to be covered.  For example:  “Explain Hwy 51 project alternatives.”  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Use a verb followed by a brief phase or sentence.</a:t>
            </a: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Overview should include time for Q&amp;A or indicate if you intend to take questions during the presentation or prefer that they wait until the end of the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57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05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97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628468-5D51-4B95-94B2-4733DE0C78A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20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isconsindot.gov/Pages/doing-bus/eng-consultants/cnslt-rsrces/util/ucguide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isconsindot.gov/Pages/doing-bus/eng-consultants/cnslt-rsrces/rdwy/fdm.aspx" TargetMode="External"/><Relationship Id="rId5" Type="http://schemas.openxmlformats.org/officeDocument/2006/relationships/hyperlink" Target="http://wisconsindot.gov/Pages/doing-bus/eng-consultants/cnslt-rsrces/rdwy/cmm.aspx" TargetMode="External"/><Relationship Id="rId4" Type="http://schemas.openxmlformats.org/officeDocument/2006/relationships/hyperlink" Target="http://wisconsindot.gov/Pages/doing-bus/real-estate/permits/utility-uap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829761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2016 Northeast Region Construction Training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92989" y="4191000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 smtClean="0"/>
              <a:t>DTSD NER TSS-Utilities</a:t>
            </a:r>
          </a:p>
          <a:p>
            <a:pPr marR="0" eaLnBrk="1" hangingPunct="1"/>
            <a:r>
              <a:rPr lang="en-US" dirty="0" smtClean="0"/>
              <a:t>Wednesday, March 16, 2016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651294" y="2562705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>
            <a:lvl1pPr marL="0" marR="64008" indent="0" algn="r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defRPr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SzPct val="100000"/>
              <a:buFont typeface="Wingdings 2" pitchFamily="18" charset="2"/>
              <a:buNone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R="0" eaLnBrk="1" hangingPunct="1"/>
            <a:r>
              <a:rPr lang="en-US" sz="6000" dirty="0" smtClean="0">
                <a:solidFill>
                  <a:schemeClr val="accent1">
                    <a:lumMod val="75000"/>
                  </a:schemeClr>
                </a:solidFill>
              </a:rPr>
              <a:t>UTILITIES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41323" y="1524000"/>
            <a:ext cx="8294689" cy="4038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UC </a:t>
            </a:r>
            <a:r>
              <a:rPr lang="en-US" sz="2400" dirty="0"/>
              <a:t>Guide, Chapter 19 Pre-Construction Meeting</a:t>
            </a:r>
          </a:p>
          <a:p>
            <a:pPr marL="109537" indent="0">
              <a:buNone/>
            </a:pPr>
            <a:endParaRPr lang="en-US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UC </a:t>
            </a:r>
            <a:r>
              <a:rPr lang="en-US" sz="2400" dirty="0"/>
              <a:t>Guide, Chapter 20, Conflicts During Construction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3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UC Guide, Chapter 21, Utility Coordination During Construction</a:t>
            </a:r>
            <a:br>
              <a:rPr lang="en-US" sz="2400" dirty="0" smtClean="0"/>
            </a:br>
            <a:endParaRPr lang="en-US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Construction </a:t>
            </a:r>
            <a:r>
              <a:rPr lang="en-US" sz="2400" dirty="0"/>
              <a:t>&amp; Materials Manual, Chapter 2-56, Utilities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8311" y="1778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rgbClr val="C00000"/>
                </a:solidFill>
              </a:rPr>
              <a:t>Overview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243366" y="609600"/>
            <a:ext cx="8443434" cy="1143000"/>
          </a:xfrm>
        </p:spPr>
        <p:txBody>
          <a:bodyPr/>
          <a:lstStyle/>
          <a:p>
            <a:pPr marL="109537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UC Guide, Chapter 19 Pre-Construction Meeting</a:t>
            </a:r>
            <a:br>
              <a:rPr lang="en-US" sz="3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endParaRPr lang="en-US" sz="32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marL="109537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57200" y="1981200"/>
            <a:ext cx="782415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UC Guide, Chapter 19.1  Prior to the Meeting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8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92D050"/>
                </a:solidFill>
              </a:rPr>
              <a:t>Pre-Construction </a:t>
            </a:r>
            <a:r>
              <a:rPr lang="en-US" sz="2000" i="1" u="sng" dirty="0">
                <a:solidFill>
                  <a:srgbClr val="92D050"/>
                </a:solidFill>
              </a:rPr>
              <a:t>Utility</a:t>
            </a:r>
            <a:r>
              <a:rPr lang="en-US" sz="2000" i="1" dirty="0">
                <a:solidFill>
                  <a:srgbClr val="92D050"/>
                </a:solidFill>
              </a:rPr>
              <a:t> </a:t>
            </a:r>
            <a:r>
              <a:rPr lang="en-US" sz="2000" i="1" dirty="0" smtClean="0">
                <a:solidFill>
                  <a:srgbClr val="92D050"/>
                </a:solidFill>
              </a:rPr>
              <a:t>Coordination Meeting</a:t>
            </a:r>
            <a:endParaRPr lang="en-US" sz="2000" i="1" dirty="0">
              <a:solidFill>
                <a:srgbClr val="92D05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 smtClean="0"/>
          </a:p>
          <a:p>
            <a:pPr marL="365125" lvl="2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" panose="05000000000000000000" pitchFamily="2" charset="2"/>
              <a:buChar char="v"/>
            </a:pPr>
            <a:r>
              <a:rPr lang="en-US" sz="2400" dirty="0" smtClean="0"/>
              <a:t> UC Guide, Chapter 19.3  At the Meeting</a:t>
            </a:r>
            <a:br>
              <a:rPr lang="en-US" sz="2400" dirty="0" smtClean="0"/>
            </a:br>
            <a:endParaRPr lang="en-US" sz="1100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92D050"/>
                </a:solidFill>
              </a:rPr>
              <a:t> </a:t>
            </a:r>
            <a:r>
              <a:rPr lang="en-US" sz="2000" i="1" dirty="0">
                <a:solidFill>
                  <a:srgbClr val="92D050"/>
                </a:solidFill>
              </a:rPr>
              <a:t>Assign On-Site Utility </a:t>
            </a:r>
            <a:r>
              <a:rPr lang="en-US" sz="2000" i="1" dirty="0" smtClean="0">
                <a:solidFill>
                  <a:srgbClr val="92D050"/>
                </a:solidFill>
              </a:rPr>
              <a:t>Coordination </a:t>
            </a:r>
            <a:r>
              <a:rPr lang="en-US" sz="2000" i="1" dirty="0" smtClean="0">
                <a:solidFill>
                  <a:srgbClr val="92D050"/>
                </a:solidFill>
              </a:rPr>
              <a:t>Monitor</a:t>
            </a:r>
            <a:endParaRPr lang="en-US" sz="2000" i="1" dirty="0">
              <a:solidFill>
                <a:srgbClr val="92D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UC Guide, Chapter 19.4  After the Meeting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200" dirty="0"/>
          </a:p>
          <a:p>
            <a:pPr lvl="3"/>
            <a:r>
              <a:rPr lang="en-US" sz="2000" i="1" dirty="0">
                <a:solidFill>
                  <a:srgbClr val="92D050"/>
                </a:solidFill>
              </a:rPr>
              <a:t>Follow-up on outstanding utility issues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805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302118" y="385602"/>
            <a:ext cx="8545512" cy="985998"/>
          </a:xfrm>
        </p:spPr>
        <p:txBody>
          <a:bodyPr/>
          <a:lstStyle/>
          <a:p>
            <a:pPr marL="109537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UC Guide, Chapter 20, Conflicts During Construction</a:t>
            </a:r>
            <a:br>
              <a:rPr lang="en-US" sz="3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endParaRPr lang="en-US" sz="32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marL="109537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02118" y="2362200"/>
            <a:ext cx="8382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UC Guide, Chapter 20.5  Field Changes</a:t>
            </a:r>
            <a:br>
              <a:rPr lang="en-US" sz="2400" dirty="0" smtClean="0"/>
            </a:br>
            <a:endParaRPr lang="en-US" sz="3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UC Guide, Chapter 20.7  Undetected Conflicts</a:t>
            </a:r>
            <a:br>
              <a:rPr lang="en-US" sz="2400" dirty="0" smtClean="0"/>
            </a:br>
            <a:endParaRPr lang="en-US" sz="36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UC </a:t>
            </a:r>
            <a:r>
              <a:rPr lang="en-US" sz="2400" dirty="0"/>
              <a:t>Guide, Chapter </a:t>
            </a:r>
            <a:r>
              <a:rPr lang="en-US" sz="2400" dirty="0" smtClean="0"/>
              <a:t>20.11  Failure to Follow Work Plans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endParaRPr lang="en-US" sz="2300" dirty="0" smtClean="0"/>
          </a:p>
          <a:p>
            <a:pPr marL="109537" indent="0">
              <a:buFont typeface="Wingdings 3" pitchFamily="18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7229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217487" y="381000"/>
            <a:ext cx="8861426" cy="1066800"/>
          </a:xfrm>
        </p:spPr>
        <p:txBody>
          <a:bodyPr/>
          <a:lstStyle/>
          <a:p>
            <a:pPr marL="109537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UC Guide, Chapter 21, Utility Coordination During Construction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endParaRPr lang="en-US" sz="2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381000" y="22098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UC Guide, Chapter 21.3  Coordination Meetings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  <a:p>
            <a:pPr lvl="1"/>
            <a:r>
              <a:rPr lang="en-US" sz="2200" i="1" dirty="0" smtClean="0">
                <a:solidFill>
                  <a:srgbClr val="92D050"/>
                </a:solidFill>
              </a:rPr>
              <a:t>Documentation</a:t>
            </a:r>
            <a:r>
              <a:rPr lang="en-US" sz="2000" dirty="0"/>
              <a:t/>
            </a:r>
            <a:br>
              <a:rPr lang="en-US" sz="2000" dirty="0"/>
            </a:br>
            <a:endParaRPr lang="en-US" dirty="0" smtClean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495299" y="3974841"/>
            <a:ext cx="8240713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92113" lvl="1" indent="0">
              <a:buNone/>
            </a:pPr>
            <a:r>
              <a:rPr lang="en-US" sz="2000" b="1" i="1" dirty="0" smtClean="0">
                <a:solidFill>
                  <a:srgbClr val="C00000"/>
                </a:solidFill>
                <a:latin typeface="Stez Sans" panose="03080602040302020201" pitchFamily="66" charset="0"/>
                <a:cs typeface="Gisha" panose="020B0502040204020203" pitchFamily="34" charset="-79"/>
              </a:rPr>
              <a:t>“Utility Problems During Construction Documentation Report</a:t>
            </a:r>
            <a:r>
              <a:rPr lang="en-US" sz="2000" b="1" i="1" dirty="0" smtClean="0">
                <a:solidFill>
                  <a:srgbClr val="C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”</a:t>
            </a:r>
          </a:p>
          <a:p>
            <a:pPr marL="392113" lvl="1" indent="0">
              <a:buNone/>
            </a:pPr>
            <a:endParaRPr lang="en-US" sz="2200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719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52399" y="457200"/>
            <a:ext cx="8861426" cy="947619"/>
          </a:xfrm>
        </p:spPr>
        <p:txBody>
          <a:bodyPr/>
          <a:lstStyle/>
          <a:p>
            <a:pPr marL="109537" indent="0">
              <a:buNone/>
            </a:pPr>
            <a:r>
              <a:rPr lang="en-US" sz="30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Construction &amp; Materials </a:t>
            </a:r>
            <a:r>
              <a:rPr lang="en-US" sz="30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Manual Chapter </a:t>
            </a:r>
            <a:r>
              <a:rPr lang="en-US" sz="30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2-56, Utilities</a:t>
            </a:r>
            <a:r>
              <a:rPr lang="en-US" sz="3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</a:br>
            <a:endParaRPr lang="en-US" sz="32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662795" y="2057400"/>
            <a:ext cx="7795405" cy="25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ED1C24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CMM, Chapter 2-56.4   Progress of Work</a:t>
            </a:r>
            <a:br>
              <a:rPr lang="en-US" sz="2400" dirty="0" smtClean="0"/>
            </a:br>
            <a:endParaRPr lang="en-US" sz="4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CMM, Chapter 2-56.5   Inspection of Work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4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UC Guide, Chapter 2-56.6   Contract Records</a:t>
            </a:r>
            <a:br>
              <a:rPr lang="en-US" sz="2400" dirty="0" smtClean="0"/>
            </a:br>
            <a:endParaRPr lang="en-US" sz="2400" dirty="0" smtClean="0"/>
          </a:p>
          <a:p>
            <a:pPr marL="109537" indent="0">
              <a:buFont typeface="Wingdings 3" pitchFamily="18" charset="2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153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52399" y="1320800"/>
            <a:ext cx="8861426" cy="4191000"/>
          </a:xfrm>
        </p:spPr>
        <p:txBody>
          <a:bodyPr/>
          <a:lstStyle/>
          <a:p>
            <a:r>
              <a:rPr lang="en-US" sz="2000" b="1" dirty="0" smtClean="0"/>
              <a:t>WisDOT</a:t>
            </a:r>
            <a:r>
              <a:rPr lang="en-US" sz="2000" b="1" dirty="0" smtClean="0"/>
              <a:t> Guide to Utility Coordination (UC Guide)</a:t>
            </a:r>
          </a:p>
          <a:p>
            <a:pPr marL="365125" lvl="1" indent="0">
              <a:buNone/>
            </a:pPr>
            <a:r>
              <a:rPr lang="en-US" sz="1400" b="1" dirty="0">
                <a:hlinkClick r:id="rId3"/>
              </a:rPr>
              <a:t>http://wisconsindot.gov/Pages/doing-bus/eng-consultants/cnslt-rsrces/util/ucguide.aspx</a:t>
            </a:r>
            <a:endParaRPr lang="en-US" sz="1400" b="1" dirty="0"/>
          </a:p>
          <a:p>
            <a:endParaRPr lang="en-US" sz="3200" b="1" dirty="0" smtClean="0"/>
          </a:p>
          <a:p>
            <a:r>
              <a:rPr lang="en-US" sz="2000" b="1" dirty="0" smtClean="0"/>
              <a:t>Utility Accommodation Policy / Highway Maintenance Manual</a:t>
            </a:r>
            <a:br>
              <a:rPr lang="en-US" sz="2000" b="1" dirty="0" smtClean="0"/>
            </a:br>
            <a:r>
              <a:rPr lang="en-US" sz="1400" b="1" dirty="0">
                <a:hlinkClick r:id="rId4"/>
              </a:rPr>
              <a:t>http://</a:t>
            </a:r>
            <a:r>
              <a:rPr lang="en-US" sz="1400" b="1" dirty="0" smtClean="0">
                <a:hlinkClick r:id="rId4"/>
              </a:rPr>
              <a:t>wisconsindot.gov/Pages/doing-bus/real-estate/permits/utility-uap.aspx</a:t>
            </a:r>
            <a:endParaRPr lang="en-US" sz="1400" b="1" dirty="0" smtClean="0"/>
          </a:p>
          <a:p>
            <a:endParaRPr lang="en-US" sz="3200" b="1" dirty="0" smtClean="0"/>
          </a:p>
          <a:p>
            <a:r>
              <a:rPr lang="en-US" sz="2000" b="1" dirty="0" smtClean="0"/>
              <a:t>Construction &amp; Materials Manual (CMM)</a:t>
            </a:r>
          </a:p>
          <a:p>
            <a:pPr marL="365125" lvl="1" indent="0">
              <a:buNone/>
            </a:pPr>
            <a:r>
              <a:rPr lang="en-US" sz="1400" b="1" dirty="0">
                <a:hlinkClick r:id="rId5"/>
              </a:rPr>
              <a:t>http://</a:t>
            </a:r>
            <a:r>
              <a:rPr lang="en-US" sz="1400" b="1" dirty="0" smtClean="0">
                <a:hlinkClick r:id="rId5"/>
              </a:rPr>
              <a:t>wisconsindot.gov/Pages/doing-bus/eng-consultants/cnslt-rsrces/rdwy/cmm.aspx</a:t>
            </a:r>
            <a:endParaRPr lang="en-US" sz="1400" b="1" dirty="0" smtClean="0"/>
          </a:p>
          <a:p>
            <a:endParaRPr lang="en-US" sz="3200" b="1" dirty="0" smtClean="0"/>
          </a:p>
          <a:p>
            <a:r>
              <a:rPr lang="en-US" sz="2000" b="1" dirty="0" smtClean="0"/>
              <a:t>Facilities Development Manual (FDM)</a:t>
            </a:r>
          </a:p>
          <a:p>
            <a:pPr marL="365125" lvl="1" indent="0">
              <a:buNone/>
            </a:pPr>
            <a:r>
              <a:rPr lang="en-US" sz="1400" b="1" dirty="0">
                <a:hlinkClick r:id="rId6"/>
              </a:rPr>
              <a:t>http://wisconsindot.gov/Pages/doing-bus/eng-consultants/cnslt-rsrces/rdwy/fdm.aspx</a:t>
            </a:r>
            <a:endParaRPr lang="en-US" sz="1400" b="1" dirty="0"/>
          </a:p>
          <a:p>
            <a:endParaRPr lang="en-US" sz="1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8311" y="1778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solidFill>
                  <a:srgbClr val="C00000"/>
                </a:solidFill>
              </a:rPr>
              <a:t>Resources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0922AE-9D08-4FD0-99BF-E5B424A18AC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9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</TotalTime>
  <Words>293</Words>
  <Application>Microsoft Office PowerPoint</Application>
  <PresentationFormat>On-screen Show (4:3)</PresentationFormat>
  <Paragraphs>72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Gisha</vt:lpstr>
      <vt:lpstr>Stez Sans</vt:lpstr>
      <vt:lpstr>Wingdings</vt:lpstr>
      <vt:lpstr>Wingdings 2</vt:lpstr>
      <vt:lpstr>Wingdings 3</vt:lpstr>
      <vt:lpstr>Concourse</vt:lpstr>
      <vt:lpstr>2016 Northeast Region Construction Training</vt:lpstr>
      <vt:lpstr>Overview</vt:lpstr>
      <vt:lpstr>PowerPoint Presentation</vt:lpstr>
      <vt:lpstr>PowerPoint Presentation</vt:lpstr>
      <vt:lpstr>PowerPoint Presentation</vt:lpstr>
      <vt:lpstr>PowerPoint Presentation</vt:lpstr>
      <vt:lpstr>Resources</vt:lpstr>
    </vt:vector>
  </TitlesOfParts>
  <Company>Wisconsin Department of Transportation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ORR, JEFFRY J</cp:lastModifiedBy>
  <cp:revision>94</cp:revision>
  <cp:lastPrinted>2016-03-02T16:30:41Z</cp:lastPrinted>
  <dcterms:created xsi:type="dcterms:W3CDTF">2012-06-26T13:11:17Z</dcterms:created>
  <dcterms:modified xsi:type="dcterms:W3CDTF">2016-03-05T14:49:50Z</dcterms:modified>
</cp:coreProperties>
</file>