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7" r:id="rId3"/>
    <p:sldId id="266" r:id="rId4"/>
    <p:sldId id="281" r:id="rId5"/>
    <p:sldId id="282" r:id="rId6"/>
    <p:sldId id="286" r:id="rId7"/>
    <p:sldId id="287" r:id="rId8"/>
    <p:sldId id="284" r:id="rId9"/>
    <p:sldId id="283" r:id="rId10"/>
    <p:sldId id="285" r:id="rId11"/>
    <p:sldId id="292" r:id="rId12"/>
    <p:sldId id="288" r:id="rId13"/>
    <p:sldId id="289" r:id="rId14"/>
    <p:sldId id="294" r:id="rId15"/>
    <p:sldId id="290" r:id="rId16"/>
    <p:sldId id="293" r:id="rId17"/>
    <p:sldId id="291" r:id="rId18"/>
    <p:sldId id="297" r:id="rId19"/>
    <p:sldId id="299" r:id="rId20"/>
    <p:sldId id="300" r:id="rId21"/>
    <p:sldId id="295" r:id="rId22"/>
    <p:sldId id="296" r:id="rId23"/>
    <p:sldId id="298" r:id="rId24"/>
    <p:sldId id="280" r:id="rId25"/>
    <p:sldId id="265" r:id="rId26"/>
  </p:sldIdLst>
  <p:sldSz cx="9144000" cy="6858000" type="screen4x3"/>
  <p:notesSz cx="7086600" cy="9410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4">
          <p15:clr>
            <a:srgbClr val="A4A3A4"/>
          </p15:clr>
        </p15:guide>
        <p15:guide id="2" pos="22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681"/>
    <a:srgbClr val="A7C2FF"/>
    <a:srgbClr val="2F4CB7"/>
    <a:srgbClr val="BFC9EF"/>
    <a:srgbClr val="002F9D"/>
    <a:srgbClr val="4B68D1"/>
    <a:srgbClr val="253D92"/>
    <a:srgbClr val="89A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591" autoAdjust="0"/>
    <p:restoredTop sz="96469" autoAdjust="0"/>
  </p:normalViewPr>
  <p:slideViewPr>
    <p:cSldViewPr>
      <p:cViewPr varScale="1">
        <p:scale>
          <a:sx n="118" d="100"/>
          <a:sy n="118" d="100"/>
        </p:scale>
        <p:origin x="30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200" d="100"/>
          <a:sy n="200" d="100"/>
        </p:scale>
        <p:origin x="-444" y="4962"/>
      </p:cViewPr>
      <p:guideLst>
        <p:guide orient="horz" pos="2964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409737-B42F-4E99-BE9E-3150B19156F7}" type="datetimeFigureOut">
              <a:rPr lang="en-US"/>
              <a:pPr>
                <a:defRPr/>
              </a:pPr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39213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8939213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5B7B7E-BD6A-4951-A152-0A8C255F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378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0B40AD-C3B0-4F65-94B5-F66320FF2E04}" type="datetimeFigureOut">
              <a:rPr lang="en-US"/>
              <a:pPr>
                <a:defRPr/>
              </a:pPr>
              <a:t>2/25/2016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706438"/>
            <a:ext cx="4705350" cy="3529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70400"/>
            <a:ext cx="5670550" cy="423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39213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8" y="8939213"/>
            <a:ext cx="307022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488F0C-6769-4BD1-B394-ECE77D272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059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43DFA-035C-4DA5-9840-62FA0030F74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Before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 well prepared with content. Know facts and figures and your audience.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Everyone should be able to read the slides but if NOT, read it to them. Otherwise don’t include it.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 a final check on microphone and other equipment well before the start time.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Practice the presentation aloud several times. Feel comfortable.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Drink fluids and do something to relax you.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During presentation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Smile and be confident. 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Introduce yourself and the organization.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Speak with energy, clearly, and in a reasonable volume so everyone can hear you.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 not read each line on the slide show – use your own wording and add in examples or additional information which will aid in comprehension.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Talk “friendly” and with the attitude that you are here to provide information and assistance. Have a “win/win” attitude.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you make an error, politely clarify or correct it. Move on quickly and don’t dwell on it.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you can’t answer a question, politely indicate you don’t have the information available. Indicate that you will follow-up individually with the requestor. </a:t>
            </a:r>
          </a:p>
          <a:p>
            <a:pPr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After presentation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 available for follow up.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Be prepared for additional comments, questions or clarifications.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Maintain composure.</a:t>
            </a:r>
          </a:p>
          <a:p>
            <a:pPr marL="232943" indent="-232943">
              <a:buFont typeface="+mj-lt"/>
              <a:buAutoNum type="arabicPeriod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you make a promise, be sure to follow up quickly or reassign if appropriate.</a:t>
            </a:r>
          </a:p>
        </p:txBody>
      </p:sp>
    </p:spTree>
    <p:extLst>
      <p:ext uri="{BB962C8B-B14F-4D97-AF65-F5344CB8AC3E}">
        <p14:creationId xmlns:p14="http://schemas.microsoft.com/office/powerpoint/2010/main" val="2761936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8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95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89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47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4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28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1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75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3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5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40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6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60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47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List contact and resources to help get answers. </a:t>
            </a:r>
          </a:p>
          <a:p>
            <a:endParaRPr lang="en-US" smtClean="0"/>
          </a:p>
          <a:p>
            <a:r>
              <a:rPr lang="en-US" smtClean="0"/>
              <a:t>Refer to WisDOT project web site for detailed and ongoing information.  </a:t>
            </a:r>
          </a:p>
          <a:p>
            <a:endParaRPr lang="en-US" smtClean="0"/>
          </a:p>
          <a:p>
            <a:r>
              <a:rPr lang="en-US" smtClean="0"/>
              <a:t>Include name and phone number/email for lead staff.</a:t>
            </a:r>
          </a:p>
          <a:p>
            <a:endParaRPr lang="en-US" smtClean="0"/>
          </a:p>
          <a:p>
            <a:r>
              <a:rPr lang="en-US" smtClean="0"/>
              <a:t>Take Q&amp;A if time allows.</a:t>
            </a:r>
          </a:p>
          <a:p>
            <a:endParaRPr lang="en-US" smtClean="0"/>
          </a:p>
          <a:p>
            <a:r>
              <a:rPr lang="en-US" smtClean="0"/>
              <a:t>End the presentation on a positive note. Thank the audience for their time and attention.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43886-938E-412C-8642-C6867C09FD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2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List contact and resources to help get answers. </a:t>
            </a:r>
          </a:p>
          <a:p>
            <a:endParaRPr lang="en-US" smtClean="0"/>
          </a:p>
          <a:p>
            <a:r>
              <a:rPr lang="en-US" smtClean="0"/>
              <a:t>Refer to WisDOT project web site for detailed and ongoing information.  </a:t>
            </a:r>
          </a:p>
          <a:p>
            <a:endParaRPr lang="en-US" smtClean="0"/>
          </a:p>
          <a:p>
            <a:r>
              <a:rPr lang="en-US" smtClean="0"/>
              <a:t>Include name and phone number/email for lead staff.</a:t>
            </a:r>
          </a:p>
          <a:p>
            <a:endParaRPr lang="en-US" smtClean="0"/>
          </a:p>
          <a:p>
            <a:r>
              <a:rPr lang="en-US" smtClean="0"/>
              <a:t>Take Q&amp;A if time allows.</a:t>
            </a:r>
          </a:p>
          <a:p>
            <a:endParaRPr lang="en-US" smtClean="0"/>
          </a:p>
          <a:p>
            <a:r>
              <a:rPr lang="en-US" smtClean="0"/>
              <a:t>End the presentation on a positive note. Thank the audience for their time and attention.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643886-938E-412C-8642-C6867C09FD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0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55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78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6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0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52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02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charset="0"/>
                <a:cs typeface="Arial" charset="0"/>
              </a:rPr>
              <a:t>Overview should be specific such as listing the goals of the presentation and items to be covered.  For example:  “Explain Hwy 51 project alternatives.”  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Use a verb followed by a brief phase or sentence.</a:t>
            </a:r>
          </a:p>
          <a:p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Overview should include time for Q&amp;A or indicate if you intend to take questions during the presentation or prefer that they wait until the end of the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28468-5D51-4B95-94B2-4733DE0C78A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rgbClr val="21368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0A2AD120-39C9-4762-9808-4997980F33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89C35698-ECFA-45D4-B95F-4F5295812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gradFill>
            <a:gsLst>
              <a:gs pos="0">
                <a:schemeClr val="bg1"/>
              </a:gs>
              <a:gs pos="64999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6800000" scaled="0"/>
          </a:gradFill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4D1A753E-EC79-4AA7-8B4D-F379B7F83D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DB104AA0-9F21-4485-B088-466B0F300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664698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C38AFE01-58B7-4B7A-B8D5-787EBD0E15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96E48EDD-1FD1-4C50-94FF-D58D47BF0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>
          <a:xfrm>
            <a:off x="8458200" y="6477000"/>
            <a:ext cx="555625" cy="296863"/>
          </a:xfrm>
          <a:prstGeom prst="rect">
            <a:avLst/>
          </a:prstGeom>
        </p:spPr>
        <p:txBody>
          <a:bodyPr/>
          <a:lstStyle>
            <a:lvl1pPr>
              <a:defRPr sz="1600" b="1" i="0" kern="900" baseline="0">
                <a:solidFill>
                  <a:schemeClr val="bg1"/>
                </a:solidFill>
              </a:defRPr>
            </a:lvl1pPr>
            <a:extLst/>
          </a:lstStyle>
          <a:p>
            <a:pPr>
              <a:defRPr/>
            </a:pPr>
            <a:fld id="{E0710924-D447-41AA-9A85-433CA037B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 flipV="1">
            <a:off x="0" y="5206360"/>
            <a:ext cx="9144000" cy="171204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15026 h 23922"/>
              <a:gd name="connsiteX1" fmla="*/ 21600 w 21600"/>
              <a:gd name="connsiteY1" fmla="*/ 0 h 23922"/>
              <a:gd name="connsiteX2" fmla="*/ 21600 w 21600"/>
              <a:gd name="connsiteY2" fmla="*/ 17322 h 23922"/>
              <a:gd name="connsiteX3" fmla="*/ 0 w 21600"/>
              <a:gd name="connsiteY3" fmla="*/ 20172 h 23922"/>
              <a:gd name="connsiteX4" fmla="*/ 0 w 21600"/>
              <a:gd name="connsiteY4" fmla="*/ 15026 h 23922"/>
              <a:gd name="connsiteX0" fmla="*/ 0 w 21600"/>
              <a:gd name="connsiteY0" fmla="*/ 0 h 8896"/>
              <a:gd name="connsiteX1" fmla="*/ 21600 w 21600"/>
              <a:gd name="connsiteY1" fmla="*/ 0 h 8896"/>
              <a:gd name="connsiteX2" fmla="*/ 21600 w 21600"/>
              <a:gd name="connsiteY2" fmla="*/ 2296 h 8896"/>
              <a:gd name="connsiteX3" fmla="*/ 0 w 21600"/>
              <a:gd name="connsiteY3" fmla="*/ 5146 h 8896"/>
              <a:gd name="connsiteX4" fmla="*/ 0 w 21600"/>
              <a:gd name="connsiteY4" fmla="*/ 0 h 88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3704 h 10000"/>
              <a:gd name="connsiteX3" fmla="*/ 0 w 10000"/>
              <a:gd name="connsiteY3" fmla="*/ 5785 h 10000"/>
              <a:gd name="connsiteX4" fmla="*/ 0 w 10000"/>
              <a:gd name="connsiteY4" fmla="*/ 0 h 10000"/>
              <a:gd name="connsiteX0" fmla="*/ 0 w 10000"/>
              <a:gd name="connsiteY0" fmla="*/ 367 h 10367"/>
              <a:gd name="connsiteX1" fmla="*/ 10000 w 10000"/>
              <a:gd name="connsiteY1" fmla="*/ 367 h 10367"/>
              <a:gd name="connsiteX2" fmla="*/ 10000 w 10000"/>
              <a:gd name="connsiteY2" fmla="*/ 4071 h 10367"/>
              <a:gd name="connsiteX3" fmla="*/ 0 w 10000"/>
              <a:gd name="connsiteY3" fmla="*/ 6152 h 10367"/>
              <a:gd name="connsiteX4" fmla="*/ 0 w 10000"/>
              <a:gd name="connsiteY4" fmla="*/ 367 h 10367"/>
              <a:gd name="connsiteX0" fmla="*/ 0 w 10000"/>
              <a:gd name="connsiteY0" fmla="*/ 367 h 8620"/>
              <a:gd name="connsiteX1" fmla="*/ 10000 w 10000"/>
              <a:gd name="connsiteY1" fmla="*/ 367 h 8620"/>
              <a:gd name="connsiteX2" fmla="*/ 10000 w 10000"/>
              <a:gd name="connsiteY2" fmla="*/ 4071 h 8620"/>
              <a:gd name="connsiteX3" fmla="*/ 0 w 10000"/>
              <a:gd name="connsiteY3" fmla="*/ 6152 h 8620"/>
              <a:gd name="connsiteX4" fmla="*/ 0 w 10000"/>
              <a:gd name="connsiteY4" fmla="*/ 367 h 8620"/>
              <a:gd name="connsiteX0" fmla="*/ 0 w 10000"/>
              <a:gd name="connsiteY0" fmla="*/ 426 h 12067"/>
              <a:gd name="connsiteX1" fmla="*/ 10000 w 10000"/>
              <a:gd name="connsiteY1" fmla="*/ 426 h 12067"/>
              <a:gd name="connsiteX2" fmla="*/ 10000 w 10000"/>
              <a:gd name="connsiteY2" fmla="*/ 4723 h 12067"/>
              <a:gd name="connsiteX3" fmla="*/ 0 w 10000"/>
              <a:gd name="connsiteY3" fmla="*/ 7137 h 12067"/>
              <a:gd name="connsiteX4" fmla="*/ 0 w 10000"/>
              <a:gd name="connsiteY4" fmla="*/ 426 h 1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067">
                <a:moveTo>
                  <a:pt x="0" y="426"/>
                </a:moveTo>
                <a:lnTo>
                  <a:pt x="10000" y="426"/>
                </a:lnTo>
                <a:lnTo>
                  <a:pt x="10000" y="4723"/>
                </a:lnTo>
                <a:cubicBezTo>
                  <a:pt x="8802" y="0"/>
                  <a:pt x="3211" y="12067"/>
                  <a:pt x="0" y="7137"/>
                </a:cubicBezTo>
                <a:lnTo>
                  <a:pt x="0" y="426"/>
                </a:lnTo>
                <a:close/>
              </a:path>
            </a:pathLst>
          </a:custGeom>
          <a:blipFill>
            <a:blip r:embed="rId9" cstate="print"/>
            <a:stretch>
              <a:fillRect t="-50000"/>
            </a:stretch>
          </a:blip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3" name="Picture 22" descr="WisDOTlogo.gif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08002" y="5943600"/>
            <a:ext cx="762000" cy="762000"/>
          </a:xfrm>
          <a:prstGeom prst="ellipse">
            <a:avLst/>
          </a:prstGeom>
          <a:ln w="38100" cap="rnd" cmpd="sng">
            <a:solidFill>
              <a:schemeClr val="bg1"/>
            </a:solidFill>
          </a:ln>
          <a:effectLst>
            <a:outerShdw blurRad="50800" dist="38100" dir="5400000" algn="t" rotWithShape="0">
              <a:srgbClr val="213681">
                <a:alpha val="40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002F9D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rgbClr val="002F9D"/>
          </a:solidFill>
          <a:latin typeface="Arial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rgbClr val="ED1C24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Work Zone Traffic Control Presentation </a:t>
            </a:r>
            <a:endParaRPr lang="en-US" dirty="0"/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/>
            <a:r>
              <a:rPr lang="en-US" dirty="0" smtClean="0"/>
              <a:t>2016 NE Construction Training</a:t>
            </a:r>
          </a:p>
          <a:p>
            <a:pPr marR="0" eaLnBrk="1" hangingPunct="1"/>
            <a:r>
              <a:rPr lang="en-US" dirty="0" smtClean="0"/>
              <a:t> March 16th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05200"/>
            <a:ext cx="21336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52400"/>
            <a:ext cx="2333625" cy="196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SAFETY First</a:t>
            </a:r>
          </a:p>
          <a:p>
            <a:pPr lvl="1"/>
            <a:r>
              <a:rPr lang="en-US" dirty="0" smtClean="0"/>
              <a:t>Workers Within Live Lanes of Traffic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t="6857"/>
          <a:stretch/>
        </p:blipFill>
        <p:spPr bwMode="auto">
          <a:xfrm>
            <a:off x="171281" y="2567440"/>
            <a:ext cx="4308371" cy="1975908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16667" t="36790" r="7052" b="9746"/>
          <a:stretch/>
        </p:blipFill>
        <p:spPr bwMode="auto">
          <a:xfrm>
            <a:off x="4577395" y="2553978"/>
            <a:ext cx="4460771" cy="1975908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988" y="4596188"/>
            <a:ext cx="5151566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SAFETY First</a:t>
            </a:r>
          </a:p>
          <a:p>
            <a:pPr lvl="1"/>
            <a:r>
              <a:rPr lang="en-US" dirty="0" smtClean="0"/>
              <a:t>Workers/Equipment Within Live Lanes of Traffic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0" y="2527300"/>
            <a:ext cx="769902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Pedestrian Accommodation Problems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7" y="2129737"/>
            <a:ext cx="6753225" cy="46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Pedestrian Accommodation Problems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74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Pedestrian Accommodation Problems</a:t>
            </a:r>
            <a:endParaRPr lang="en-US" dirty="0"/>
          </a:p>
        </p:txBody>
      </p:sp>
      <p:pic>
        <p:nvPicPr>
          <p:cNvPr id="6" name="Picture 5" descr="W:\Work Zone\Work Zone Field Review\2015 Reviews\April Inspections\PICS - Cross Plains (5310-02-70)\20150414_1401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b="6446"/>
          <a:stretch/>
        </p:blipFill>
        <p:spPr bwMode="auto">
          <a:xfrm>
            <a:off x="762000" y="2254430"/>
            <a:ext cx="3200400" cy="4452647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W:\Work Zone\Work Zone Field Review\2015 Reviews\April Inspections\PICS - Cross Plains (5310-02-70)\20150414_1402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1"/>
          <a:stretch/>
        </p:blipFill>
        <p:spPr bwMode="auto">
          <a:xfrm>
            <a:off x="4800600" y="2233165"/>
            <a:ext cx="3346855" cy="451943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41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Pedestrian Accommodations Practices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8806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Pedestrian Accommodations Practices </a:t>
            </a:r>
            <a:endParaRPr lang="en-US" dirty="0"/>
          </a:p>
        </p:txBody>
      </p:sp>
      <p:pic>
        <p:nvPicPr>
          <p:cNvPr id="6" name="Picture 5" descr="W:\Work Zone\Work Zone Field Review\2015 Reviews\April Inspections\PICS Beaver Dam (6083-00-73)\20150414_1628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28419"/>
            <a:ext cx="5410200" cy="3096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 descr="W:\Work Zone\Work Zone Field Review\2015 Reviews\April Inspections\PICS Beaver Dam (6083-00-73)\20150414_16362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25147"/>
          <a:stretch/>
        </p:blipFill>
        <p:spPr bwMode="auto">
          <a:xfrm>
            <a:off x="5867401" y="2362200"/>
            <a:ext cx="2854842" cy="3429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87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Pedestrian Accommodations Practices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3600"/>
            <a:ext cx="3543300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81" y="278750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Truck Mounted Attenuator usage</a:t>
            </a:r>
          </a:p>
          <a:p>
            <a:pPr lvl="1"/>
            <a:r>
              <a:rPr lang="en-US" dirty="0" smtClean="0"/>
              <a:t>Shouldn’t be used to protect hazards for an extended period of time (overnight period)</a:t>
            </a:r>
          </a:p>
          <a:p>
            <a:pPr lvl="1"/>
            <a:r>
              <a:rPr lang="en-US" dirty="0" smtClean="0"/>
              <a:t>Has to be placed in 2</a:t>
            </a:r>
            <a:r>
              <a:rPr lang="en-US" baseline="30000" dirty="0" smtClean="0"/>
              <a:t>nd</a:t>
            </a:r>
            <a:r>
              <a:rPr lang="en-US" dirty="0" smtClean="0"/>
              <a:t> gear and not parking gear/brake</a:t>
            </a:r>
          </a:p>
          <a:p>
            <a:pPr lvl="1"/>
            <a:r>
              <a:rPr lang="en-US" dirty="0" smtClean="0"/>
              <a:t>Should be last resort, if temp crash cushion can’t be achieved for an overnight </a:t>
            </a:r>
          </a:p>
          <a:p>
            <a:pPr marL="109537" lvl="0" indent="0">
              <a:buClr>
                <a:srgbClr val="EE0000"/>
              </a:buClr>
              <a:buNone/>
            </a:pPr>
            <a:endParaRPr lang="en-US" dirty="0">
              <a:solidFill>
                <a:srgbClr val="253D92"/>
              </a:solidFill>
            </a:endParaRPr>
          </a:p>
          <a:p>
            <a:pPr marL="392113" lvl="1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48"/>
            <a:ext cx="4267200" cy="319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Yellow Cones NOT allowed</a:t>
            </a:r>
          </a:p>
          <a:p>
            <a:pPr marL="109537" indent="0">
              <a:buNone/>
            </a:pPr>
            <a:endParaRPr lang="en-US" dirty="0" smtClean="0"/>
          </a:p>
          <a:p>
            <a:pPr marL="109537" lvl="0" indent="0">
              <a:buClr>
                <a:srgbClr val="EE0000"/>
              </a:buClr>
              <a:buNone/>
            </a:pPr>
            <a:endParaRPr lang="en-US" dirty="0">
              <a:solidFill>
                <a:srgbClr val="253D92"/>
              </a:solidFill>
            </a:endParaRPr>
          </a:p>
          <a:p>
            <a:pPr marL="392113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8" y="2192337"/>
            <a:ext cx="8256181" cy="46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Signing Issues</a:t>
            </a:r>
          </a:p>
          <a:p>
            <a:r>
              <a:rPr lang="en-US" dirty="0" smtClean="0"/>
              <a:t>Equipment Reminders</a:t>
            </a:r>
          </a:p>
          <a:p>
            <a:r>
              <a:rPr lang="en-US" dirty="0" smtClean="0"/>
              <a:t>Construction Practices and Procedures</a:t>
            </a:r>
          </a:p>
          <a:p>
            <a:r>
              <a:rPr lang="en-US" dirty="0" smtClean="0"/>
              <a:t>Lane Closure System Entries</a:t>
            </a:r>
          </a:p>
          <a:p>
            <a:r>
              <a:rPr lang="en-US" dirty="0" smtClean="0"/>
              <a:t>Changes for 2017 Construction</a:t>
            </a:r>
          </a:p>
          <a:p>
            <a:pPr marL="109537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109537" indent="0">
              <a:buNone/>
            </a:pPr>
            <a:endParaRPr lang="en-US" dirty="0" smtClean="0"/>
          </a:p>
          <a:p>
            <a:pPr marL="109537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Work Zone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6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Construction Practices &amp;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to pull back the shoulder after paving</a:t>
            </a:r>
          </a:p>
          <a:p>
            <a:pPr marL="109537" indent="0">
              <a:buNone/>
            </a:pPr>
            <a:endParaRPr lang="en-US" dirty="0" smtClean="0"/>
          </a:p>
          <a:p>
            <a:pPr marL="109537" lvl="0" indent="0">
              <a:buClr>
                <a:srgbClr val="EE0000"/>
              </a:buClr>
              <a:buNone/>
            </a:pPr>
            <a:endParaRPr lang="en-US" dirty="0">
              <a:solidFill>
                <a:srgbClr val="253D92"/>
              </a:solidFill>
            </a:endParaRPr>
          </a:p>
          <a:p>
            <a:pPr marL="392113" lvl="1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7575"/>
            <a:ext cx="81534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Lane Closure System Entries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to follow advanced notifications for entries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341" y="2438400"/>
            <a:ext cx="537923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Changes for 2017 Construction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873500"/>
          </a:xfrm>
        </p:spPr>
        <p:txBody>
          <a:bodyPr/>
          <a:lstStyle/>
          <a:p>
            <a:r>
              <a:rPr lang="en-US" dirty="0" smtClean="0"/>
              <a:t>Fluorescent Orange Sheeting for all TC devices</a:t>
            </a:r>
          </a:p>
          <a:p>
            <a:r>
              <a:rPr lang="en-US" dirty="0" smtClean="0"/>
              <a:t>Expanding usage of Temporary Portable Rumble Strips (NOW for both stationary and moving work operations)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01" y="3505199"/>
            <a:ext cx="3331099" cy="2495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314445"/>
            <a:ext cx="5486400" cy="354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8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Changes for 2017 Construction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FHWA acceptance letter and Federal-Aid Reimbursement Letter (for MASH criteria)</a:t>
            </a:r>
          </a:p>
          <a:p>
            <a:pPr lvl="1"/>
            <a:r>
              <a:rPr lang="en-US" dirty="0" smtClean="0"/>
              <a:t>Needed only for barricades and roll-up/portable stands</a:t>
            </a:r>
          </a:p>
          <a:p>
            <a:pPr lvl="1"/>
            <a:r>
              <a:rPr lang="en-US" dirty="0" smtClean="0"/>
              <a:t>NOT needed for drums, cones, delineators – Vendor self-certifies for being crashworthy</a:t>
            </a:r>
          </a:p>
          <a:p>
            <a:pPr lvl="1"/>
            <a:r>
              <a:rPr lang="en-US" dirty="0" smtClean="0"/>
              <a:t>Letters are essentially the same</a:t>
            </a:r>
          </a:p>
          <a:p>
            <a:pPr lvl="1"/>
            <a:r>
              <a:rPr lang="en-US" dirty="0" smtClean="0"/>
              <a:t>Most current version of letter is FHWA acceptance letter</a:t>
            </a:r>
          </a:p>
          <a:p>
            <a:pPr lvl="1"/>
            <a:r>
              <a:rPr lang="en-US" dirty="0" smtClean="0"/>
              <a:t>IF they only have Reimbursement letter, that is acceptable</a:t>
            </a:r>
          </a:p>
          <a:p>
            <a:pPr lvl="1"/>
            <a:r>
              <a:rPr lang="en-US" dirty="0" smtClean="0"/>
              <a:t>Must have at least one letter for submission ultimately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en-US" sz="3600" dirty="0" smtClean="0"/>
              <a:t>Joshua Falk </a:t>
            </a:r>
          </a:p>
          <a:p>
            <a:pPr marL="109537" indent="0" algn="ctr">
              <a:buNone/>
            </a:pPr>
            <a:r>
              <a:rPr lang="en-US" sz="3600" dirty="0" smtClean="0"/>
              <a:t>Traffic Control/Work Zone Engineer</a:t>
            </a:r>
          </a:p>
          <a:p>
            <a:pPr marL="109537" indent="0" algn="ctr">
              <a:buNone/>
            </a:pPr>
            <a:r>
              <a:rPr lang="en-US" sz="3600" dirty="0" smtClean="0"/>
              <a:t>920-492-7165</a:t>
            </a:r>
          </a:p>
          <a:p>
            <a:pPr marL="109537" indent="0" algn="ctr">
              <a:buNone/>
            </a:pPr>
            <a:r>
              <a:rPr lang="en-US" sz="3600" dirty="0"/>
              <a:t>j</a:t>
            </a:r>
            <a:r>
              <a:rPr lang="en-US" sz="3600" dirty="0" smtClean="0"/>
              <a:t>oshua.falk@dot.wi.gov</a:t>
            </a:r>
          </a:p>
          <a:p>
            <a:pPr marL="109537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Need Assistance?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8DA5B-37B8-46A8-9220-33B77F96403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8DA5B-37B8-46A8-9220-33B77F96403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3" y="3439633"/>
            <a:ext cx="2962900" cy="1971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178" y="3429000"/>
            <a:ext cx="2818406" cy="1971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369" y="3429000"/>
            <a:ext cx="3126350" cy="1965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2287" y="1524000"/>
            <a:ext cx="3019425" cy="151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Traffic Control Covering Signs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Signing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Content Placeholder 3"/>
          <p:cNvPicPr>
            <a:picLocks/>
          </p:cNvPicPr>
          <p:nvPr/>
        </p:nvPicPr>
        <p:blipFill rotWithShape="1">
          <a:blip r:embed="rId3"/>
          <a:srcRect l="1" r="59881" b="53393"/>
          <a:stretch/>
        </p:blipFill>
        <p:spPr bwMode="auto">
          <a:xfrm>
            <a:off x="5029200" y="2273595"/>
            <a:ext cx="2819400" cy="3537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55561" t="23661" r="14336" b="20674"/>
          <a:stretch/>
        </p:blipFill>
        <p:spPr bwMode="auto">
          <a:xfrm>
            <a:off x="1143000" y="2273595"/>
            <a:ext cx="3200400" cy="3440741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02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Signing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Mounting Height and Clutter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598" y="2133600"/>
            <a:ext cx="3706732" cy="4175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0" y="3124200"/>
            <a:ext cx="5302408" cy="19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Signing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Installation Issues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19" y="3664440"/>
            <a:ext cx="3177362" cy="3168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999678"/>
            <a:ext cx="3505200" cy="2625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6" y="2353122"/>
            <a:ext cx="3678865" cy="39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Signing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Various Issues –Sign Storage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7809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Signing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Various Issues-Sign Stand Weights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3924"/>
            <a:ext cx="8229599" cy="462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Equipment Reminders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Difference between </a:t>
            </a:r>
            <a:r>
              <a:rPr lang="en-US" sz="2400" dirty="0" smtClean="0">
                <a:solidFill>
                  <a:srgbClr val="00B050"/>
                </a:solidFill>
              </a:rPr>
              <a:t>Acceptable</a:t>
            </a:r>
            <a:r>
              <a:rPr lang="en-US" sz="2400" dirty="0" smtClean="0"/>
              <a:t>-</a:t>
            </a:r>
            <a:r>
              <a:rPr lang="en-US" sz="2400" dirty="0" smtClean="0">
                <a:solidFill>
                  <a:srgbClr val="FFC000"/>
                </a:solidFill>
              </a:rPr>
              <a:t>Marginal</a:t>
            </a:r>
            <a:r>
              <a:rPr lang="en-US" sz="2400" dirty="0" smtClean="0"/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Unacceptable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65" y="4267199"/>
            <a:ext cx="4019568" cy="226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82" y="2209800"/>
            <a:ext cx="2080477" cy="3166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458" y="536029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/>
              </a:rPr>
              <a:t>Acceptable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810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7" lvl="0" eaLnBrk="0" hangingPunct="0">
              <a:spcBef>
                <a:spcPts val="400"/>
              </a:spcBef>
              <a:buClr>
                <a:srgbClr val="EE0000"/>
              </a:buClr>
              <a:buSzPct val="68000"/>
            </a:pPr>
            <a:r>
              <a:rPr lang="en-US" sz="2400" dirty="0">
                <a:solidFill>
                  <a:srgbClr val="FF0000"/>
                </a:solidFill>
                <a:latin typeface="Arial"/>
              </a:rPr>
              <a:t>Unacceptable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823" y="2879556"/>
            <a:ext cx="2366573" cy="31594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96125" y="2432068"/>
            <a:ext cx="2366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C000"/>
                </a:solidFill>
                <a:latin typeface="Arial"/>
              </a:rPr>
              <a:t>Marginal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Equipment Reminders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922AE-9D08-4FD0-99BF-E5B424A18ACB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Fluorescent Orange Sheeting</a:t>
            </a:r>
          </a:p>
          <a:p>
            <a:pPr lvl="1"/>
            <a:r>
              <a:rPr lang="en-US" dirty="0" smtClean="0"/>
              <a:t>Must be used on all state highways starting in 2016  (both NHS and non-NHS routes)</a:t>
            </a:r>
          </a:p>
          <a:p>
            <a:pPr lvl="1"/>
            <a:r>
              <a:rPr lang="en-US" dirty="0" smtClean="0"/>
              <a:t>Used on all Traffic Control devices</a:t>
            </a:r>
          </a:p>
          <a:p>
            <a:pPr lvl="2"/>
            <a:r>
              <a:rPr lang="en-US" dirty="0" smtClean="0"/>
              <a:t>Barricades</a:t>
            </a:r>
          </a:p>
          <a:p>
            <a:pPr lvl="2"/>
            <a:r>
              <a:rPr lang="en-US" dirty="0" smtClean="0"/>
              <a:t>Signs</a:t>
            </a:r>
          </a:p>
          <a:p>
            <a:pPr lvl="2"/>
            <a:r>
              <a:rPr lang="en-US" dirty="0" smtClean="0"/>
              <a:t>Tubular Markers</a:t>
            </a:r>
          </a:p>
          <a:p>
            <a:pPr lvl="2"/>
            <a:r>
              <a:rPr lang="en-US" dirty="0" smtClean="0"/>
              <a:t>Drums</a:t>
            </a:r>
          </a:p>
          <a:p>
            <a:pPr lvl="1">
              <a:buClr>
                <a:srgbClr val="EE0000"/>
              </a:buClr>
            </a:pPr>
            <a:r>
              <a:rPr lang="en-US" dirty="0" smtClean="0">
                <a:solidFill>
                  <a:srgbClr val="253D92"/>
                </a:solidFill>
              </a:rPr>
              <a:t>High-intensity prismatic orange </a:t>
            </a:r>
            <a:r>
              <a:rPr lang="en-US" u="sng" dirty="0" smtClean="0">
                <a:solidFill>
                  <a:srgbClr val="253D92"/>
                </a:solidFill>
              </a:rPr>
              <a:t>shall not</a:t>
            </a:r>
            <a:r>
              <a:rPr lang="en-US" dirty="0" smtClean="0">
                <a:solidFill>
                  <a:srgbClr val="253D92"/>
                </a:solidFill>
              </a:rPr>
              <a:t> be accepted and must be swapped out immediately</a:t>
            </a:r>
            <a:endParaRPr lang="en-US" dirty="0">
              <a:solidFill>
                <a:srgbClr val="253D92"/>
              </a:solidFill>
            </a:endParaRPr>
          </a:p>
          <a:p>
            <a:pPr marL="630238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WisDOT3">
      <a:dk1>
        <a:srgbClr val="253D92"/>
      </a:dk1>
      <a:lt1>
        <a:srgbClr val="FFFFFF"/>
      </a:lt1>
      <a:dk2>
        <a:srgbClr val="5772D5"/>
      </a:dk2>
      <a:lt2>
        <a:srgbClr val="D8D8D8"/>
      </a:lt2>
      <a:accent1>
        <a:srgbClr val="EE0000"/>
      </a:accent1>
      <a:accent2>
        <a:srgbClr val="5772D5"/>
      </a:accent2>
      <a:accent3>
        <a:srgbClr val="FF7979"/>
      </a:accent3>
      <a:accent4>
        <a:srgbClr val="B1E2F5"/>
      </a:accent4>
      <a:accent5>
        <a:srgbClr val="FFFFFF"/>
      </a:accent5>
      <a:accent6>
        <a:srgbClr val="FFFFFF"/>
      </a:accent6>
      <a:hlink>
        <a:srgbClr val="00B0F0"/>
      </a:hlink>
      <a:folHlink>
        <a:srgbClr val="B1E2F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</TotalTime>
  <Words>2272</Words>
  <Application>Microsoft Office PowerPoint</Application>
  <PresentationFormat>On-screen Show (4:3)</PresentationFormat>
  <Paragraphs>281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Wingdings</vt:lpstr>
      <vt:lpstr>Wingdings 2</vt:lpstr>
      <vt:lpstr>Wingdings 3</vt:lpstr>
      <vt:lpstr>Concourse</vt:lpstr>
      <vt:lpstr>Work Zone Traffic Control Presentation </vt:lpstr>
      <vt:lpstr>Work Zone Topics</vt:lpstr>
      <vt:lpstr>Signing Issues</vt:lpstr>
      <vt:lpstr>Signing Issues</vt:lpstr>
      <vt:lpstr>Signing Issues</vt:lpstr>
      <vt:lpstr>Signing Issues</vt:lpstr>
      <vt:lpstr>Signing Issues</vt:lpstr>
      <vt:lpstr>Equipment Reminders</vt:lpstr>
      <vt:lpstr>Equipment Reminders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Construction Practices &amp; Procedures</vt:lpstr>
      <vt:lpstr>Lane Closure System Entries</vt:lpstr>
      <vt:lpstr>Changes for 2017 Construction </vt:lpstr>
      <vt:lpstr>Changes for 2017 Construction </vt:lpstr>
      <vt:lpstr>Need Assistance?</vt:lpstr>
      <vt:lpstr>Questions?</vt:lpstr>
    </vt:vector>
  </TitlesOfParts>
  <Company>Wisconsin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Wisconsin Department of Transportation</dc:title>
  <dc:subject>Wisconsin Department of Transportation Power Point Presentation</dc:subject>
  <dc:creator>WisDOT</dc:creator>
  <cp:keywords>Wisconsin Department of Transportation Power Point Presentation</cp:keywords>
  <dc:description>2012</dc:description>
  <cp:lastModifiedBy>FALK, JOSHUA D</cp:lastModifiedBy>
  <cp:revision>126</cp:revision>
  <dcterms:created xsi:type="dcterms:W3CDTF">2012-06-26T13:11:17Z</dcterms:created>
  <dcterms:modified xsi:type="dcterms:W3CDTF">2016-02-25T20:12:10Z</dcterms:modified>
</cp:coreProperties>
</file>