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xml" ContentType="application/vnd.openxmlformats-officedocument.themeOverr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9"/>
  </p:notesMasterIdLst>
  <p:handoutMasterIdLst>
    <p:handoutMasterId r:id="rId50"/>
  </p:handoutMasterIdLst>
  <p:sldIdLst>
    <p:sldId id="256" r:id="rId2"/>
    <p:sldId id="257" r:id="rId3"/>
    <p:sldId id="305" r:id="rId4"/>
    <p:sldId id="323" r:id="rId5"/>
    <p:sldId id="324" r:id="rId6"/>
    <p:sldId id="325" r:id="rId7"/>
    <p:sldId id="326" r:id="rId8"/>
    <p:sldId id="327" r:id="rId9"/>
    <p:sldId id="328" r:id="rId10"/>
    <p:sldId id="329" r:id="rId11"/>
    <p:sldId id="330" r:id="rId12"/>
    <p:sldId id="331" r:id="rId13"/>
    <p:sldId id="332" r:id="rId14"/>
    <p:sldId id="333" r:id="rId15"/>
    <p:sldId id="334" r:id="rId16"/>
    <p:sldId id="306" r:id="rId17"/>
    <p:sldId id="307" r:id="rId18"/>
    <p:sldId id="308" r:id="rId19"/>
    <p:sldId id="309" r:id="rId20"/>
    <p:sldId id="287" r:id="rId21"/>
    <p:sldId id="289" r:id="rId22"/>
    <p:sldId id="303" r:id="rId23"/>
    <p:sldId id="304" r:id="rId24"/>
    <p:sldId id="302" r:id="rId25"/>
    <p:sldId id="301" r:id="rId26"/>
    <p:sldId id="300" r:id="rId27"/>
    <p:sldId id="290" r:id="rId28"/>
    <p:sldId id="335" r:id="rId29"/>
    <p:sldId id="336" r:id="rId30"/>
    <p:sldId id="337" r:id="rId31"/>
    <p:sldId id="338" r:id="rId32"/>
    <p:sldId id="339" r:id="rId33"/>
    <p:sldId id="347" r:id="rId34"/>
    <p:sldId id="349" r:id="rId35"/>
    <p:sldId id="350" r:id="rId36"/>
    <p:sldId id="351" r:id="rId37"/>
    <p:sldId id="353" r:id="rId38"/>
    <p:sldId id="352" r:id="rId39"/>
    <p:sldId id="295" r:id="rId40"/>
    <p:sldId id="340" r:id="rId41"/>
    <p:sldId id="341" r:id="rId42"/>
    <p:sldId id="342" r:id="rId43"/>
    <p:sldId id="343" r:id="rId44"/>
    <p:sldId id="344" r:id="rId45"/>
    <p:sldId id="345" r:id="rId46"/>
    <p:sldId id="346" r:id="rId47"/>
    <p:sldId id="354" r:id="rId4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26" autoAdjust="0"/>
    <p:restoredTop sz="64452" autoAdjust="0"/>
  </p:normalViewPr>
  <p:slideViewPr>
    <p:cSldViewPr>
      <p:cViewPr varScale="1">
        <p:scale>
          <a:sx n="71" d="100"/>
          <a:sy n="71" d="100"/>
        </p:scale>
        <p:origin x="13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444" y="49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A1CB7-BB60-4D48-94AC-47EE96AB76DE}" type="doc">
      <dgm:prSet loTypeId="urn:microsoft.com/office/officeart/2005/8/layout/hProcess9" loCatId="process" qsTypeId="urn:microsoft.com/office/officeart/2005/8/quickstyle/simple5" qsCatId="simple" csTypeId="urn:microsoft.com/office/officeart/2005/8/colors/accent0_3" csCatId="mainScheme" phldr="1"/>
      <dgm:spPr/>
    </dgm:pt>
    <dgm:pt modelId="{CE94EF7D-CC57-4221-9D0A-4E82CD4A23C9}">
      <dgm:prSet phldrT="[Text]"/>
      <dgm:spPr/>
      <dgm:t>
        <a:bodyPr/>
        <a:lstStyle/>
        <a:p>
          <a:r>
            <a:rPr lang="en-US" b="1" dirty="0" smtClean="0"/>
            <a:t>Region Project Manager</a:t>
          </a:r>
          <a:endParaRPr lang="en-US" b="1" dirty="0"/>
        </a:p>
      </dgm:t>
    </dgm:pt>
    <dgm:pt modelId="{37EF4CCC-506D-4F3D-BAA1-F223265FFA30}" type="parTrans" cxnId="{FFE5EE11-033C-4FC0-98F9-8BFF7422999E}">
      <dgm:prSet/>
      <dgm:spPr/>
      <dgm:t>
        <a:bodyPr/>
        <a:lstStyle/>
        <a:p>
          <a:endParaRPr lang="en-US"/>
        </a:p>
      </dgm:t>
    </dgm:pt>
    <dgm:pt modelId="{6A0BA349-F2C3-4944-8948-4BE7B53BDCAC}" type="sibTrans" cxnId="{FFE5EE11-033C-4FC0-98F9-8BFF7422999E}">
      <dgm:prSet/>
      <dgm:spPr/>
      <dgm:t>
        <a:bodyPr/>
        <a:lstStyle/>
        <a:p>
          <a:endParaRPr lang="en-US"/>
        </a:p>
      </dgm:t>
    </dgm:pt>
    <dgm:pt modelId="{B88864B5-3551-4FCD-A69F-39A840574E4C}">
      <dgm:prSet phldrT="[Text]"/>
      <dgm:spPr/>
      <dgm:t>
        <a:bodyPr/>
        <a:lstStyle/>
        <a:p>
          <a:r>
            <a:rPr lang="en-US" b="1" dirty="0" smtClean="0"/>
            <a:t>Region Bridge Maintenance Engineer(s)</a:t>
          </a:r>
          <a:endParaRPr lang="en-US" b="1" dirty="0"/>
        </a:p>
      </dgm:t>
    </dgm:pt>
    <dgm:pt modelId="{0B0AE369-E525-4613-A16A-789FC977A935}" type="parTrans" cxnId="{7F62E338-5B2E-4AAA-A073-B6382FC8A2D4}">
      <dgm:prSet/>
      <dgm:spPr/>
      <dgm:t>
        <a:bodyPr/>
        <a:lstStyle/>
        <a:p>
          <a:endParaRPr lang="en-US"/>
        </a:p>
      </dgm:t>
    </dgm:pt>
    <dgm:pt modelId="{6022A60F-1D61-49D4-81A3-17C628482E23}" type="sibTrans" cxnId="{7F62E338-5B2E-4AAA-A073-B6382FC8A2D4}">
      <dgm:prSet/>
      <dgm:spPr/>
      <dgm:t>
        <a:bodyPr/>
        <a:lstStyle/>
        <a:p>
          <a:endParaRPr lang="en-US"/>
        </a:p>
      </dgm:t>
    </dgm:pt>
    <dgm:pt modelId="{82EF49F1-7920-49D7-9E2A-2855BCA08604}">
      <dgm:prSet phldrT="[Text]"/>
      <dgm:spPr/>
      <dgm:t>
        <a:bodyPr/>
        <a:lstStyle/>
        <a:p>
          <a:r>
            <a:rPr lang="en-US" b="1" dirty="0" smtClean="0"/>
            <a:t>Region/ Consultant Field Engineer/ Project Manager</a:t>
          </a:r>
          <a:endParaRPr lang="en-US" b="1" dirty="0"/>
        </a:p>
      </dgm:t>
    </dgm:pt>
    <dgm:pt modelId="{0B3B9137-36E6-4F54-85A4-BF5810BDE3FE}" type="parTrans" cxnId="{E2AA1168-85D5-4A88-B060-97646B17DF30}">
      <dgm:prSet/>
      <dgm:spPr/>
      <dgm:t>
        <a:bodyPr/>
        <a:lstStyle/>
        <a:p>
          <a:endParaRPr lang="en-US"/>
        </a:p>
      </dgm:t>
    </dgm:pt>
    <dgm:pt modelId="{CD10707F-41D0-4FF3-8495-627FC6FE0F7A}" type="sibTrans" cxnId="{E2AA1168-85D5-4A88-B060-97646B17DF30}">
      <dgm:prSet/>
      <dgm:spPr/>
      <dgm:t>
        <a:bodyPr/>
        <a:lstStyle/>
        <a:p>
          <a:endParaRPr lang="en-US"/>
        </a:p>
      </dgm:t>
    </dgm:pt>
    <dgm:pt modelId="{004B3101-515D-4B5F-9C0D-919E90F46532}">
      <dgm:prSet phldrT="[Text]"/>
      <dgm:spPr/>
      <dgm:t>
        <a:bodyPr/>
        <a:lstStyle/>
        <a:p>
          <a:r>
            <a:rPr lang="en-US" b="1" dirty="0" smtClean="0"/>
            <a:t>Structure Design Contact (as listed on the bridge plans)</a:t>
          </a:r>
          <a:endParaRPr lang="en-US" b="1" dirty="0"/>
        </a:p>
      </dgm:t>
    </dgm:pt>
    <dgm:pt modelId="{55808777-C759-48EC-A1AE-3B174F5E91DF}" type="parTrans" cxnId="{8811F436-B33E-49CE-BCA4-6820E30936A6}">
      <dgm:prSet/>
      <dgm:spPr/>
      <dgm:t>
        <a:bodyPr/>
        <a:lstStyle/>
        <a:p>
          <a:endParaRPr lang="en-US"/>
        </a:p>
      </dgm:t>
    </dgm:pt>
    <dgm:pt modelId="{A96B4F98-0CE0-4A33-AECD-1C6B6A57EF8F}" type="sibTrans" cxnId="{8811F436-B33E-49CE-BCA4-6820E30936A6}">
      <dgm:prSet/>
      <dgm:spPr/>
      <dgm:t>
        <a:bodyPr/>
        <a:lstStyle/>
        <a:p>
          <a:endParaRPr lang="en-US"/>
        </a:p>
      </dgm:t>
    </dgm:pt>
    <dgm:pt modelId="{893977C1-A3D0-4D8A-A92D-3B2A7921D1C3}" type="pres">
      <dgm:prSet presAssocID="{47FA1CB7-BB60-4D48-94AC-47EE96AB76DE}" presName="CompostProcess" presStyleCnt="0">
        <dgm:presLayoutVars>
          <dgm:dir/>
          <dgm:resizeHandles val="exact"/>
        </dgm:presLayoutVars>
      </dgm:prSet>
      <dgm:spPr/>
    </dgm:pt>
    <dgm:pt modelId="{F5F5574B-7A84-420C-9865-1B189C9808AB}" type="pres">
      <dgm:prSet presAssocID="{47FA1CB7-BB60-4D48-94AC-47EE96AB76DE}" presName="arrow" presStyleLbl="bgShp" presStyleIdx="0" presStyleCnt="1"/>
      <dgm:spPr/>
      <dgm:t>
        <a:bodyPr/>
        <a:lstStyle/>
        <a:p>
          <a:endParaRPr lang="en-US"/>
        </a:p>
      </dgm:t>
    </dgm:pt>
    <dgm:pt modelId="{C23EF3CD-861B-4906-88D2-F6EE0F98CD00}" type="pres">
      <dgm:prSet presAssocID="{47FA1CB7-BB60-4D48-94AC-47EE96AB76DE}" presName="linearProcess" presStyleCnt="0"/>
      <dgm:spPr/>
    </dgm:pt>
    <dgm:pt modelId="{0336B897-FEC9-4BDD-AA51-939BB0BBCD30}" type="pres">
      <dgm:prSet presAssocID="{82EF49F1-7920-49D7-9E2A-2855BCA08604}" presName="textNode" presStyleLbl="node1" presStyleIdx="0" presStyleCnt="4" custLinFactX="20756" custLinFactNeighborX="100000" custLinFactNeighborY="-2083">
        <dgm:presLayoutVars>
          <dgm:bulletEnabled val="1"/>
        </dgm:presLayoutVars>
      </dgm:prSet>
      <dgm:spPr/>
      <dgm:t>
        <a:bodyPr/>
        <a:lstStyle/>
        <a:p>
          <a:endParaRPr lang="en-US"/>
        </a:p>
      </dgm:t>
    </dgm:pt>
    <dgm:pt modelId="{BA47F884-CEF9-4927-AC12-5A8EF34ED09A}" type="pres">
      <dgm:prSet presAssocID="{CD10707F-41D0-4FF3-8495-627FC6FE0F7A}" presName="sibTrans" presStyleCnt="0"/>
      <dgm:spPr/>
    </dgm:pt>
    <dgm:pt modelId="{3C132156-36F9-46F9-AE30-BF1467EF1B91}" type="pres">
      <dgm:prSet presAssocID="{CE94EF7D-CC57-4221-9D0A-4E82CD4A23C9}" presName="textNode" presStyleLbl="node1" presStyleIdx="1" presStyleCnt="4" custLinFactX="24802" custLinFactNeighborX="100000" custLinFactNeighborY="-2083">
        <dgm:presLayoutVars>
          <dgm:bulletEnabled val="1"/>
        </dgm:presLayoutVars>
      </dgm:prSet>
      <dgm:spPr/>
      <dgm:t>
        <a:bodyPr/>
        <a:lstStyle/>
        <a:p>
          <a:endParaRPr lang="en-US"/>
        </a:p>
      </dgm:t>
    </dgm:pt>
    <dgm:pt modelId="{78D61926-3E99-4447-B601-8540DE53264F}" type="pres">
      <dgm:prSet presAssocID="{6A0BA349-F2C3-4944-8948-4BE7B53BDCAC}" presName="sibTrans" presStyleCnt="0"/>
      <dgm:spPr/>
    </dgm:pt>
    <dgm:pt modelId="{FC7A23BE-4BDF-415E-BD8C-F04AA5E1F550}" type="pres">
      <dgm:prSet presAssocID="{B88864B5-3551-4FCD-A69F-39A840574E4C}" presName="textNode" presStyleLbl="node1" presStyleIdx="2" presStyleCnt="4" custLinFactX="28849" custLinFactNeighborX="100000" custLinFactNeighborY="50000">
        <dgm:presLayoutVars>
          <dgm:bulletEnabled val="1"/>
        </dgm:presLayoutVars>
      </dgm:prSet>
      <dgm:spPr/>
      <dgm:t>
        <a:bodyPr/>
        <a:lstStyle/>
        <a:p>
          <a:endParaRPr lang="en-US"/>
        </a:p>
      </dgm:t>
    </dgm:pt>
    <dgm:pt modelId="{F4C0EF07-9D29-4345-A97F-A9C3F2772D25}" type="pres">
      <dgm:prSet presAssocID="{6022A60F-1D61-49D4-81A3-17C628482E23}" presName="sibTrans" presStyleCnt="0"/>
      <dgm:spPr/>
    </dgm:pt>
    <dgm:pt modelId="{B91C91A4-949B-4978-B710-EE9B867ED253}" type="pres">
      <dgm:prSet presAssocID="{004B3101-515D-4B5F-9C0D-919E90F46532}" presName="textNode" presStyleLbl="node1" presStyleIdx="3" presStyleCnt="4" custLinFactX="-66151" custLinFactNeighborX="-100000" custLinFactNeighborY="-54167">
        <dgm:presLayoutVars>
          <dgm:bulletEnabled val="1"/>
        </dgm:presLayoutVars>
      </dgm:prSet>
      <dgm:spPr/>
      <dgm:t>
        <a:bodyPr/>
        <a:lstStyle/>
        <a:p>
          <a:endParaRPr lang="en-US"/>
        </a:p>
      </dgm:t>
    </dgm:pt>
  </dgm:ptLst>
  <dgm:cxnLst>
    <dgm:cxn modelId="{8811F436-B33E-49CE-BCA4-6820E30936A6}" srcId="{47FA1CB7-BB60-4D48-94AC-47EE96AB76DE}" destId="{004B3101-515D-4B5F-9C0D-919E90F46532}" srcOrd="3" destOrd="0" parTransId="{55808777-C759-48EC-A1AE-3B174F5E91DF}" sibTransId="{A96B4F98-0CE0-4A33-AECD-1C6B6A57EF8F}"/>
    <dgm:cxn modelId="{FFE5EE11-033C-4FC0-98F9-8BFF7422999E}" srcId="{47FA1CB7-BB60-4D48-94AC-47EE96AB76DE}" destId="{CE94EF7D-CC57-4221-9D0A-4E82CD4A23C9}" srcOrd="1" destOrd="0" parTransId="{37EF4CCC-506D-4F3D-BAA1-F223265FFA30}" sibTransId="{6A0BA349-F2C3-4944-8948-4BE7B53BDCAC}"/>
    <dgm:cxn modelId="{7F62E338-5B2E-4AAA-A073-B6382FC8A2D4}" srcId="{47FA1CB7-BB60-4D48-94AC-47EE96AB76DE}" destId="{B88864B5-3551-4FCD-A69F-39A840574E4C}" srcOrd="2" destOrd="0" parTransId="{0B0AE369-E525-4613-A16A-789FC977A935}" sibTransId="{6022A60F-1D61-49D4-81A3-17C628482E23}"/>
    <dgm:cxn modelId="{F59B143B-E9FA-4FD4-B98F-6D5246C95BFB}" type="presOf" srcId="{47FA1CB7-BB60-4D48-94AC-47EE96AB76DE}" destId="{893977C1-A3D0-4D8A-A92D-3B2A7921D1C3}" srcOrd="0" destOrd="0" presId="urn:microsoft.com/office/officeart/2005/8/layout/hProcess9"/>
    <dgm:cxn modelId="{C5CFFB0F-71ED-4543-8557-369BBDFA933F}" type="presOf" srcId="{CE94EF7D-CC57-4221-9D0A-4E82CD4A23C9}" destId="{3C132156-36F9-46F9-AE30-BF1467EF1B91}" srcOrd="0" destOrd="0" presId="urn:microsoft.com/office/officeart/2005/8/layout/hProcess9"/>
    <dgm:cxn modelId="{E2AA1168-85D5-4A88-B060-97646B17DF30}" srcId="{47FA1CB7-BB60-4D48-94AC-47EE96AB76DE}" destId="{82EF49F1-7920-49D7-9E2A-2855BCA08604}" srcOrd="0" destOrd="0" parTransId="{0B3B9137-36E6-4F54-85A4-BF5810BDE3FE}" sibTransId="{CD10707F-41D0-4FF3-8495-627FC6FE0F7A}"/>
    <dgm:cxn modelId="{EA0947EE-46E4-427E-9CDF-483EA5176EC2}" type="presOf" srcId="{B88864B5-3551-4FCD-A69F-39A840574E4C}" destId="{FC7A23BE-4BDF-415E-BD8C-F04AA5E1F550}" srcOrd="0" destOrd="0" presId="urn:microsoft.com/office/officeart/2005/8/layout/hProcess9"/>
    <dgm:cxn modelId="{8CAA9929-EB9A-44C1-8779-26E79CE6448A}" type="presOf" srcId="{82EF49F1-7920-49D7-9E2A-2855BCA08604}" destId="{0336B897-FEC9-4BDD-AA51-939BB0BBCD30}" srcOrd="0" destOrd="0" presId="urn:microsoft.com/office/officeart/2005/8/layout/hProcess9"/>
    <dgm:cxn modelId="{145EC420-34C9-40FA-9DBA-89C4C996231F}" type="presOf" srcId="{004B3101-515D-4B5F-9C0D-919E90F46532}" destId="{B91C91A4-949B-4978-B710-EE9B867ED253}" srcOrd="0" destOrd="0" presId="urn:microsoft.com/office/officeart/2005/8/layout/hProcess9"/>
    <dgm:cxn modelId="{0D9BEF37-634F-4899-A61C-C40A6F95E6F7}" type="presParOf" srcId="{893977C1-A3D0-4D8A-A92D-3B2A7921D1C3}" destId="{F5F5574B-7A84-420C-9865-1B189C9808AB}" srcOrd="0" destOrd="0" presId="urn:microsoft.com/office/officeart/2005/8/layout/hProcess9"/>
    <dgm:cxn modelId="{2BB55926-598B-4CDC-BA78-79E0ECF48549}" type="presParOf" srcId="{893977C1-A3D0-4D8A-A92D-3B2A7921D1C3}" destId="{C23EF3CD-861B-4906-88D2-F6EE0F98CD00}" srcOrd="1" destOrd="0" presId="urn:microsoft.com/office/officeart/2005/8/layout/hProcess9"/>
    <dgm:cxn modelId="{0053E70D-EBD6-4C84-A057-970DA573C56C}" type="presParOf" srcId="{C23EF3CD-861B-4906-88D2-F6EE0F98CD00}" destId="{0336B897-FEC9-4BDD-AA51-939BB0BBCD30}" srcOrd="0" destOrd="0" presId="urn:microsoft.com/office/officeart/2005/8/layout/hProcess9"/>
    <dgm:cxn modelId="{B50AB82D-65A6-4720-9ADF-127419242769}" type="presParOf" srcId="{C23EF3CD-861B-4906-88D2-F6EE0F98CD00}" destId="{BA47F884-CEF9-4927-AC12-5A8EF34ED09A}" srcOrd="1" destOrd="0" presId="urn:microsoft.com/office/officeart/2005/8/layout/hProcess9"/>
    <dgm:cxn modelId="{EBD716C8-F9D7-48C0-8FA2-87EA1CBC1F4C}" type="presParOf" srcId="{C23EF3CD-861B-4906-88D2-F6EE0F98CD00}" destId="{3C132156-36F9-46F9-AE30-BF1467EF1B91}" srcOrd="2" destOrd="0" presId="urn:microsoft.com/office/officeart/2005/8/layout/hProcess9"/>
    <dgm:cxn modelId="{E042FF5D-D38B-482A-9A7F-B338618C4220}" type="presParOf" srcId="{C23EF3CD-861B-4906-88D2-F6EE0F98CD00}" destId="{78D61926-3E99-4447-B601-8540DE53264F}" srcOrd="3" destOrd="0" presId="urn:microsoft.com/office/officeart/2005/8/layout/hProcess9"/>
    <dgm:cxn modelId="{7808AAD8-12AD-4514-A7E5-0466773932EC}" type="presParOf" srcId="{C23EF3CD-861B-4906-88D2-F6EE0F98CD00}" destId="{FC7A23BE-4BDF-415E-BD8C-F04AA5E1F550}" srcOrd="4" destOrd="0" presId="urn:microsoft.com/office/officeart/2005/8/layout/hProcess9"/>
    <dgm:cxn modelId="{FDC652B4-8623-419F-8863-788969D14A46}" type="presParOf" srcId="{C23EF3CD-861B-4906-88D2-F6EE0F98CD00}" destId="{F4C0EF07-9D29-4345-A97F-A9C3F2772D25}" srcOrd="5" destOrd="0" presId="urn:microsoft.com/office/officeart/2005/8/layout/hProcess9"/>
    <dgm:cxn modelId="{C9B44413-30FA-4A6E-B477-F571A467BB80}" type="presParOf" srcId="{C23EF3CD-861B-4906-88D2-F6EE0F98CD00}" destId="{B91C91A4-949B-4978-B710-EE9B867ED25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3/10/2016</a:t>
            </a:fld>
            <a:endParaRPr lang="en-US"/>
          </a:p>
        </p:txBody>
      </p:sp>
      <p:sp>
        <p:nvSpPr>
          <p:cNvPr id="4" name="Footer Placeholder 3"/>
          <p:cNvSpPr>
            <a:spLocks noGrp="1"/>
          </p:cNvSpPr>
          <p:nvPr>
            <p:ph type="ftr" sz="quarter" idx="2"/>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3/10/2016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700412" y="4416104"/>
            <a:ext cx="5609576" cy="4182440"/>
          </a:xfrm>
          <a:prstGeom prst="rect">
            <a:avLst/>
          </a:prstGeom>
        </p:spPr>
        <p:txBody>
          <a:bodyPr vert="horz" lIns="90379" tIns="45190" rIns="90379" bIns="4519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smtClean="0"/>
          </a:p>
        </p:txBody>
      </p:sp>
      <p:sp>
        <p:nvSpPr>
          <p:cNvPr id="5" name="Notes Placeholder 2"/>
          <p:cNvSpPr>
            <a:spLocks noGrp="1"/>
          </p:cNvSpPr>
          <p:nvPr>
            <p:ph type="body" idx="1"/>
          </p:nvPr>
        </p:nvSpPr>
        <p:spPr/>
        <p:txBody>
          <a:bodyPr>
            <a:normAutofit/>
          </a:bodyPr>
          <a:lstStyle/>
          <a:p>
            <a:pPr>
              <a:defRPr/>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dirty="0" smtClean="0">
                <a:latin typeface="Arial" charset="0"/>
                <a:cs typeface="Arial" charset="0"/>
              </a:rPr>
              <a:t>Keep in mind that it may not be as simple as “swapping out” one pile type</a:t>
            </a:r>
            <a:r>
              <a:rPr lang="en-US" baseline="0" dirty="0" smtClean="0">
                <a:latin typeface="Arial" charset="0"/>
                <a:cs typeface="Arial" charset="0"/>
              </a:rPr>
              <a:t> for another.  Number of piles, footing dimensions, etc. may need to be revised.</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10</a:t>
            </a:fld>
            <a:endParaRPr lang="en-US" dirty="0"/>
          </a:p>
        </p:txBody>
      </p:sp>
    </p:spTree>
    <p:extLst>
      <p:ext uri="{BB962C8B-B14F-4D97-AF65-F5344CB8AC3E}">
        <p14:creationId xmlns:p14="http://schemas.microsoft.com/office/powerpoint/2010/main" val="184759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b="1" dirty="0">
                <a:solidFill>
                  <a:srgbClr val="000000"/>
                </a:solidFill>
                <a:latin typeface="Arial" panose="020B0604020202020204" pitchFamily="34" charset="0"/>
              </a:rPr>
              <a:t>641.2.9 Overhead Sign Supports </a:t>
            </a:r>
            <a:endParaRPr lang="en-US" dirty="0">
              <a:solidFill>
                <a:srgbClr val="000000"/>
              </a:solidFill>
              <a:latin typeface="Arial" panose="020B0604020202020204" pitchFamily="34" charset="0"/>
            </a:endParaRPr>
          </a:p>
          <a:p>
            <a:r>
              <a:rPr lang="en-US" i="1" dirty="0">
                <a:solidFill>
                  <a:srgbClr val="000000"/>
                </a:solidFill>
                <a:latin typeface="Arial" panose="020B0604020202020204" pitchFamily="34" charset="0"/>
              </a:rPr>
              <a:t>Correct errata adding back accidentally </a:t>
            </a:r>
            <a:r>
              <a:rPr lang="en-US" i="1" u="sng" dirty="0">
                <a:solidFill>
                  <a:srgbClr val="000000"/>
                </a:solidFill>
                <a:latin typeface="Arial" panose="020B0604020202020204" pitchFamily="34" charset="0"/>
              </a:rPr>
              <a:t>deleted paragraphs one through three</a:t>
            </a:r>
            <a:r>
              <a:rPr lang="en-US" i="1" dirty="0">
                <a:solidFill>
                  <a:srgbClr val="000000"/>
                </a:solidFill>
                <a:latin typeface="Arial" panose="020B0604020202020204" pitchFamily="34" charset="0"/>
              </a:rPr>
              <a:t>. </a:t>
            </a:r>
            <a:endParaRPr lang="en-US" dirty="0">
              <a:solidFill>
                <a:srgbClr val="000000"/>
              </a:solidFill>
              <a:latin typeface="Arial" panose="020B0604020202020204" pitchFamily="34" charset="0"/>
            </a:endParaRPr>
          </a:p>
          <a:p>
            <a:r>
              <a:rPr lang="en-US" sz="800" b="1" dirty="0">
                <a:solidFill>
                  <a:srgbClr val="FF0000"/>
                </a:solidFill>
                <a:latin typeface="Arial" panose="020B0604020202020204" pitchFamily="34" charset="0"/>
              </a:rPr>
              <a:t>(1) </a:t>
            </a:r>
            <a:r>
              <a:rPr lang="en-US" b="1" dirty="0">
                <a:solidFill>
                  <a:srgbClr val="FF0000"/>
                </a:solidFill>
                <a:latin typeface="Arial" panose="020B0604020202020204" pitchFamily="34" charset="0"/>
              </a:rPr>
              <a:t>Provide commercially fabricated overhead sign supports conforming to AASHTO design and fabrication standards for structural supports for highway signs, luminaires, and traffic signals. Use a design life of 50 years with a wind importance factor of 1.00. Design to withstand a 3 second gust wind speed of 90 mph. Do not use the methods of appendix C of those AASHTO standards. </a:t>
            </a:r>
          </a:p>
          <a:p>
            <a:r>
              <a:rPr lang="en-US" sz="800" b="1" dirty="0">
                <a:solidFill>
                  <a:srgbClr val="FF0000"/>
                </a:solidFill>
                <a:latin typeface="Arial" panose="020B0604020202020204" pitchFamily="34" charset="0"/>
              </a:rPr>
              <a:t>(2) </a:t>
            </a:r>
            <a:r>
              <a:rPr lang="en-US" b="1" dirty="0">
                <a:solidFill>
                  <a:srgbClr val="FF0000"/>
                </a:solidFill>
                <a:latin typeface="Arial" panose="020B0604020202020204" pitchFamily="34" charset="0"/>
              </a:rPr>
              <a:t>Design structures, listed as applicable structure types in the AASHTO standards, to the fatigue category criteria as follows: </a:t>
            </a:r>
          </a:p>
          <a:p>
            <a:r>
              <a:rPr lang="en-US" sz="1100" b="1" dirty="0">
                <a:solidFill>
                  <a:srgbClr val="FF0000"/>
                </a:solidFill>
                <a:latin typeface="Arial" panose="020B0604020202020204" pitchFamily="34" charset="0"/>
              </a:rPr>
              <a:t>1. Structures carrying variable message signs: </a:t>
            </a:r>
          </a:p>
          <a:p>
            <a:r>
              <a:rPr lang="en-US" sz="1100" b="1" dirty="0">
                <a:solidFill>
                  <a:srgbClr val="FF0000"/>
                </a:solidFill>
                <a:latin typeface="Arial" panose="020B0604020202020204" pitchFamily="34" charset="0"/>
              </a:rPr>
              <a:t>- Category I criteria for structures over all roadway types. </a:t>
            </a:r>
          </a:p>
          <a:p>
            <a:r>
              <a:rPr lang="en-US" sz="1100" b="1" dirty="0">
                <a:solidFill>
                  <a:srgbClr val="FF0000"/>
                </a:solidFill>
                <a:latin typeface="Arial" panose="020B0604020202020204" pitchFamily="34" charset="0"/>
              </a:rPr>
              <a:t>2. Structures carrying type II or III signs: </a:t>
            </a:r>
          </a:p>
          <a:p>
            <a:r>
              <a:rPr lang="en-US" sz="1100" b="1" dirty="0">
                <a:solidFill>
                  <a:srgbClr val="FF0000"/>
                </a:solidFill>
                <a:latin typeface="Arial" panose="020B0604020202020204" pitchFamily="34" charset="0"/>
              </a:rPr>
              <a:t>- Category I criteria for structures used over highways and free flow ramps. </a:t>
            </a:r>
          </a:p>
          <a:p>
            <a:r>
              <a:rPr lang="en-US" sz="1100" b="1" dirty="0">
                <a:solidFill>
                  <a:srgbClr val="FF0000"/>
                </a:solidFill>
                <a:latin typeface="Arial" panose="020B0604020202020204" pitchFamily="34" charset="0"/>
              </a:rPr>
              <a:t>- Category II criteria for structures with arms greater than 30 feet used over local roads and city streets. </a:t>
            </a:r>
          </a:p>
          <a:p>
            <a:r>
              <a:rPr lang="en-US" sz="1100" b="1" dirty="0">
                <a:solidFill>
                  <a:srgbClr val="FF0000"/>
                </a:solidFill>
                <a:latin typeface="Arial" panose="020B0604020202020204" pitchFamily="34" charset="0"/>
              </a:rPr>
              <a:t>- Category III criteria for structures with arms 30 feet or less used over local roads and city streets. </a:t>
            </a:r>
          </a:p>
          <a:p>
            <a:r>
              <a:rPr lang="en-US" sz="800" b="1" dirty="0">
                <a:solidFill>
                  <a:srgbClr val="FF0000"/>
                </a:solidFill>
                <a:latin typeface="Arial" panose="020B0604020202020204" pitchFamily="34" charset="0"/>
              </a:rPr>
              <a:t>(3) </a:t>
            </a:r>
            <a:r>
              <a:rPr lang="en-US" b="1" dirty="0">
                <a:solidFill>
                  <a:srgbClr val="FF0000"/>
                </a:solidFill>
                <a:latin typeface="Arial" panose="020B0604020202020204" pitchFamily="34" charset="0"/>
              </a:rPr>
              <a:t>Use the posted speed limit of the roadway beneath the structure for truck-induced gusts. </a:t>
            </a:r>
          </a:p>
          <a:p>
            <a:r>
              <a:rPr lang="en-US" sz="800" i="1" dirty="0">
                <a:solidFill>
                  <a:schemeClr val="bg1">
                    <a:lumMod val="85000"/>
                  </a:schemeClr>
                </a:solidFill>
                <a:latin typeface="Arial" panose="020B0604020202020204" pitchFamily="34" charset="0"/>
              </a:rPr>
              <a:t>(4) </a:t>
            </a:r>
            <a:r>
              <a:rPr lang="en-US" i="1" dirty="0">
                <a:solidFill>
                  <a:schemeClr val="bg1">
                    <a:lumMod val="85000"/>
                  </a:schemeClr>
                </a:solidFill>
                <a:latin typeface="Arial" panose="020B0604020202020204" pitchFamily="34" charset="0"/>
              </a:rPr>
              <a:t>Submit shop drawings identified by structure number, design computations, and material specifications, to the engineer before erecting sign supports. Provide tightening procedures for mast arm or luminaire arm to pole shaft connections on the shop drawings. Have a professional engineer registered in the state of Wisconsin sign, seal, and date the shop drawings and certify that the design conforms to AASHTO standards and the contract. </a:t>
            </a:r>
          </a:p>
          <a:p>
            <a:r>
              <a:rPr lang="en-US" sz="800" i="1" dirty="0">
                <a:solidFill>
                  <a:schemeClr val="bg1">
                    <a:lumMod val="85000"/>
                  </a:schemeClr>
                </a:solidFill>
                <a:latin typeface="Arial" panose="020B0604020202020204" pitchFamily="34" charset="0"/>
              </a:rPr>
              <a:t>(5) </a:t>
            </a:r>
            <a:r>
              <a:rPr lang="en-US" i="1" dirty="0">
                <a:solidFill>
                  <a:schemeClr val="bg1">
                    <a:lumMod val="85000"/>
                  </a:schemeClr>
                </a:solidFill>
                <a:latin typeface="Arial" panose="020B0604020202020204" pitchFamily="34" charset="0"/>
              </a:rPr>
              <a:t>Provide steel pole shafts and mast arms zinc coated according to ASTM A123. Provide tapered pole and arm shafts with a minimum taper of 0.14 inch per foot for single-member vertical and single-member horizontal structure components. Provide bolts and other hardware conforming to 641.2.2.</a:t>
            </a:r>
            <a:endParaRPr lang="en-US" i="1" strike="noStrike" dirty="0" smtClean="0">
              <a:solidFill>
                <a:schemeClr val="bg1">
                  <a:lumMod val="85000"/>
                </a:schemeClr>
              </a:solidFill>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11</a:t>
            </a:fld>
            <a:endParaRPr lang="en-US" dirty="0"/>
          </a:p>
        </p:txBody>
      </p:sp>
    </p:spTree>
    <p:extLst>
      <p:ext uri="{BB962C8B-B14F-4D97-AF65-F5344CB8AC3E}">
        <p14:creationId xmlns:p14="http://schemas.microsoft.com/office/powerpoint/2010/main" val="6714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12</a:t>
            </a:fld>
            <a:endParaRPr lang="en-US" dirty="0"/>
          </a:p>
        </p:txBody>
      </p:sp>
    </p:spTree>
    <p:extLst>
      <p:ext uri="{BB962C8B-B14F-4D97-AF65-F5344CB8AC3E}">
        <p14:creationId xmlns:p14="http://schemas.microsoft.com/office/powerpoint/2010/main" val="342472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13</a:t>
            </a:fld>
            <a:endParaRPr lang="en-US" dirty="0"/>
          </a:p>
        </p:txBody>
      </p:sp>
    </p:spTree>
    <p:extLst>
      <p:ext uri="{BB962C8B-B14F-4D97-AF65-F5344CB8AC3E}">
        <p14:creationId xmlns:p14="http://schemas.microsoft.com/office/powerpoint/2010/main" val="2354667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14</a:t>
            </a:fld>
            <a:endParaRPr lang="en-US" dirty="0"/>
          </a:p>
        </p:txBody>
      </p:sp>
    </p:spTree>
    <p:extLst>
      <p:ext uri="{BB962C8B-B14F-4D97-AF65-F5344CB8AC3E}">
        <p14:creationId xmlns:p14="http://schemas.microsoft.com/office/powerpoint/2010/main" val="363335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15</a:t>
            </a:fld>
            <a:endParaRPr lang="en-US" dirty="0"/>
          </a:p>
        </p:txBody>
      </p:sp>
    </p:spTree>
    <p:extLst>
      <p:ext uri="{BB962C8B-B14F-4D97-AF65-F5344CB8AC3E}">
        <p14:creationId xmlns:p14="http://schemas.microsoft.com/office/powerpoint/2010/main" val="12207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latin typeface="Arial" charset="0"/>
                <a:cs typeface="Arial" charset="0"/>
              </a:rPr>
              <a:t>This past construction season</a:t>
            </a:r>
            <a:r>
              <a:rPr lang="en-US" baseline="0" dirty="0" smtClean="0">
                <a:latin typeface="Arial" charset="0"/>
                <a:cs typeface="Arial" charset="0"/>
              </a:rPr>
              <a:t> FHWA and WisDOT teamed up to complete a process review of bridge deck construction.</a:t>
            </a:r>
          </a:p>
          <a:p>
            <a:pPr marL="169461" indent="-169461">
              <a:buFont typeface="Arial" panose="020B0604020202020204" pitchFamily="34" charset="0"/>
              <a:buChar char="•"/>
            </a:pPr>
            <a:r>
              <a:rPr lang="en-US" dirty="0" smtClean="0">
                <a:latin typeface="Arial" charset="0"/>
                <a:cs typeface="Arial" charset="0"/>
              </a:rPr>
              <a:t>The goal of the review was to determine</a:t>
            </a:r>
            <a:r>
              <a:rPr lang="en-US" baseline="0" dirty="0" smtClean="0">
                <a:latin typeface="Arial" charset="0"/>
                <a:cs typeface="Arial" charset="0"/>
              </a:rPr>
              <a:t> if bridge projects throughout the state are uniformly following the standard specifications.  We also looked for best practices and opportunities for improvement.</a:t>
            </a:r>
          </a:p>
          <a:p>
            <a:pPr marL="169461" indent="-169461">
              <a:buFont typeface="Arial" panose="020B0604020202020204" pitchFamily="34" charset="0"/>
              <a:buChar char="•"/>
            </a:pPr>
            <a:r>
              <a:rPr lang="en-US" baseline="0" dirty="0" smtClean="0">
                <a:latin typeface="Arial" charset="0"/>
                <a:cs typeface="Arial" charset="0"/>
              </a:rPr>
              <a:t>The process review team consisted of 13 members total, including several people from the Regions and central office.</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16</a:t>
            </a:fld>
            <a:endParaRPr lang="en-US" dirty="0"/>
          </a:p>
        </p:txBody>
      </p:sp>
    </p:spTree>
    <p:extLst>
      <p:ext uri="{BB962C8B-B14F-4D97-AF65-F5344CB8AC3E}">
        <p14:creationId xmlns:p14="http://schemas.microsoft.com/office/powerpoint/2010/main" val="13217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latin typeface="Arial" charset="0"/>
                <a:cs typeface="Arial" charset="0"/>
              </a:rPr>
              <a:t>We</a:t>
            </a:r>
            <a:r>
              <a:rPr lang="en-US" baseline="0" dirty="0" smtClean="0">
                <a:latin typeface="Arial" charset="0"/>
                <a:cs typeface="Arial" charset="0"/>
              </a:rPr>
              <a:t> limited the process review to full depth concrete bridge decks and class E concrete overlays.</a:t>
            </a:r>
          </a:p>
          <a:p>
            <a:pPr marL="169461" indent="-169461">
              <a:buFont typeface="Arial" panose="020B0604020202020204" pitchFamily="34" charset="0"/>
              <a:buChar char="•"/>
            </a:pPr>
            <a:r>
              <a:rPr lang="en-US" baseline="0" dirty="0" smtClean="0">
                <a:latin typeface="Arial" charset="0"/>
                <a:cs typeface="Arial" charset="0"/>
              </a:rPr>
              <a:t>We hoped to observe at least 15 projects (with at least 3 in each Region). </a:t>
            </a:r>
          </a:p>
          <a:p>
            <a:pPr marL="169461" indent="-169461">
              <a:buFont typeface="Arial" panose="020B0604020202020204" pitchFamily="34" charset="0"/>
              <a:buChar char="•"/>
            </a:pPr>
            <a:r>
              <a:rPr lang="en-US" baseline="0" dirty="0" smtClean="0">
                <a:latin typeface="Arial" charset="0"/>
                <a:cs typeface="Arial" charset="0"/>
              </a:rPr>
              <a:t>Sorry to NW Region which was excluded from the review due to distance.</a:t>
            </a:r>
          </a:p>
          <a:p>
            <a:pPr marL="169461" indent="-169461">
              <a:buFont typeface="Arial" panose="020B0604020202020204" pitchFamily="34" charset="0"/>
              <a:buChar char="•"/>
            </a:pPr>
            <a:r>
              <a:rPr lang="en-US" baseline="0" dirty="0" smtClean="0">
                <a:latin typeface="Arial" charset="0"/>
                <a:cs typeface="Arial" charset="0"/>
              </a:rPr>
              <a:t>At each site review each team member filled out a form which was based on the standard specifications.  The form covered many bridge construction activities, including rebar installation, the dry-run, concrete testing, and the pour.</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17</a:t>
            </a:fld>
            <a:endParaRPr lang="en-US" dirty="0"/>
          </a:p>
        </p:txBody>
      </p:sp>
    </p:spTree>
    <p:extLst>
      <p:ext uri="{BB962C8B-B14F-4D97-AF65-F5344CB8AC3E}">
        <p14:creationId xmlns:p14="http://schemas.microsoft.com/office/powerpoint/2010/main" val="360551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latin typeface="Arial" charset="0"/>
                <a:cs typeface="Arial" charset="0"/>
              </a:rPr>
              <a:t>Back in December</a:t>
            </a:r>
            <a:r>
              <a:rPr lang="en-US" baseline="0" dirty="0" smtClean="0">
                <a:latin typeface="Arial" charset="0"/>
                <a:cs typeface="Arial" charset="0"/>
              </a:rPr>
              <a:t> the review team met to compile all of our observations.  The group complied over 40 observations.  A few of the top observations were consistent lack of timely curing application and inconsistent concrete delivery.</a:t>
            </a:r>
          </a:p>
          <a:p>
            <a:pPr marL="169461" indent="-169461">
              <a:buFont typeface="Arial" panose="020B0604020202020204" pitchFamily="34" charset="0"/>
              <a:buChar char="•"/>
            </a:pPr>
            <a:r>
              <a:rPr lang="en-US" baseline="0" dirty="0" smtClean="0">
                <a:latin typeface="Arial" charset="0"/>
                <a:cs typeface="Arial" charset="0"/>
              </a:rPr>
              <a:t>The photos show a situation where the last concrete truck was delayed by close to an hour.  The end of the deck was covered with dry burlap and then the burlap was overly wetted down which resulted in puddles of water in the concrete. </a:t>
            </a:r>
          </a:p>
          <a:p>
            <a:pPr marL="169461" indent="-169461">
              <a:buFont typeface="Arial" panose="020B0604020202020204" pitchFamily="34" charset="0"/>
              <a:buChar char="•"/>
            </a:pPr>
            <a:r>
              <a:rPr lang="en-US" baseline="0" dirty="0" smtClean="0">
                <a:latin typeface="Arial" charset="0"/>
                <a:cs typeface="Arial" charset="0"/>
              </a:rPr>
              <a:t>This extra water results in a concrete deck that is lower in strength and less resistant to freeze thaw cycles and damage from salt.  This reduction in resistance leads to more potential for the corrosion of the reinforcement.</a:t>
            </a:r>
          </a:p>
          <a:p>
            <a:pPr marL="169461" indent="-169461">
              <a:buFont typeface="Arial" panose="020B0604020202020204" pitchFamily="34" charset="0"/>
              <a:buChar char="•"/>
            </a:pPr>
            <a:r>
              <a:rPr lang="en-US" baseline="0" dirty="0" smtClean="0">
                <a:latin typeface="Arial" charset="0"/>
                <a:cs typeface="Arial" charset="0"/>
              </a:rPr>
              <a:t>Best practices observed were consistent bar steel spacing &amp; tie percentages as well as the use of large tubs to pre-wet the burlap.</a:t>
            </a:r>
          </a:p>
          <a:p>
            <a:pPr marL="169461" indent="-169461">
              <a:buFont typeface="Arial" panose="020B0604020202020204" pitchFamily="34" charset="0"/>
              <a:buChar char="•"/>
            </a:pPr>
            <a:r>
              <a:rPr lang="en-US" baseline="0" dirty="0" smtClean="0">
                <a:latin typeface="Arial" charset="0"/>
                <a:cs typeface="Arial" charset="0"/>
              </a:rPr>
              <a:t>The report will be finished late this spring and will likely result in changes to the CMM and standard specifications.</a:t>
            </a:r>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18</a:t>
            </a:fld>
            <a:endParaRPr lang="en-US" dirty="0"/>
          </a:p>
        </p:txBody>
      </p:sp>
    </p:spTree>
    <p:extLst>
      <p:ext uri="{BB962C8B-B14F-4D97-AF65-F5344CB8AC3E}">
        <p14:creationId xmlns:p14="http://schemas.microsoft.com/office/powerpoint/2010/main" val="283181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latin typeface="Arial" charset="0"/>
                <a:cs typeface="Arial" charset="0"/>
              </a:rPr>
              <a:t>Stab bars are</a:t>
            </a:r>
            <a:r>
              <a:rPr lang="en-US" baseline="0" dirty="0" smtClean="0">
                <a:latin typeface="Arial" charset="0"/>
                <a:cs typeface="Arial" charset="0"/>
              </a:rPr>
              <a:t> not allowed unless clearly stated in the plan.</a:t>
            </a:r>
          </a:p>
          <a:p>
            <a:pPr marL="169461" indent="-169461">
              <a:buFont typeface="Arial" panose="020B0604020202020204" pitchFamily="34" charset="0"/>
              <a:buChar char="•"/>
            </a:pPr>
            <a:r>
              <a:rPr lang="en-US" dirty="0" smtClean="0">
                <a:latin typeface="Arial" charset="0"/>
                <a:cs typeface="Arial" charset="0"/>
              </a:rPr>
              <a:t>The photos show clear examples of where stab bars should not</a:t>
            </a:r>
            <a:r>
              <a:rPr lang="en-US" baseline="0" dirty="0" smtClean="0">
                <a:latin typeface="Arial" charset="0"/>
                <a:cs typeface="Arial" charset="0"/>
              </a:rPr>
              <a:t> have been used.</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19</a:t>
            </a:fld>
            <a:endParaRPr lang="en-US" dirty="0"/>
          </a:p>
        </p:txBody>
      </p:sp>
    </p:spTree>
    <p:extLst>
      <p:ext uri="{BB962C8B-B14F-4D97-AF65-F5344CB8AC3E}">
        <p14:creationId xmlns:p14="http://schemas.microsoft.com/office/powerpoint/2010/main" val="25848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271799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20</a:t>
            </a:fld>
            <a:endParaRPr lang="en-US"/>
          </a:p>
        </p:txBody>
      </p:sp>
    </p:spTree>
    <p:extLst>
      <p:ext uri="{BB962C8B-B14F-4D97-AF65-F5344CB8AC3E}">
        <p14:creationId xmlns:p14="http://schemas.microsoft.com/office/powerpoint/2010/main" val="2253792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Current language in</a:t>
            </a:r>
            <a:r>
              <a:rPr lang="en-US" baseline="0" dirty="0" smtClean="0">
                <a:latin typeface="Arial" charset="0"/>
                <a:cs typeface="Arial" charset="0"/>
              </a:rPr>
              <a:t> specs does not limit equipment sizes for removals, but it does state that “engineer-approved” equipment should be used – field engineers should inquire about equipment they aren’t comfortable with.</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a:p>
        </p:txBody>
      </p:sp>
    </p:spTree>
    <p:extLst>
      <p:ext uri="{BB962C8B-B14F-4D97-AF65-F5344CB8AC3E}">
        <p14:creationId xmlns:p14="http://schemas.microsoft.com/office/powerpoint/2010/main" val="256746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Highlight different methods for removal allowed by spec and currently used</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22</a:t>
            </a:fld>
            <a:endParaRPr lang="en-US"/>
          </a:p>
        </p:txBody>
      </p:sp>
    </p:spTree>
    <p:extLst>
      <p:ext uri="{BB962C8B-B14F-4D97-AF65-F5344CB8AC3E}">
        <p14:creationId xmlns:p14="http://schemas.microsoft.com/office/powerpoint/2010/main" val="1285814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One example of damage - Highlight</a:t>
            </a:r>
            <a:r>
              <a:rPr lang="en-US" baseline="0" dirty="0" smtClean="0">
                <a:latin typeface="Arial" charset="0"/>
                <a:cs typeface="Arial" charset="0"/>
              </a:rPr>
              <a:t> damage that should not be viewed as acceptable (half of top flange missing and cracks along centerline of girder between shear connectors.</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a:p>
        </p:txBody>
      </p:sp>
    </p:spTree>
    <p:extLst>
      <p:ext uri="{BB962C8B-B14F-4D97-AF65-F5344CB8AC3E}">
        <p14:creationId xmlns:p14="http://schemas.microsoft.com/office/powerpoint/2010/main" val="755276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Stress that Structural Engineer of Record or BOS should be notified when damage</a:t>
            </a:r>
            <a:r>
              <a:rPr lang="en-US" baseline="0" dirty="0" smtClean="0">
                <a:latin typeface="Arial" charset="0"/>
                <a:cs typeface="Arial" charset="0"/>
              </a:rPr>
              <a:t> occurs in order to determine course of action moving forward (i.e., repair allowed or girder replacement required).</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24</a:t>
            </a:fld>
            <a:endParaRPr lang="en-US"/>
          </a:p>
        </p:txBody>
      </p:sp>
    </p:spTree>
    <p:extLst>
      <p:ext uri="{BB962C8B-B14F-4D97-AF65-F5344CB8AC3E}">
        <p14:creationId xmlns:p14="http://schemas.microsoft.com/office/powerpoint/2010/main" val="143804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If we don’t enforce the requirements in the specs,</a:t>
            </a:r>
            <a:r>
              <a:rPr lang="en-US" baseline="0" dirty="0" smtClean="0">
                <a:latin typeface="Arial" charset="0"/>
                <a:cs typeface="Arial" charset="0"/>
              </a:rPr>
              <a:t> which tend to slow down the removal process and be more labor intensive, what good is it to a contractor to bid the work that way – they will bid it as though they can use heavier equipment which may cause damage but is quicker (helps them win the bid compared to competitors)</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25</a:t>
            </a:fld>
            <a:endParaRPr lang="en-US"/>
          </a:p>
        </p:txBody>
      </p:sp>
    </p:spTree>
    <p:extLst>
      <p:ext uri="{BB962C8B-B14F-4D97-AF65-F5344CB8AC3E}">
        <p14:creationId xmlns:p14="http://schemas.microsoft.com/office/powerpoint/2010/main" val="3369826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Be cognizant of loads applied to members used</a:t>
            </a:r>
            <a:r>
              <a:rPr lang="en-US" baseline="0" dirty="0" smtClean="0">
                <a:latin typeface="Arial" charset="0"/>
                <a:cs typeface="Arial" charset="0"/>
              </a:rPr>
              <a:t> for construction operations, no matter how seemingly insignificant they may be</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26</a:t>
            </a:fld>
            <a:endParaRPr lang="en-US"/>
          </a:p>
        </p:txBody>
      </p:sp>
    </p:spTree>
    <p:extLst>
      <p:ext uri="{BB962C8B-B14F-4D97-AF65-F5344CB8AC3E}">
        <p14:creationId xmlns:p14="http://schemas.microsoft.com/office/powerpoint/2010/main" val="411120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From time to time the contractor</a:t>
            </a:r>
            <a:r>
              <a:rPr lang="en-US" baseline="0" dirty="0" smtClean="0"/>
              <a:t> may want to put heavy loads (</a:t>
            </a:r>
            <a:r>
              <a:rPr lang="en-US" baseline="0" dirty="0" err="1" smtClean="0"/>
              <a:t>ie</a:t>
            </a:r>
            <a:r>
              <a:rPr lang="en-US" baseline="0" dirty="0" smtClean="0"/>
              <a:t>., crane) on a bridge.  If concerned and unsure about load on bridge BOS can assist to determine if submittal of analysis is necessary by contractor. </a:t>
            </a:r>
          </a:p>
          <a:p>
            <a:endParaRPr lang="en-US" smtClean="0"/>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27</a:t>
            </a:fld>
            <a:endParaRPr lang="en-US"/>
          </a:p>
        </p:txBody>
      </p:sp>
    </p:spTree>
    <p:extLst>
      <p:ext uri="{BB962C8B-B14F-4D97-AF65-F5344CB8AC3E}">
        <p14:creationId xmlns:p14="http://schemas.microsoft.com/office/powerpoint/2010/main" val="1002654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latin typeface="Arial" charset="0"/>
                <a:cs typeface="Arial" charset="0"/>
              </a:rPr>
              <a:t>The large</a:t>
            </a:r>
            <a:r>
              <a:rPr lang="en-US" baseline="0" dirty="0" smtClean="0">
                <a:latin typeface="Arial" charset="0"/>
                <a:cs typeface="Arial" charset="0"/>
              </a:rPr>
              <a:t> gap caused by setting the joint too low. </a:t>
            </a:r>
          </a:p>
          <a:p>
            <a:pPr marL="169461" indent="-169461">
              <a:buFont typeface="Arial" panose="020B0604020202020204" pitchFamily="34" charset="0"/>
              <a:buChar char="•"/>
            </a:pPr>
            <a:r>
              <a:rPr lang="en-US" baseline="0" dirty="0" smtClean="0">
                <a:latin typeface="Arial" charset="0"/>
                <a:cs typeface="Arial" charset="0"/>
              </a:rPr>
              <a:t>Plows can catch this joint much more easily.  </a:t>
            </a:r>
          </a:p>
          <a:p>
            <a:pPr marL="169461" indent="-169461">
              <a:buFont typeface="Arial" panose="020B0604020202020204" pitchFamily="34" charset="0"/>
              <a:buChar char="•"/>
            </a:pPr>
            <a:r>
              <a:rPr lang="en-US" baseline="0" dirty="0" smtClean="0">
                <a:latin typeface="Arial" charset="0"/>
                <a:cs typeface="Arial" charset="0"/>
              </a:rPr>
              <a:t>Dangerous for cyclists using the bridge. </a:t>
            </a:r>
          </a:p>
          <a:p>
            <a:pPr marL="169461" indent="-169461">
              <a:buFont typeface="Arial" panose="020B0604020202020204" pitchFamily="34" charset="0"/>
              <a:buChar char="•"/>
            </a:pPr>
            <a:r>
              <a:rPr lang="en-US" baseline="0" dirty="0" smtClean="0">
                <a:latin typeface="Arial" charset="0"/>
                <a:cs typeface="Arial" charset="0"/>
              </a:rPr>
              <a:t>Collects more debris. </a:t>
            </a:r>
          </a:p>
          <a:p>
            <a:pPr marL="169461" indent="-169461">
              <a:buFont typeface="Arial" panose="020B0604020202020204" pitchFamily="34" charset="0"/>
              <a:buChar char="•"/>
            </a:pPr>
            <a:r>
              <a:rPr lang="en-US" baseline="0" dirty="0" smtClean="0">
                <a:latin typeface="Arial" charset="0"/>
                <a:cs typeface="Arial" charset="0"/>
              </a:rPr>
              <a:t>Concrete above steel extrusion is more likely to spall off since it’s unreinforced.</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28</a:t>
            </a:fld>
            <a:endParaRPr lang="en-US"/>
          </a:p>
        </p:txBody>
      </p:sp>
    </p:spTree>
    <p:extLst>
      <p:ext uri="{BB962C8B-B14F-4D97-AF65-F5344CB8AC3E}">
        <p14:creationId xmlns:p14="http://schemas.microsoft.com/office/powerpoint/2010/main" val="4221596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a:p>
        </p:txBody>
      </p:sp>
    </p:spTree>
    <p:extLst>
      <p:ext uri="{BB962C8B-B14F-4D97-AF65-F5344CB8AC3E}">
        <p14:creationId xmlns:p14="http://schemas.microsoft.com/office/powerpoint/2010/main" val="77173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smtClean="0"/>
              <a:t> If there is one thing</a:t>
            </a:r>
            <a:r>
              <a:rPr lang="en-US" baseline="0" dirty="0" smtClean="0"/>
              <a:t> that I would like for you to take away from my presentation here today, I hope that you know that BOS is able, available, and willing to answer any questions that you may have during the construction of your projects</a:t>
            </a:r>
            <a:r>
              <a:rPr lang="en-US" dirty="0" smtClean="0"/>
              <a:t>.</a:t>
            </a:r>
          </a:p>
          <a:p>
            <a:pPr>
              <a:buFont typeface="Arial" pitchFamily="34" charset="0"/>
              <a:buNone/>
            </a:pPr>
            <a:endParaRPr lang="en-US" dirty="0" smtClean="0"/>
          </a:p>
          <a:p>
            <a:pPr>
              <a:buFont typeface="Arial" pitchFamily="34" charset="0"/>
              <a:buChar char="•"/>
            </a:pPr>
            <a:r>
              <a:rPr lang="en-US" baseline="0" dirty="0" smtClean="0"/>
              <a:t> Any item that you may think involves structural aspects that you are not 100% comfortable answering, please don’t hesitate to contact us.</a:t>
            </a:r>
          </a:p>
          <a:p>
            <a:pPr>
              <a:buFont typeface="Arial" pitchFamily="34" charset="0"/>
              <a:buChar char="•"/>
            </a:pPr>
            <a:endParaRPr lang="en-US" baseline="0" dirty="0" smtClean="0"/>
          </a:p>
          <a:p>
            <a:pPr>
              <a:buFont typeface="Arial" pitchFamily="34" charset="0"/>
              <a:buChar char="•"/>
            </a:pPr>
            <a:r>
              <a:rPr lang="en-US" baseline="0" dirty="0" smtClean="0"/>
              <a:t> I have attached a contact list to this presentation for a reference on who to contact and for what situations.</a:t>
            </a:r>
          </a:p>
          <a:p>
            <a:pPr>
              <a:buFont typeface="Arial" pitchFamily="34" charset="0"/>
              <a:buChar char="•"/>
            </a:pPr>
            <a:endParaRPr lang="en-US" baseline="0" dirty="0" smtClean="0"/>
          </a:p>
          <a:p>
            <a:pPr>
              <a:buFont typeface="Arial" pitchFamily="34" charset="0"/>
              <a:buChar char="•"/>
            </a:pPr>
            <a:r>
              <a:rPr lang="en-US" baseline="0" dirty="0" smtClean="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smtClean="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t>Usage (Chapter</a:t>
            </a:r>
            <a:r>
              <a:rPr lang="en-US" baseline="0" dirty="0" smtClean="0"/>
              <a:t> 12.11 </a:t>
            </a:r>
            <a:r>
              <a:rPr lang="en-US" baseline="0" dirty="0" err="1" smtClean="0"/>
              <a:t>WBM</a:t>
            </a:r>
            <a:r>
              <a:rPr lang="en-US" baseline="0" dirty="0" smtClean="0"/>
              <a:t>; </a:t>
            </a:r>
            <a:r>
              <a:rPr lang="en-US" baseline="0" dirty="0" err="1" smtClean="0"/>
              <a:t>FDM</a:t>
            </a:r>
            <a:r>
              <a:rPr lang="en-US" baseline="0" dirty="0" smtClean="0"/>
              <a:t> 14-10-15)</a:t>
            </a:r>
            <a:endParaRPr lang="en-US" dirty="0" smtClean="0"/>
          </a:p>
          <a:p>
            <a:pPr marL="621358" lvl="1" indent="-169461">
              <a:buFont typeface="Arial" panose="020B0604020202020204" pitchFamily="34" charset="0"/>
              <a:buChar char="•"/>
            </a:pPr>
            <a:r>
              <a:rPr lang="en-US" dirty="0" smtClean="0"/>
              <a:t>Past: </a:t>
            </a:r>
            <a:r>
              <a:rPr lang="en-US" b="0" dirty="0" smtClean="0"/>
              <a:t>All </a:t>
            </a:r>
            <a:r>
              <a:rPr lang="en-US" b="0" dirty="0" err="1" smtClean="0"/>
              <a:t>IH</a:t>
            </a:r>
            <a:r>
              <a:rPr lang="en-US" b="0" dirty="0" smtClean="0"/>
              <a:t> and</a:t>
            </a:r>
            <a:r>
              <a:rPr lang="en-US" b="0" baseline="0" dirty="0" smtClean="0"/>
              <a:t> USH Bridges (July 2010)</a:t>
            </a:r>
            <a:endParaRPr lang="en-US" b="0" dirty="0" smtClean="0"/>
          </a:p>
          <a:p>
            <a:pPr marL="621358" lvl="1" indent="-169461">
              <a:buFont typeface="Arial" panose="020B0604020202020204" pitchFamily="34" charset="0"/>
              <a:buChar char="•"/>
            </a:pPr>
            <a:r>
              <a:rPr lang="en-US" dirty="0" smtClean="0"/>
              <a:t>Present: </a:t>
            </a:r>
            <a:r>
              <a:rPr lang="en-US" b="1" dirty="0" err="1" smtClean="0"/>
              <a:t>AADT</a:t>
            </a:r>
            <a:r>
              <a:rPr lang="en-US" b="1" baseline="0" dirty="0" smtClean="0"/>
              <a:t> &gt; 3500 (</a:t>
            </a:r>
            <a:r>
              <a:rPr lang="en-US" b="1" dirty="0" smtClean="0"/>
              <a:t>July 2015) </a:t>
            </a:r>
          </a:p>
          <a:p>
            <a:pPr marL="169461" indent="-169461">
              <a:buFont typeface="Arial" panose="020B0604020202020204" pitchFamily="34" charset="0"/>
              <a:buChar char="•"/>
            </a:pPr>
            <a:r>
              <a:rPr lang="en-US" b="0" dirty="0" smtClean="0"/>
              <a:t>Not required in some cases:</a:t>
            </a:r>
            <a:r>
              <a:rPr lang="en-US" b="0" baseline="0" dirty="0" smtClean="0"/>
              <a:t> buried structures, culverts, and </a:t>
            </a:r>
            <a:r>
              <a:rPr lang="en-US" b="1" baseline="0" dirty="0" smtClean="0"/>
              <a:t>rehabilitation projects </a:t>
            </a:r>
            <a:r>
              <a:rPr lang="en-US" b="0" baseline="0" dirty="0" smtClean="0"/>
              <a:t>(cost/benefit not justified for rehabs) </a:t>
            </a:r>
            <a:endParaRPr lang="en-US" b="0" dirty="0" smtClean="0"/>
          </a:p>
          <a:p>
            <a:pPr marL="169461" indent="-169461">
              <a:buFont typeface="Arial" panose="020B0604020202020204" pitchFamily="34" charset="0"/>
              <a:buChar char="•"/>
            </a:pPr>
            <a:r>
              <a:rPr lang="en-US" b="1" dirty="0" smtClean="0"/>
              <a:t>Contact BOS for detail/pour modifications in the field, etc.</a:t>
            </a:r>
          </a:p>
          <a:p>
            <a:pPr lvl="1">
              <a:buFont typeface="Arial" pitchFamily="34" charset="0"/>
              <a:buChar char="•"/>
            </a:pPr>
            <a:r>
              <a:rPr lang="en-US" b="1" baseline="0" dirty="0" smtClean="0"/>
              <a:t>Contractors have been requesting to pour the structural approach slabs concurrent with the bridge deck</a:t>
            </a:r>
            <a:r>
              <a:rPr lang="en-US" baseline="0" dirty="0" smtClean="0"/>
              <a:t>.  This is an option, but the contractor and Region team should contact BOS for approval when this is the desired course of action.</a:t>
            </a:r>
            <a:endParaRPr lang="en-US" dirty="0" smtClean="0"/>
          </a:p>
          <a:p>
            <a:pPr lvl="1">
              <a:buFont typeface="Arial" pitchFamily="34" charset="0"/>
              <a:buChar char="•"/>
            </a:pPr>
            <a:endParaRPr lang="en-US" dirty="0" smtClean="0"/>
          </a:p>
          <a:p>
            <a:pPr lvl="1">
              <a:buFont typeface="Arial" pitchFamily="34" charset="0"/>
              <a:buChar char="•"/>
            </a:pPr>
            <a:r>
              <a:rPr lang="en-US" dirty="0" smtClean="0"/>
              <a:t> The intent behind this is that it saves time in the field, both from the pour time – one</a:t>
            </a:r>
            <a:r>
              <a:rPr lang="en-US" baseline="0" dirty="0" smtClean="0"/>
              <a:t> versus three – and the cure times involved.</a:t>
            </a:r>
            <a:endParaRPr lang="en-US" dirty="0" smtClean="0"/>
          </a:p>
          <a:p>
            <a:pPr lvl="1">
              <a:buFont typeface="Arial" pitchFamily="34" charset="0"/>
              <a:buChar char="•"/>
            </a:pPr>
            <a:endParaRPr lang="en-US" dirty="0" smtClean="0"/>
          </a:p>
          <a:p>
            <a:pPr lvl="1">
              <a:buFont typeface="Arial" pitchFamily="34" charset="0"/>
              <a:buChar char="•"/>
            </a:pPr>
            <a:r>
              <a:rPr lang="en-US" baseline="0" dirty="0" smtClean="0"/>
              <a:t> The detail shown here has been successfully . A recessed stainless steel plate has been used to create the paving notch joint and a tooled joint at the surface.</a:t>
            </a:r>
            <a:endParaRPr lang="en-US" dirty="0" smtClean="0"/>
          </a:p>
          <a:p>
            <a:pPr marL="169461" indent="-169461">
              <a:buFont typeface="Arial" panose="020B0604020202020204" pitchFamily="34" charset="0"/>
              <a:buChar char="•"/>
            </a:pPr>
            <a:endParaRPr lang="en-US" dirty="0" smtClean="0"/>
          </a:p>
          <a:p>
            <a:pPr marL="621358" lvl="1" indent="-169461">
              <a:buFont typeface="Arial" panose="020B0604020202020204" pitchFamily="34" charset="0"/>
              <a:buChar char="•"/>
            </a:pP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30</a:t>
            </a:fld>
            <a:endParaRPr lang="en-US"/>
          </a:p>
        </p:txBody>
      </p:sp>
    </p:spTree>
    <p:extLst>
      <p:ext uri="{BB962C8B-B14F-4D97-AF65-F5344CB8AC3E}">
        <p14:creationId xmlns:p14="http://schemas.microsoft.com/office/powerpoint/2010/main" val="814796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smtClean="0"/>
              <a:t>Usage (Chapter</a:t>
            </a:r>
            <a:r>
              <a:rPr lang="en-US" baseline="0" dirty="0" smtClean="0"/>
              <a:t> 12.11 </a:t>
            </a:r>
            <a:r>
              <a:rPr lang="en-US" baseline="0" dirty="0" err="1" smtClean="0"/>
              <a:t>WBM</a:t>
            </a:r>
            <a:r>
              <a:rPr lang="en-US" baseline="0" dirty="0" smtClean="0"/>
              <a:t>; </a:t>
            </a:r>
            <a:r>
              <a:rPr lang="en-US" baseline="0" dirty="0" err="1" smtClean="0"/>
              <a:t>FDM</a:t>
            </a:r>
            <a:r>
              <a:rPr lang="en-US" baseline="0" dirty="0" smtClean="0"/>
              <a:t> 14-10-15)</a:t>
            </a:r>
            <a:endParaRPr lang="en-US" dirty="0" smtClean="0"/>
          </a:p>
          <a:p>
            <a:pPr marL="169461" indent="-169461">
              <a:buFont typeface="Arial" panose="020B0604020202020204" pitchFamily="34" charset="0"/>
              <a:buChar char="•"/>
            </a:pPr>
            <a:r>
              <a:rPr lang="en-US" dirty="0" smtClean="0"/>
              <a:t>Different approach details</a:t>
            </a:r>
          </a:p>
          <a:p>
            <a:pPr marL="621358" lvl="1" indent="-169461">
              <a:buFont typeface="Arial" panose="020B0604020202020204" pitchFamily="34" charset="0"/>
              <a:buChar char="•"/>
            </a:pPr>
            <a:r>
              <a:rPr lang="en-US" dirty="0" smtClean="0"/>
              <a:t>Structural</a:t>
            </a:r>
            <a:r>
              <a:rPr lang="en-US" baseline="0" dirty="0" smtClean="0"/>
              <a:t> Approaches:  See </a:t>
            </a:r>
            <a:r>
              <a:rPr lang="en-US" baseline="0" dirty="0" err="1" smtClean="0"/>
              <a:t>WBM</a:t>
            </a:r>
            <a:r>
              <a:rPr lang="en-US" baseline="0" dirty="0" smtClean="0"/>
              <a:t> Chapter 12 Standard Drawings</a:t>
            </a:r>
          </a:p>
          <a:p>
            <a:pPr marL="621358" lvl="1" indent="-169461">
              <a:buFont typeface="Arial" panose="020B0604020202020204" pitchFamily="34" charset="0"/>
              <a:buChar char="•"/>
            </a:pPr>
            <a:r>
              <a:rPr lang="en-US" baseline="0" dirty="0" smtClean="0"/>
              <a:t>Concrete Pavement Approaches: See </a:t>
            </a:r>
            <a:r>
              <a:rPr lang="en-US" baseline="0" dirty="0" err="1" smtClean="0"/>
              <a:t>SDD</a:t>
            </a:r>
            <a:r>
              <a:rPr lang="en-US" baseline="0" dirty="0" smtClean="0"/>
              <a:t> </a:t>
            </a:r>
            <a:r>
              <a:rPr lang="en-US" baseline="0" dirty="0" err="1" smtClean="0"/>
              <a:t>13B2</a:t>
            </a:r>
            <a:endParaRPr lang="en-US" dirty="0" smtClean="0"/>
          </a:p>
          <a:p>
            <a:endParaRPr lang="en-US" dirty="0" smtClean="0"/>
          </a:p>
          <a:p>
            <a:pPr marL="451896" lvl="1"/>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31</a:t>
            </a:fld>
            <a:endParaRPr lang="en-US"/>
          </a:p>
        </p:txBody>
      </p:sp>
    </p:spTree>
    <p:extLst>
      <p:ext uri="{BB962C8B-B14F-4D97-AF65-F5344CB8AC3E}">
        <p14:creationId xmlns:p14="http://schemas.microsoft.com/office/powerpoint/2010/main" val="2732941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Issue: Field Disagreements on backfill payments</a:t>
            </a:r>
          </a:p>
          <a:p>
            <a:endParaRPr lang="en-US" dirty="0" smtClean="0"/>
          </a:p>
          <a:p>
            <a:pPr defTabSz="903793">
              <a:defRPr/>
            </a:pPr>
            <a:r>
              <a:rPr lang="en-US" dirty="0" smtClean="0"/>
              <a:t>Interim Solution: Discuss backfill pay limits prior to structure excavation</a:t>
            </a:r>
          </a:p>
          <a:p>
            <a:endParaRPr lang="en-US" dirty="0" smtClean="0"/>
          </a:p>
          <a:p>
            <a:r>
              <a:rPr lang="en-US" dirty="0"/>
              <a:t>BOS is </a:t>
            </a:r>
            <a:r>
              <a:rPr lang="en-US" b="1" dirty="0"/>
              <a:t>considering</a:t>
            </a:r>
            <a:r>
              <a:rPr lang="en-US" dirty="0"/>
              <a:t> the following  </a:t>
            </a:r>
            <a:r>
              <a:rPr lang="en-US" dirty="0" err="1"/>
              <a:t>WBM</a:t>
            </a:r>
            <a:r>
              <a:rPr lang="en-US" dirty="0"/>
              <a:t> improvements: </a:t>
            </a:r>
          </a:p>
          <a:p>
            <a:pPr marL="169461" indent="-169461">
              <a:buFont typeface="Arial" panose="020B0604020202020204" pitchFamily="34" charset="0"/>
              <a:buChar char="•"/>
            </a:pPr>
            <a:r>
              <a:rPr lang="en-US" dirty="0"/>
              <a:t>Show limits of excavation and backfill on the plans</a:t>
            </a:r>
          </a:p>
          <a:p>
            <a:pPr marL="169461" indent="-169461">
              <a:buFont typeface="Arial" panose="020B0604020202020204" pitchFamily="34" charset="0"/>
              <a:buChar char="•"/>
            </a:pPr>
            <a:r>
              <a:rPr lang="en-US" i="1" dirty="0"/>
              <a:t>Add Notes: </a:t>
            </a:r>
          </a:p>
          <a:p>
            <a:pPr marL="451896" lvl="1"/>
            <a:r>
              <a:rPr lang="en-US" i="1" dirty="0"/>
              <a:t>Limits of backfill are for quantity purposes only. Limits of excavation are for informational purposes only. Actual limits of excavation shall be determined by the contractor and at the contractor's expense.</a:t>
            </a:r>
            <a:r>
              <a:rPr lang="en-US" dirty="0"/>
              <a:t> </a:t>
            </a:r>
          </a:p>
          <a:p>
            <a:pPr marL="169461" indent="-169461">
              <a:buFont typeface="Arial" panose="020B0604020202020204" pitchFamily="34" charset="0"/>
              <a:buChar char="•"/>
            </a:pPr>
            <a:r>
              <a:rPr lang="en-US" dirty="0"/>
              <a:t>Improve design coordination between structure and roadway items. Add </a:t>
            </a:r>
            <a:r>
              <a:rPr lang="en-US" dirty="0" err="1"/>
              <a:t>WBM</a:t>
            </a:r>
            <a:r>
              <a:rPr lang="en-US" dirty="0"/>
              <a:t> Guidance :</a:t>
            </a:r>
          </a:p>
          <a:p>
            <a:pPr marL="451896" lvl="1"/>
            <a:r>
              <a:rPr lang="en-US" i="1" dirty="0"/>
              <a:t>“Coordinate limits of excavation with roadway designers. Pay limits for structure excavation shall be shown on the plans….</a:t>
            </a:r>
            <a:r>
              <a:rPr lang="en-US" dirty="0"/>
              <a:t>Coordinate backfill limits and quantities with roadway designers. Pay limits for backfill shall be shown on the plans. See Chapter 12 for an example showing abutment backfill pay limits and quantity computations. “</a:t>
            </a:r>
            <a:endParaRPr lang="en-US" i="1" dirty="0" smtClean="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32</a:t>
            </a:fld>
            <a:endParaRPr lang="en-US"/>
          </a:p>
        </p:txBody>
      </p:sp>
    </p:spTree>
    <p:extLst>
      <p:ext uri="{BB962C8B-B14F-4D97-AF65-F5344CB8AC3E}">
        <p14:creationId xmlns:p14="http://schemas.microsoft.com/office/powerpoint/2010/main" val="58624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each prestressed</a:t>
            </a:r>
            <a:r>
              <a:rPr lang="en-US" baseline="0" dirty="0" smtClean="0"/>
              <a:t> plant fabricating prestressed girders for WisDOT, we have Quality Verification (QV)  inspectors who are present for all strand tensioning and concrete pours, and their responsibilities include verifying materials, checking stressing calculations, and verifying the dimensional tolerances in the specification are met.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33</a:t>
            </a:fld>
            <a:endParaRPr lang="en-US"/>
          </a:p>
        </p:txBody>
      </p:sp>
    </p:spTree>
    <p:extLst>
      <p:ext uri="{BB962C8B-B14F-4D97-AF65-F5344CB8AC3E}">
        <p14:creationId xmlns:p14="http://schemas.microsoft.com/office/powerpoint/2010/main" val="554658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Fiber</a:t>
            </a:r>
            <a:r>
              <a:rPr lang="en-US" baseline="0" dirty="0" smtClean="0"/>
              <a:t> reinforced polymer are sheets of fiber, either carbon or glass, that are glued to concrete members with an epoxy resin.  In the past, since 1993, FRP has been used for corrosion protection or for controlling spalling and cracking, mainly on columns as is shown on the top picture.</a:t>
            </a:r>
          </a:p>
          <a:p>
            <a:endParaRPr lang="en-US" baseline="0" dirty="0" smtClean="0"/>
          </a:p>
          <a:p>
            <a:r>
              <a:rPr lang="en-US" baseline="0" dirty="0" smtClean="0"/>
              <a:t>Since 2012, however, we have begun to use FRP as a means to strengthen reinforced concrete members that do not meet current design standards for strength.  Some places that you can expect, going forward, to see FRP used for strengthening is on pier caps and </a:t>
            </a:r>
            <a:r>
              <a:rPr lang="en-US" baseline="0" dirty="0" err="1" smtClean="0"/>
              <a:t>prestressed</a:t>
            </a:r>
            <a:r>
              <a:rPr lang="en-US" baseline="0" dirty="0" smtClean="0"/>
              <a:t> girders.  By changing the direction of the primary FRP fibers, we can strengthen the reinforced concrete members for either shear or flexure.</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34</a:t>
            </a:fld>
            <a:endParaRPr lang="en-US"/>
          </a:p>
        </p:txBody>
      </p:sp>
    </p:spTree>
    <p:extLst>
      <p:ext uri="{BB962C8B-B14F-4D97-AF65-F5344CB8AC3E}">
        <p14:creationId xmlns:p14="http://schemas.microsoft.com/office/powerpoint/2010/main" val="479365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strengthening applications, the</a:t>
            </a:r>
            <a:r>
              <a:rPr lang="en-US" baseline="0" dirty="0" smtClean="0"/>
              <a:t> structure plans will provide the required strength and location of application for the FRP.  The structure plans will also need to show the FRP strength axis orientation.  It will be up to the contractor to provide the final design and drawings of the FRP system used.  The design calculations must be stamped by a professional engineer.  It is very important that the contractor installs the FRP with the fibers oriented in the correct orientation.  If not, the FRP will provide no additional strength.</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35</a:t>
            </a:fld>
            <a:endParaRPr lang="en-US"/>
          </a:p>
        </p:txBody>
      </p:sp>
    </p:spTree>
    <p:extLst>
      <p:ext uri="{BB962C8B-B14F-4D97-AF65-F5344CB8AC3E}">
        <p14:creationId xmlns:p14="http://schemas.microsoft.com/office/powerpoint/2010/main" val="566884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upon recent experiences</a:t>
            </a:r>
            <a:r>
              <a:rPr lang="en-US" baseline="0" dirty="0" smtClean="0"/>
              <a:t> with having FRP installed on </a:t>
            </a:r>
            <a:r>
              <a:rPr lang="en-US" baseline="0" dirty="0" err="1" smtClean="0"/>
              <a:t>prestressed</a:t>
            </a:r>
            <a:r>
              <a:rPr lang="en-US" baseline="0" dirty="0" smtClean="0"/>
              <a:t> girders for shear strengthening, we are making updates to the current FRP specification to make the entire process more clear for both the contractor and the construction engineers.  Going forward, there will be separate specifications for non-structural and structural applications.</a:t>
            </a:r>
          </a:p>
          <a:p>
            <a:endParaRPr lang="en-US" baseline="0" dirty="0" smtClean="0"/>
          </a:p>
          <a:p>
            <a:r>
              <a:rPr lang="en-US" baseline="0" dirty="0" smtClean="0"/>
              <a:t>Currently, the design codes used for design of the FRP systems are very confusing.  In the near future, through the bridge manual and the construction specifications, we will be adding clarity to what the design requirements are for designing the FRP systems.  Also, in the recent past, it was not very clear as to what the contractor needed to submit to the construction engineer for the FRP design and drawings.  This will all be clarified in the upcoming specifications.  As stated previously, the contractor will be responsible for supplying the stamped calculations and design drawings.  Finally, the specification is being updated to reflect hiccups that were encountered during the acceptance testing (the number of samples that need to be tested, what properties need to be tested on each sample, etc.)</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36</a:t>
            </a:fld>
            <a:endParaRPr lang="en-US"/>
          </a:p>
        </p:txBody>
      </p:sp>
    </p:spTree>
    <p:extLst>
      <p:ext uri="{BB962C8B-B14F-4D97-AF65-F5344CB8AC3E}">
        <p14:creationId xmlns:p14="http://schemas.microsoft.com/office/powerpoint/2010/main" val="1304600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Loaded Structures have</a:t>
            </a:r>
            <a:r>
              <a:rPr lang="en-US" baseline="0" dirty="0" smtClean="0"/>
              <a:t> been classified under ancillary structures.  These included sign bridges, overhead sign supports, traffic </a:t>
            </a:r>
            <a:r>
              <a:rPr lang="en-US" baseline="0" dirty="0" err="1" smtClean="0"/>
              <a:t>monotues</a:t>
            </a:r>
            <a:r>
              <a:rPr lang="en-US" baseline="0" dirty="0" smtClean="0"/>
              <a:t>, high mast lighting, light poles and camera poles.  These structures normally have a structure number assigned.  A letter “S” is identify with sign bridges, overhead sign supports and traffic </a:t>
            </a:r>
            <a:r>
              <a:rPr lang="en-US" baseline="0" dirty="0" err="1" smtClean="0"/>
              <a:t>monotubes</a:t>
            </a:r>
            <a:r>
              <a:rPr lang="en-US" baseline="0" dirty="0" smtClean="0"/>
              <a:t>, whereas “HML” is assign for high mast light poles.  Light poles and camera poles do not have structure number, and they are not being inspected by BOS.</a:t>
            </a:r>
          </a:p>
          <a:p>
            <a:endParaRPr lang="en-US" baseline="0" dirty="0" smtClean="0"/>
          </a:p>
          <a:p>
            <a:r>
              <a:rPr lang="en-US" dirty="0" smtClean="0"/>
              <a:t>Since</a:t>
            </a:r>
            <a:r>
              <a:rPr lang="en-US" baseline="0" dirty="0" smtClean="0"/>
              <a:t> we have too many of these structures on our roadways (Highway Structure Information System indicated about 300 in the system 3 years ago, now over 3,000), they carrying heavier loads and span longer on highways, and build by landscape and electrical contractors with little or no structural background, proper installation and safety are concerns.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37</a:t>
            </a:fld>
            <a:endParaRPr lang="en-US"/>
          </a:p>
        </p:txBody>
      </p:sp>
    </p:spTree>
    <p:extLst>
      <p:ext uri="{BB962C8B-B14F-4D97-AF65-F5344CB8AC3E}">
        <p14:creationId xmlns:p14="http://schemas.microsoft.com/office/powerpoint/2010/main" val="799837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Section 5-70 of the CMM provides instruction and reference information necessary for to construct wind loaded structures.  Attachment 1 (your handout) contain a check list of items that must be performed from excavation for the footing through installation and inspection of the completed structure.</a:t>
            </a:r>
          </a:p>
          <a:p>
            <a:endParaRPr lang="en-US" baseline="0" dirty="0" smtClean="0"/>
          </a:p>
          <a:p>
            <a:r>
              <a:rPr lang="en-US" baseline="0" dirty="0" smtClean="0"/>
              <a:t>Go over the checklist highlighted items.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38</a:t>
            </a:fld>
            <a:endParaRPr lang="en-US"/>
          </a:p>
        </p:txBody>
      </p:sp>
    </p:spTree>
    <p:extLst>
      <p:ext uri="{BB962C8B-B14F-4D97-AF65-F5344CB8AC3E}">
        <p14:creationId xmlns:p14="http://schemas.microsoft.com/office/powerpoint/2010/main" val="2959936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Continue with the checklist highlighted items.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Preference is to have the inspection done in between 2 days after the work is completed and prior to traffic open.  Do not make full payment until initial inspection is completed and work is accepted.</a:t>
            </a:r>
            <a:endParaRPr lang="en-US" dirty="0" smtClean="0"/>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39</a:t>
            </a:fld>
            <a:endParaRPr lang="en-US"/>
          </a:p>
        </p:txBody>
      </p:sp>
    </p:spTree>
    <p:extLst>
      <p:ext uri="{BB962C8B-B14F-4D97-AF65-F5344CB8AC3E}">
        <p14:creationId xmlns:p14="http://schemas.microsoft.com/office/powerpoint/2010/main" val="420082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b="1" dirty="0">
                <a:latin typeface="Arial" panose="020B0604020202020204" pitchFamily="34" charset="0"/>
              </a:rPr>
              <a:t>Section 502 Concrete Bridges</a:t>
            </a:r>
            <a:endParaRPr lang="en-US" b="1" dirty="0">
              <a:solidFill>
                <a:srgbClr val="000000"/>
              </a:solidFill>
              <a:latin typeface="Arial" panose="020B0604020202020204" pitchFamily="34" charset="0"/>
            </a:endParaRPr>
          </a:p>
          <a:p>
            <a:pPr algn="l"/>
            <a:endParaRPr lang="en-US" b="1" dirty="0">
              <a:solidFill>
                <a:srgbClr val="000000"/>
              </a:solidFill>
              <a:latin typeface="Arial" panose="020B0604020202020204" pitchFamily="34" charset="0"/>
            </a:endParaRPr>
          </a:p>
          <a:p>
            <a:pPr algn="l"/>
            <a:r>
              <a:rPr lang="en-US" b="1" dirty="0">
                <a:solidFill>
                  <a:srgbClr val="000000"/>
                </a:solidFill>
                <a:latin typeface="Arial" panose="020B0604020202020204" pitchFamily="34" charset="0"/>
              </a:rPr>
              <a:t>502.2.11 Crack and Surface Sealers</a:t>
            </a:r>
          </a:p>
          <a:p>
            <a:pPr algn="l"/>
            <a:r>
              <a:rPr lang="en-US" sz="700" dirty="0">
                <a:solidFill>
                  <a:srgbClr val="FF0000"/>
                </a:solidFill>
                <a:latin typeface="Arial" panose="020B0604020202020204" pitchFamily="34" charset="0"/>
              </a:rPr>
              <a:t>(1) </a:t>
            </a:r>
            <a:r>
              <a:rPr lang="en-US" dirty="0">
                <a:solidFill>
                  <a:srgbClr val="FF0000"/>
                </a:solidFill>
                <a:latin typeface="Arial" panose="020B0604020202020204" pitchFamily="34" charset="0"/>
              </a:rPr>
              <a:t>Furnish crack and surface sealers from the department's approved products list as follows:</a:t>
            </a:r>
          </a:p>
          <a:p>
            <a:pPr algn="l"/>
            <a:r>
              <a:rPr lang="en-US" sz="1100" dirty="0">
                <a:solidFill>
                  <a:srgbClr val="FF0000"/>
                </a:solidFill>
                <a:latin typeface="Arial" panose="020B0604020202020204" pitchFamily="34" charset="0"/>
              </a:rPr>
              <a:t>- Crack sealer: Low Viscosity Crack Sealers for Bridge Decks list.</a:t>
            </a:r>
          </a:p>
          <a:p>
            <a:pPr algn="l"/>
            <a:r>
              <a:rPr lang="en-US" sz="1100" dirty="0">
                <a:solidFill>
                  <a:srgbClr val="FF0000"/>
                </a:solidFill>
                <a:latin typeface="Arial" panose="020B0604020202020204" pitchFamily="34" charset="0"/>
              </a:rPr>
              <a:t>- Protective surface treatment: Concrete Protective Surface Treatment list.</a:t>
            </a:r>
          </a:p>
          <a:p>
            <a:pPr marL="169461" indent="-169461">
              <a:buFontTx/>
              <a:buChar char="-"/>
            </a:pPr>
            <a:r>
              <a:rPr lang="en-US" sz="1100" dirty="0">
                <a:solidFill>
                  <a:srgbClr val="FF0000"/>
                </a:solidFill>
                <a:latin typeface="Arial" panose="020B0604020202020204" pitchFamily="34" charset="0"/>
              </a:rPr>
              <a:t>Pigmented surface sealer: Cure and Seal Compound for Non-trafficked Surfaces for Structural Masonry list.</a:t>
            </a:r>
          </a:p>
          <a:p>
            <a:pPr marL="169461" indent="-169461">
              <a:buFontTx/>
              <a:buChar char="-"/>
            </a:pPr>
            <a:endParaRPr lang="en-US" sz="1100" dirty="0">
              <a:solidFill>
                <a:srgbClr val="FF0000"/>
              </a:solidFill>
              <a:latin typeface="Arial" panose="020B0604020202020204" pitchFamily="34" charset="0"/>
              <a:cs typeface="Arial" charset="0"/>
            </a:endParaRPr>
          </a:p>
          <a:p>
            <a:pPr algn="l"/>
            <a:r>
              <a:rPr lang="en-US" b="1" dirty="0">
                <a:solidFill>
                  <a:srgbClr val="000000"/>
                </a:solidFill>
                <a:latin typeface="Arial" panose="020B0604020202020204" pitchFamily="34" charset="0"/>
              </a:rPr>
              <a:t>502.3.9.2 Mixing</a:t>
            </a:r>
          </a:p>
          <a:p>
            <a:pPr algn="l"/>
            <a:r>
              <a:rPr lang="en-US" sz="700" dirty="0">
                <a:solidFill>
                  <a:srgbClr val="000000"/>
                </a:solidFill>
                <a:latin typeface="Arial" panose="020B0604020202020204" pitchFamily="34" charset="0"/>
              </a:rPr>
              <a:t>(2) </a:t>
            </a:r>
            <a:r>
              <a:rPr lang="en-US" dirty="0">
                <a:solidFill>
                  <a:srgbClr val="000000"/>
                </a:solidFill>
                <a:latin typeface="Arial" panose="020B0604020202020204" pitchFamily="34" charset="0"/>
              </a:rPr>
              <a:t>During concrete placement, ensure the mixed concrete temperature is not </a:t>
            </a:r>
            <a:r>
              <a:rPr lang="en-US" dirty="0">
                <a:solidFill>
                  <a:srgbClr val="FF0000"/>
                </a:solidFill>
                <a:latin typeface="Arial" panose="020B0604020202020204" pitchFamily="34" charset="0"/>
              </a:rPr>
              <a:t>less than 50 F </a:t>
            </a:r>
            <a:r>
              <a:rPr lang="en-US" dirty="0">
                <a:solidFill>
                  <a:srgbClr val="000000"/>
                </a:solidFill>
                <a:latin typeface="Arial" panose="020B0604020202020204" pitchFamily="34" charset="0"/>
              </a:rPr>
              <a:t>or more than 80 F, unless otherwise directed.</a:t>
            </a:r>
            <a:endParaRPr lang="en-US" dirty="0" smtClean="0">
              <a:latin typeface="Arial" charset="0"/>
              <a:cs typeface="Arial" charset="0"/>
            </a:endParaRPr>
          </a:p>
          <a:p>
            <a:pPr>
              <a:buFont typeface="Arial" pitchFamily="34" charset="0"/>
              <a:buChar char="•"/>
            </a:pPr>
            <a:endParaRPr lang="en-US" dirty="0" smtClean="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a:t>
            </a:fld>
            <a:endParaRPr lang="en-US" dirty="0"/>
          </a:p>
        </p:txBody>
      </p:sp>
    </p:spTree>
    <p:extLst>
      <p:ext uri="{BB962C8B-B14F-4D97-AF65-F5344CB8AC3E}">
        <p14:creationId xmlns:p14="http://schemas.microsoft.com/office/powerpoint/2010/main" val="124306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Just a quick reminder when welding of structural elements is occurring</a:t>
            </a:r>
            <a:r>
              <a:rPr lang="en-US" baseline="0" dirty="0" smtClean="0"/>
              <a:t> on your project.</a:t>
            </a:r>
          </a:p>
          <a:p>
            <a:pPr>
              <a:buFont typeface="Arial" pitchFamily="34" charset="0"/>
              <a:buChar char="•"/>
            </a:pPr>
            <a:endParaRPr lang="en-US" baseline="0" dirty="0" smtClean="0"/>
          </a:p>
          <a:p>
            <a:pPr>
              <a:buFont typeface="Arial" pitchFamily="34" charset="0"/>
              <a:buChar char="•"/>
            </a:pPr>
            <a:r>
              <a:rPr lang="en-US" baseline="0" dirty="0" smtClean="0"/>
              <a:t> Field engineers should be aware of the typical nomenclature on plans and also should take care to obtain written weld procedures and qualifications of those doing the work.</a:t>
            </a:r>
          </a:p>
          <a:p>
            <a:pPr>
              <a:buFont typeface="Arial" pitchFamily="34" charset="0"/>
              <a:buChar char="•"/>
            </a:pPr>
            <a:endParaRPr lang="en-US" baseline="0" dirty="0" smtClean="0"/>
          </a:p>
          <a:p>
            <a:pPr>
              <a:buFont typeface="Arial" pitchFamily="34" charset="0"/>
              <a:buChar char="•"/>
            </a:pPr>
            <a:r>
              <a:rPr lang="en-US" baseline="0" dirty="0" smtClean="0"/>
              <a:t> Note that a</a:t>
            </a:r>
            <a:r>
              <a:rPr lang="en-US" dirty="0" smtClean="0"/>
              <a:t> certification from Department of Public Safety &amp; Professional Services is not sufficient nor applicable to welding of transportation structures.</a:t>
            </a:r>
            <a:endParaRPr lang="en-US" dirty="0"/>
          </a:p>
        </p:txBody>
      </p:sp>
      <p:sp>
        <p:nvSpPr>
          <p:cNvPr id="4" name="Slide Number Placeholder 3"/>
          <p:cNvSpPr>
            <a:spLocks noGrp="1"/>
          </p:cNvSpPr>
          <p:nvPr>
            <p:ph type="sldNum" sz="quarter" idx="10"/>
          </p:nvPr>
        </p:nvSpPr>
        <p:spPr/>
        <p:txBody>
          <a:bodyPr/>
          <a:lstStyle/>
          <a:p>
            <a:fld id="{36929932-062D-41B8-BEFA-2055176220B6}" type="slidenum">
              <a:rPr lang="en-US" smtClean="0"/>
              <a:pPr/>
              <a:t>40</a:t>
            </a:fld>
            <a:endParaRPr lang="en-US"/>
          </a:p>
        </p:txBody>
      </p:sp>
    </p:spTree>
    <p:extLst>
      <p:ext uri="{BB962C8B-B14F-4D97-AF65-F5344CB8AC3E}">
        <p14:creationId xmlns:p14="http://schemas.microsoft.com/office/powerpoint/2010/main" val="3402206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41</a:t>
            </a:fld>
            <a:endParaRPr lang="en-US"/>
          </a:p>
        </p:txBody>
      </p:sp>
    </p:spTree>
    <p:extLst>
      <p:ext uri="{BB962C8B-B14F-4D97-AF65-F5344CB8AC3E}">
        <p14:creationId xmlns:p14="http://schemas.microsoft.com/office/powerpoint/2010/main" val="383133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42</a:t>
            </a:fld>
            <a:endParaRPr lang="en-US"/>
          </a:p>
        </p:txBody>
      </p:sp>
    </p:spTree>
    <p:extLst>
      <p:ext uri="{BB962C8B-B14F-4D97-AF65-F5344CB8AC3E}">
        <p14:creationId xmlns:p14="http://schemas.microsoft.com/office/powerpoint/2010/main" val="1303869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any questions regarding these changes, please contact Kristin </a:t>
            </a:r>
            <a:r>
              <a:rPr lang="en-US" dirty="0" err="1" smtClean="0"/>
              <a:t>Revello,</a:t>
            </a:r>
            <a:r>
              <a:rPr lang="en-US" dirty="0" smtClean="0"/>
              <a:t> Supervisor of the </a:t>
            </a:r>
            <a:r>
              <a:rPr lang="en-US" dirty="0"/>
              <a:t>Structural Metals and Fabrication QA Inspection Unit.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43</a:t>
            </a:fld>
            <a:endParaRPr lang="en-US"/>
          </a:p>
        </p:txBody>
      </p:sp>
    </p:spTree>
    <p:extLst>
      <p:ext uri="{BB962C8B-B14F-4D97-AF65-F5344CB8AC3E}">
        <p14:creationId xmlns:p14="http://schemas.microsoft.com/office/powerpoint/2010/main" val="2457452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This is a picture of a bridge railing in</a:t>
            </a:r>
            <a:r>
              <a:rPr lang="en-US" baseline="0" dirty="0" smtClean="0">
                <a:latin typeface="Arial" charset="0"/>
                <a:cs typeface="Arial" charset="0"/>
              </a:rPr>
              <a:t> Baraboo that was painted and not galvanized.  There was significant corrosion and staining down the face of the stained parapets.</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44</a:t>
            </a:fld>
            <a:endParaRPr lang="en-US"/>
          </a:p>
        </p:txBody>
      </p:sp>
    </p:spTree>
    <p:extLst>
      <p:ext uri="{BB962C8B-B14F-4D97-AF65-F5344CB8AC3E}">
        <p14:creationId xmlns:p14="http://schemas.microsoft.com/office/powerpoint/2010/main" val="3377414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45</a:t>
            </a:fld>
            <a:endParaRPr lang="en-US"/>
          </a:p>
        </p:txBody>
      </p:sp>
    </p:spTree>
    <p:extLst>
      <p:ext uri="{BB962C8B-B14F-4D97-AF65-F5344CB8AC3E}">
        <p14:creationId xmlns:p14="http://schemas.microsoft.com/office/powerpoint/2010/main" val="2498205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a:p>
            <a:endParaRPr lang="en-US" dirty="0"/>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46</a:t>
            </a:fld>
            <a:endParaRPr lang="en-US"/>
          </a:p>
        </p:txBody>
      </p:sp>
    </p:spTree>
    <p:extLst>
      <p:ext uri="{BB962C8B-B14F-4D97-AF65-F5344CB8AC3E}">
        <p14:creationId xmlns:p14="http://schemas.microsoft.com/office/powerpoint/2010/main" val="141471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 Region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always do it that way” is not a substitution for what is shown on the plans – if the contractor is looking to do something different than the plans show, need to contact EOR/BOS</a:t>
            </a:r>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47</a:t>
            </a:fld>
            <a:endParaRPr lang="en-US"/>
          </a:p>
        </p:txBody>
      </p:sp>
    </p:spTree>
    <p:extLst>
      <p:ext uri="{BB962C8B-B14F-4D97-AF65-F5344CB8AC3E}">
        <p14:creationId xmlns:p14="http://schemas.microsoft.com/office/powerpoint/2010/main" val="381947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lgn="l"/>
            <a:r>
              <a:rPr lang="en-US" b="1" dirty="0">
                <a:latin typeface="Arial" panose="020B0604020202020204" pitchFamily="34" charset="0"/>
              </a:rPr>
              <a:t>Section 502 Concrete Bridges</a:t>
            </a:r>
          </a:p>
          <a:p>
            <a:pPr algn="l"/>
            <a:endParaRPr lang="en-US" b="1" dirty="0">
              <a:solidFill>
                <a:srgbClr val="FF0000"/>
              </a:solidFill>
              <a:latin typeface="Arial" panose="020B0604020202020204" pitchFamily="34" charset="0"/>
            </a:endParaRPr>
          </a:p>
          <a:p>
            <a:pPr algn="l"/>
            <a:r>
              <a:rPr lang="en-US" b="1" dirty="0">
                <a:solidFill>
                  <a:srgbClr val="FF0000"/>
                </a:solidFill>
                <a:latin typeface="Arial" panose="020B0604020202020204" pitchFamily="34" charset="0"/>
              </a:rPr>
              <a:t>502.3.13.3 Pigmented Surface Sealer</a:t>
            </a:r>
          </a:p>
          <a:p>
            <a:pPr algn="l"/>
            <a:r>
              <a:rPr lang="en-US" sz="800" dirty="0">
                <a:solidFill>
                  <a:srgbClr val="FF0000"/>
                </a:solidFill>
                <a:latin typeface="Arial" panose="020B0604020202020204" pitchFamily="34" charset="0"/>
              </a:rPr>
              <a:t>(1) </a:t>
            </a:r>
            <a:r>
              <a:rPr lang="en-US" dirty="0">
                <a:solidFill>
                  <a:srgbClr val="FF0000"/>
                </a:solidFill>
                <a:latin typeface="Arial" panose="020B0604020202020204" pitchFamily="34" charset="0"/>
              </a:rPr>
              <a:t>Apply pigmented surface sealer conforming to </a:t>
            </a:r>
            <a:r>
              <a:rPr lang="en-US" dirty="0">
                <a:solidFill>
                  <a:srgbClr val="0000FF"/>
                </a:solidFill>
                <a:latin typeface="Arial" panose="020B0604020202020204" pitchFamily="34" charset="0"/>
              </a:rPr>
              <a:t>502.2.11 </a:t>
            </a:r>
            <a:r>
              <a:rPr lang="en-US" dirty="0">
                <a:solidFill>
                  <a:srgbClr val="FF0000"/>
                </a:solidFill>
                <a:latin typeface="Arial" panose="020B0604020202020204" pitchFamily="34" charset="0"/>
              </a:rPr>
              <a:t>to the inside and top faces of parapets, including parapets on abutment wings. Use gray sealer unless the contract specifies a different color. Do not seal surfaces where the contract requires staining or other treatment.</a:t>
            </a:r>
          </a:p>
          <a:p>
            <a:pPr algn="l"/>
            <a:r>
              <a:rPr lang="en-US" sz="800" dirty="0">
                <a:solidFill>
                  <a:srgbClr val="FF0000"/>
                </a:solidFill>
                <a:latin typeface="Arial" panose="020B0604020202020204" pitchFamily="34" charset="0"/>
              </a:rPr>
              <a:t>(2) </a:t>
            </a:r>
            <a:r>
              <a:rPr lang="en-US" dirty="0">
                <a:solidFill>
                  <a:srgbClr val="FF0000"/>
                </a:solidFill>
                <a:latin typeface="Arial" panose="020B0604020202020204" pitchFamily="34" charset="0"/>
              </a:rPr>
              <a:t>Clean and dry surfaces before sealing. Immediately before sealing, direct an air blast over the surface to remove all dust and any loose particles. Ensure that application equipment is clean inside before filling and that the equipment is functioning properly.</a:t>
            </a:r>
          </a:p>
          <a:p>
            <a:pPr algn="l"/>
            <a:r>
              <a:rPr lang="en-US" sz="800" dirty="0">
                <a:solidFill>
                  <a:srgbClr val="FF0000"/>
                </a:solidFill>
                <a:latin typeface="Arial" panose="020B0604020202020204" pitchFamily="34" charset="0"/>
              </a:rPr>
              <a:t>(3) </a:t>
            </a:r>
            <a:r>
              <a:rPr lang="en-US" dirty="0">
                <a:solidFill>
                  <a:srgbClr val="FF0000"/>
                </a:solidFill>
                <a:latin typeface="Arial" panose="020B0604020202020204" pitchFamily="34" charset="0"/>
              </a:rPr>
              <a:t>Seal after providing the required surface finish under </a:t>
            </a:r>
            <a:r>
              <a:rPr lang="en-US" dirty="0">
                <a:solidFill>
                  <a:srgbClr val="0000FF"/>
                </a:solidFill>
                <a:latin typeface="Arial" panose="020B0604020202020204" pitchFamily="34" charset="0"/>
              </a:rPr>
              <a:t>502.3.7</a:t>
            </a:r>
            <a:r>
              <a:rPr lang="en-US" dirty="0">
                <a:solidFill>
                  <a:srgbClr val="FF0000"/>
                </a:solidFill>
                <a:latin typeface="Arial" panose="020B0604020202020204" pitchFamily="34" charset="0"/>
              </a:rPr>
              <a:t>. Conform to sealer manufacturer recommended application procedures and coverage rate. If application in a single coat causes running, use two lighter coats allowed to dry between coats.</a:t>
            </a:r>
          </a:p>
          <a:p>
            <a:pPr algn="l"/>
            <a:r>
              <a:rPr lang="en-US" sz="800" dirty="0">
                <a:solidFill>
                  <a:srgbClr val="FF0000"/>
                </a:solidFill>
                <a:latin typeface="Arial" panose="020B0604020202020204" pitchFamily="34" charset="0"/>
              </a:rPr>
              <a:t>(4) </a:t>
            </a:r>
            <a:r>
              <a:rPr lang="en-US" dirty="0">
                <a:solidFill>
                  <a:srgbClr val="FF0000"/>
                </a:solidFill>
                <a:latin typeface="Arial" panose="020B0604020202020204" pitchFamily="34" charset="0"/>
              </a:rPr>
              <a:t>Complete sealing before opening to traffic and before suspending work for the winter.</a:t>
            </a:r>
          </a:p>
          <a:p>
            <a:pPr algn="l"/>
            <a:endParaRPr lang="en-US" dirty="0">
              <a:solidFill>
                <a:srgbClr val="FF0000"/>
              </a:solidFill>
              <a:latin typeface="Arial" panose="020B0604020202020204" pitchFamily="34" charset="0"/>
              <a:cs typeface="Arial" charset="0"/>
            </a:endParaRPr>
          </a:p>
          <a:p>
            <a:pPr algn="l"/>
            <a:r>
              <a:rPr lang="en-US" b="1" dirty="0">
                <a:latin typeface="Arial" panose="020B0604020202020204" pitchFamily="34" charset="0"/>
              </a:rPr>
              <a:t>502.5 Payment</a:t>
            </a:r>
          </a:p>
          <a:p>
            <a:pPr algn="l"/>
            <a:r>
              <a:rPr lang="en-US" b="1" dirty="0">
                <a:latin typeface="Arial" panose="020B0604020202020204" pitchFamily="34" charset="0"/>
              </a:rPr>
              <a:t>502.5.1 General</a:t>
            </a:r>
          </a:p>
          <a:p>
            <a:pPr algn="l"/>
            <a:r>
              <a:rPr lang="en-US" dirty="0">
                <a:solidFill>
                  <a:srgbClr val="FF0000"/>
                </a:solidFill>
                <a:latin typeface="Arial" panose="020B0604020202020204" pitchFamily="34" charset="0"/>
              </a:rPr>
              <a:t>502.3210 	Pigmented Surface Sealer 	SY</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5</a:t>
            </a:fld>
            <a:endParaRPr lang="en-US" dirty="0"/>
          </a:p>
        </p:txBody>
      </p:sp>
    </p:spTree>
    <p:extLst>
      <p:ext uri="{BB962C8B-B14F-4D97-AF65-F5344CB8AC3E}">
        <p14:creationId xmlns:p14="http://schemas.microsoft.com/office/powerpoint/2010/main" val="155665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latin typeface="Arial" panose="020B0604020202020204" pitchFamily="34" charset="0"/>
              </a:rPr>
              <a:t>Section 505 Steel Reinforcement</a:t>
            </a:r>
          </a:p>
          <a:p>
            <a:endParaRPr lang="en-US" b="1" dirty="0">
              <a:latin typeface="Arial" panose="020B0604020202020204" pitchFamily="34" charset="0"/>
              <a:cs typeface="Arial" charset="0"/>
            </a:endParaRPr>
          </a:p>
          <a:p>
            <a:r>
              <a:rPr lang="en-US" b="1" dirty="0">
                <a:latin typeface="Arial" panose="020B0604020202020204" pitchFamily="34" charset="0"/>
              </a:rPr>
              <a:t>505.5 Payment</a:t>
            </a:r>
          </a:p>
          <a:p>
            <a:pPr algn="l"/>
            <a:r>
              <a:rPr lang="en-US" dirty="0">
                <a:solidFill>
                  <a:srgbClr val="FF0000"/>
                </a:solidFill>
                <a:latin typeface="Arial" panose="020B0604020202020204" pitchFamily="34" charset="0"/>
              </a:rPr>
              <a:t>505.0100 	Bar Steel Reinforcement Structures 		LB</a:t>
            </a:r>
          </a:p>
          <a:p>
            <a:pPr algn="l"/>
            <a:r>
              <a:rPr lang="en-US" dirty="0">
                <a:solidFill>
                  <a:srgbClr val="FF0000"/>
                </a:solidFill>
                <a:latin typeface="Arial" panose="020B0604020202020204" pitchFamily="34" charset="0"/>
              </a:rPr>
              <a:t>505.0400 	Bar Steel Reinforcement HS Structures 		LB</a:t>
            </a:r>
          </a:p>
          <a:p>
            <a:pPr algn="l"/>
            <a:r>
              <a:rPr lang="en-US" dirty="0">
                <a:solidFill>
                  <a:srgbClr val="FF0000"/>
                </a:solidFill>
                <a:latin typeface="Arial" panose="020B0604020202020204" pitchFamily="34" charset="0"/>
              </a:rPr>
              <a:t>505.0600 	Bar Steel Reinforcement HS Coated Structures 	LB</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6</a:t>
            </a:fld>
            <a:endParaRPr lang="en-US" dirty="0"/>
          </a:p>
        </p:txBody>
      </p:sp>
    </p:spTree>
    <p:extLst>
      <p:ext uri="{BB962C8B-B14F-4D97-AF65-F5344CB8AC3E}">
        <p14:creationId xmlns:p14="http://schemas.microsoft.com/office/powerpoint/2010/main" val="427248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latin typeface="Arial" panose="020B0604020202020204" pitchFamily="34" charset="0"/>
              </a:rPr>
              <a:t>Section 506 Steel Bridges</a:t>
            </a:r>
          </a:p>
          <a:p>
            <a:endParaRPr lang="en-US" b="1" dirty="0">
              <a:latin typeface="Arial" panose="020B0604020202020204" pitchFamily="34" charset="0"/>
              <a:cs typeface="Arial" charset="0"/>
            </a:endParaRPr>
          </a:p>
          <a:p>
            <a:r>
              <a:rPr lang="en-US" b="1" dirty="0">
                <a:latin typeface="Arial" panose="020B0604020202020204" pitchFamily="34" charset="0"/>
              </a:rPr>
              <a:t>506.3.2 Shop Drawings</a:t>
            </a:r>
          </a:p>
          <a:p>
            <a:pPr algn="l"/>
            <a:r>
              <a:rPr lang="en-US" sz="800" dirty="0">
                <a:solidFill>
                  <a:srgbClr val="FF0000"/>
                </a:solidFill>
                <a:latin typeface="Arial" panose="020B0604020202020204" pitchFamily="34" charset="0"/>
              </a:rPr>
              <a:t>(1) </a:t>
            </a:r>
            <a:r>
              <a:rPr lang="en-US" dirty="0">
                <a:solidFill>
                  <a:srgbClr val="FF0000"/>
                </a:solidFill>
                <a:latin typeface="Arial" panose="020B0604020202020204" pitchFamily="34" charset="0"/>
              </a:rPr>
              <a:t>Ensure that shop drawings conform to the contract plans and provide additional details, dimensions, computations, and other information necessary for completely fabricating and erecting the work. Include project and structure numbers on each shop drawing sheet.</a:t>
            </a:r>
          </a:p>
          <a:p>
            <a:pPr algn="l"/>
            <a:r>
              <a:rPr lang="en-US" sz="800" dirty="0">
                <a:solidFill>
                  <a:srgbClr val="FF0000"/>
                </a:solidFill>
                <a:latin typeface="Arial" panose="020B0604020202020204" pitchFamily="34" charset="0"/>
              </a:rPr>
              <a:t>(2) </a:t>
            </a:r>
            <a:r>
              <a:rPr lang="en-US" dirty="0">
                <a:solidFill>
                  <a:srgbClr val="FF0000"/>
                </a:solidFill>
                <a:latin typeface="Arial" panose="020B0604020202020204" pitchFamily="34" charset="0"/>
              </a:rPr>
              <a:t>Check shop drawings and submit electronically to the department before beginning fabrication. For primary fabrication items, also certify that shop drawings conform to quality control standards by submitting department form </a:t>
            </a:r>
            <a:r>
              <a:rPr lang="en-US" dirty="0">
                <a:solidFill>
                  <a:srgbClr val="0000FF"/>
                </a:solidFill>
                <a:latin typeface="Arial" panose="020B0604020202020204" pitchFamily="34" charset="0"/>
              </a:rPr>
              <a:t>DT2333</a:t>
            </a:r>
            <a:r>
              <a:rPr lang="en-US" dirty="0">
                <a:solidFill>
                  <a:srgbClr val="FF0000"/>
                </a:solidFill>
                <a:latin typeface="Arial" panose="020B0604020202020204" pitchFamily="34" charset="0"/>
              </a:rPr>
              <a:t>. Department review does not relieve the contractor from responsibility for errors or omissions on shop drawings.</a:t>
            </a:r>
          </a:p>
          <a:p>
            <a:pPr algn="l"/>
            <a:r>
              <a:rPr lang="en-US" sz="800" dirty="0">
                <a:solidFill>
                  <a:srgbClr val="FF0000"/>
                </a:solidFill>
                <a:latin typeface="Arial" panose="020B0604020202020204" pitchFamily="34" charset="0"/>
              </a:rPr>
              <a:t>(3) </a:t>
            </a:r>
            <a:r>
              <a:rPr lang="en-US" dirty="0">
                <a:solidFill>
                  <a:srgbClr val="FF0000"/>
                </a:solidFill>
                <a:latin typeface="Arial" panose="020B0604020202020204" pitchFamily="34" charset="0"/>
              </a:rPr>
              <a:t>Shop drawings are part of the contract. The department must approve differences between shop drawings and contract plans. The contractor bears the costs of department-approved substitutions. Do not deviate from or revise drawings without notifying the department and resubmitting revised drawings.</a:t>
            </a:r>
          </a:p>
          <a:p>
            <a:pPr algn="l"/>
            <a:r>
              <a:rPr lang="en-US" sz="800" dirty="0">
                <a:solidFill>
                  <a:srgbClr val="FF0000"/>
                </a:solidFill>
                <a:latin typeface="Arial" panose="020B0604020202020204" pitchFamily="34" charset="0"/>
              </a:rPr>
              <a:t>(4) </a:t>
            </a:r>
            <a:r>
              <a:rPr lang="en-US" dirty="0">
                <a:solidFill>
                  <a:srgbClr val="FF0000"/>
                </a:solidFill>
                <a:latin typeface="Arial" panose="020B0604020202020204" pitchFamily="34" charset="0"/>
              </a:rPr>
              <a:t>Ensure that the fabricator delivers 3 sets of shop drawings for railroad structures to the railroad company upon contract completion.</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7</a:t>
            </a:fld>
            <a:endParaRPr lang="en-US" dirty="0"/>
          </a:p>
        </p:txBody>
      </p:sp>
    </p:spTree>
    <p:extLst>
      <p:ext uri="{BB962C8B-B14F-4D97-AF65-F5344CB8AC3E}">
        <p14:creationId xmlns:p14="http://schemas.microsoft.com/office/powerpoint/2010/main" val="61025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b="1" dirty="0">
                <a:latin typeface="Arial" panose="020B0604020202020204" pitchFamily="34" charset="0"/>
              </a:rPr>
              <a:t>Section 513 Railing</a:t>
            </a:r>
          </a:p>
          <a:p>
            <a:pPr algn="l"/>
            <a:endParaRPr lang="en-US" b="1" dirty="0">
              <a:latin typeface="Arial" panose="020B0604020202020204" pitchFamily="34" charset="0"/>
              <a:cs typeface="Arial" charset="0"/>
            </a:endParaRPr>
          </a:p>
          <a:p>
            <a:pPr algn="l"/>
            <a:r>
              <a:rPr lang="en-US" b="1" dirty="0">
                <a:solidFill>
                  <a:srgbClr val="000000"/>
                </a:solidFill>
                <a:latin typeface="Arial" panose="020B0604020202020204" pitchFamily="34" charset="0"/>
              </a:rPr>
              <a:t>513.4 Measurement</a:t>
            </a:r>
          </a:p>
          <a:p>
            <a:pPr marL="225948" indent="-225948">
              <a:buAutoNum type="arabicParenBoth"/>
            </a:pPr>
            <a:r>
              <a:rPr lang="en-US" dirty="0">
                <a:solidFill>
                  <a:srgbClr val="FF0000"/>
                </a:solidFill>
                <a:latin typeface="Arial" panose="020B0604020202020204" pitchFamily="34" charset="0"/>
              </a:rPr>
              <a:t>The department will measure the Railing Pipe, Railing Tubular, Railing Steel, and Railing Steel Pedestrian bid items by the linear foot acceptably completed.</a:t>
            </a:r>
          </a:p>
          <a:p>
            <a:pPr marL="225948" indent="-225948">
              <a:buAutoNum type="arabicParenBoth"/>
            </a:pPr>
            <a:endParaRPr lang="en-US" dirty="0">
              <a:solidFill>
                <a:srgbClr val="FF0000"/>
              </a:solidFill>
              <a:latin typeface="Arial" panose="020B0604020202020204" pitchFamily="34" charset="0"/>
              <a:cs typeface="Arial" charset="0"/>
            </a:endParaRPr>
          </a:p>
          <a:p>
            <a:r>
              <a:rPr lang="en-US" b="1" dirty="0">
                <a:latin typeface="Arial" panose="020B0604020202020204" pitchFamily="34" charset="0"/>
              </a:rPr>
              <a:t>513.5 Payment</a:t>
            </a:r>
          </a:p>
          <a:p>
            <a:pPr algn="l"/>
            <a:r>
              <a:rPr lang="en-US" dirty="0">
                <a:solidFill>
                  <a:srgbClr val="FF0000"/>
                </a:solidFill>
                <a:latin typeface="Arial" panose="020B0604020202020204" pitchFamily="34" charset="0"/>
              </a:rPr>
              <a:t>513.2001 		</a:t>
            </a:r>
            <a:r>
              <a:rPr lang="en-US" dirty="0">
                <a:solidFill>
                  <a:srgbClr val="000000"/>
                </a:solidFill>
                <a:latin typeface="Arial" panose="020B0604020202020204" pitchFamily="34" charset="0"/>
              </a:rPr>
              <a:t>Railing Pipe (structure) 		</a:t>
            </a:r>
            <a:r>
              <a:rPr lang="en-US" dirty="0">
                <a:solidFill>
                  <a:srgbClr val="FF0000"/>
                </a:solidFill>
                <a:latin typeface="Arial" panose="020B0604020202020204" pitchFamily="34" charset="0"/>
              </a:rPr>
              <a:t>LF</a:t>
            </a:r>
          </a:p>
          <a:p>
            <a:pPr algn="l"/>
            <a:r>
              <a:rPr lang="en-US" dirty="0">
                <a:solidFill>
                  <a:srgbClr val="FF0000"/>
                </a:solidFill>
                <a:latin typeface="Arial" panose="020B0604020202020204" pitchFamily="34" charset="0"/>
              </a:rPr>
              <a:t>513.4000 - 4099 	</a:t>
            </a:r>
            <a:r>
              <a:rPr lang="en-US" dirty="0">
                <a:solidFill>
                  <a:srgbClr val="000000"/>
                </a:solidFill>
                <a:latin typeface="Arial" panose="020B0604020202020204" pitchFamily="34" charset="0"/>
              </a:rPr>
              <a:t>Railing Tubular (type) (structure) 	</a:t>
            </a:r>
            <a:r>
              <a:rPr lang="en-US" dirty="0">
                <a:solidFill>
                  <a:srgbClr val="FF0000"/>
                </a:solidFill>
                <a:latin typeface="Arial" panose="020B0604020202020204" pitchFamily="34" charset="0"/>
              </a:rPr>
              <a:t>LF</a:t>
            </a:r>
          </a:p>
          <a:p>
            <a:pPr algn="l"/>
            <a:r>
              <a:rPr lang="en-US" dirty="0">
                <a:solidFill>
                  <a:srgbClr val="FF0000"/>
                </a:solidFill>
                <a:latin typeface="Arial" panose="020B0604020202020204" pitchFamily="34" charset="0"/>
              </a:rPr>
              <a:t>513.7000 - 7099 	</a:t>
            </a:r>
            <a:r>
              <a:rPr lang="en-US" dirty="0">
                <a:solidFill>
                  <a:srgbClr val="000000"/>
                </a:solidFill>
                <a:latin typeface="Arial" panose="020B0604020202020204" pitchFamily="34" charset="0"/>
              </a:rPr>
              <a:t>Railing Steel (type) (structure) 	</a:t>
            </a:r>
            <a:r>
              <a:rPr lang="en-US" dirty="0">
                <a:solidFill>
                  <a:srgbClr val="FF0000"/>
                </a:solidFill>
                <a:latin typeface="Arial" panose="020B0604020202020204" pitchFamily="34" charset="0"/>
              </a:rPr>
              <a:t>LF</a:t>
            </a:r>
          </a:p>
          <a:p>
            <a:pPr algn="l"/>
            <a:r>
              <a:rPr lang="en-US" dirty="0">
                <a:solidFill>
                  <a:srgbClr val="FF0000"/>
                </a:solidFill>
                <a:latin typeface="Arial" panose="020B0604020202020204" pitchFamily="34" charset="0"/>
              </a:rPr>
              <a:t>513.8000 - 8099 	Railing Steel Pedestrian (type) (structure) 	LF</a:t>
            </a:r>
            <a:endParaRPr lang="en-US" b="1"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8</a:t>
            </a:fld>
            <a:endParaRPr lang="en-US" dirty="0"/>
          </a:p>
        </p:txBody>
      </p:sp>
    </p:spTree>
    <p:extLst>
      <p:ext uri="{BB962C8B-B14F-4D97-AF65-F5344CB8AC3E}">
        <p14:creationId xmlns:p14="http://schemas.microsoft.com/office/powerpoint/2010/main" val="154011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b="1" dirty="0">
                <a:latin typeface="Arial" panose="020B0604020202020204" pitchFamily="34" charset="0"/>
              </a:rPr>
              <a:t>Section 550 Driven Piles</a:t>
            </a:r>
          </a:p>
          <a:p>
            <a:pPr algn="l"/>
            <a:endParaRPr lang="en-US" b="1" dirty="0">
              <a:latin typeface="Arial" panose="020B0604020202020204" pitchFamily="34" charset="0"/>
            </a:endParaRPr>
          </a:p>
          <a:p>
            <a:pPr algn="l"/>
            <a:r>
              <a:rPr lang="en-US" b="1" dirty="0">
                <a:latin typeface="Arial" panose="020B0604020202020204" pitchFamily="34" charset="0"/>
              </a:rPr>
              <a:t>550.5 Payment</a:t>
            </a:r>
          </a:p>
          <a:p>
            <a:pPr algn="l"/>
            <a:endParaRPr lang="en-US" b="1" dirty="0">
              <a:latin typeface="Arial" panose="020B0604020202020204" pitchFamily="34" charset="0"/>
              <a:cs typeface="Arial" charset="0"/>
            </a:endParaRPr>
          </a:p>
          <a:p>
            <a:r>
              <a:rPr lang="en-US" b="1" dirty="0">
                <a:solidFill>
                  <a:srgbClr val="000000"/>
                </a:solidFill>
                <a:latin typeface="Arial" panose="020B0604020202020204" pitchFamily="34" charset="0"/>
              </a:rPr>
              <a:t>550.5.2 Piling </a:t>
            </a:r>
            <a:endParaRPr lang="en-US" sz="1800" dirty="0">
              <a:solidFill>
                <a:srgbClr val="000000"/>
              </a:solidFill>
              <a:latin typeface="Arial" panose="020B0604020202020204" pitchFamily="34" charset="0"/>
            </a:endParaRPr>
          </a:p>
          <a:p>
            <a:r>
              <a:rPr lang="en-US" sz="1800"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Add the following as paragraph three effective with the December 2015 letting: </a:t>
            </a:r>
            <a:endParaRPr lang="en-US"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(3) </a:t>
            </a:r>
            <a:r>
              <a:rPr lang="en-US" dirty="0">
                <a:solidFill>
                  <a:srgbClr val="000000"/>
                </a:solidFill>
                <a:latin typeface="Arial" panose="020B0604020202020204" pitchFamily="34" charset="0"/>
              </a:rPr>
              <a:t>The department will not entertain a change order request for a differing site condition under 104.2.2.2 or for a quantity change under 104.2.2.4.3 for the Piling bid items. Instead the department will adjust pay under the Piling Quantity Variation administrative item if the total driven length of each size is less than 85 percent of, or more than 115 percent of the contract quantity as follows: </a:t>
            </a:r>
          </a:p>
          <a:p>
            <a:r>
              <a:rPr lang="en-US" sz="1100" dirty="0">
                <a:solidFill>
                  <a:srgbClr val="000000"/>
                </a:solidFill>
                <a:latin typeface="Arial" panose="020B0604020202020204" pitchFamily="34" charset="0"/>
              </a:rPr>
              <a:t>Percent of Contract Length Driven 	Pay Adjustment </a:t>
            </a:r>
          </a:p>
          <a:p>
            <a:r>
              <a:rPr lang="en-US" sz="1100" dirty="0">
                <a:solidFill>
                  <a:srgbClr val="000000"/>
                </a:solidFill>
                <a:latin typeface="Arial" panose="020B0604020202020204" pitchFamily="34" charset="0"/>
              </a:rPr>
              <a:t>&lt; 85 			( 85% contract length - driven length ) x 20% unit price </a:t>
            </a:r>
          </a:p>
          <a:p>
            <a:r>
              <a:rPr lang="en-US" sz="1100" dirty="0">
                <a:solidFill>
                  <a:srgbClr val="000000"/>
                </a:solidFill>
                <a:latin typeface="Arial" panose="020B0604020202020204" pitchFamily="34" charset="0"/>
              </a:rPr>
              <a:t>&gt; 115 			(driven length - 115% contract length) x 5% unit price </a:t>
            </a:r>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9</a:t>
            </a:fld>
            <a:endParaRPr lang="en-US" dirty="0"/>
          </a:p>
        </p:txBody>
      </p:sp>
    </p:spTree>
    <p:extLst>
      <p:ext uri="{BB962C8B-B14F-4D97-AF65-F5344CB8AC3E}">
        <p14:creationId xmlns:p14="http://schemas.microsoft.com/office/powerpoint/2010/main" val="405557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3" name="Picture 22"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hyperlink" Target="Bureau%20of%20Structures%20Contacts-General.do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err="1" smtClean="0"/>
              <a:t>WisDOT</a:t>
            </a:r>
            <a:r>
              <a:rPr lang="en-US" dirty="0" smtClean="0"/>
              <a:t> NE Region 2016 Construction Training</a:t>
            </a:r>
            <a:endParaRPr lang="en-US" dirty="0"/>
          </a:p>
        </p:txBody>
      </p:sp>
      <p:sp>
        <p:nvSpPr>
          <p:cNvPr id="9219" name="Subtitle 2"/>
          <p:cNvSpPr>
            <a:spLocks noGrp="1"/>
          </p:cNvSpPr>
          <p:nvPr>
            <p:ph type="subTitle" idx="1"/>
          </p:nvPr>
        </p:nvSpPr>
        <p:spPr>
          <a:xfrm>
            <a:off x="685800" y="3611563"/>
            <a:ext cx="7772400" cy="1200150"/>
          </a:xfrm>
        </p:spPr>
        <p:txBody>
          <a:bodyPr/>
          <a:lstStyle/>
          <a:p>
            <a:pPr marR="0" eaLnBrk="1" hangingPunct="1"/>
            <a:r>
              <a:rPr lang="en-US" dirty="0" smtClean="0"/>
              <a:t>Ruth Coisman, P.E. – Bureau of Structures</a:t>
            </a:r>
          </a:p>
          <a:p>
            <a:pPr marR="0" eaLnBrk="1" hangingPunct="1"/>
            <a:r>
              <a:rPr lang="en-US" dirty="0" smtClean="0"/>
              <a:t>March 16,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ASP 6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Piling</a:t>
            </a:r>
          </a:p>
          <a:p>
            <a:pPr lvl="1"/>
            <a:r>
              <a:rPr lang="en-US" dirty="0"/>
              <a:t>Consider change in pile type if piling drives considerably longer than plan length</a:t>
            </a:r>
          </a:p>
          <a:p>
            <a:pPr lvl="1"/>
            <a:r>
              <a:rPr lang="en-US" dirty="0"/>
              <a:t>Work with designer and Geotech engineer</a:t>
            </a:r>
          </a:p>
          <a:p>
            <a:pPr marL="914400" lvl="3" indent="0">
              <a:buNone/>
            </a:pP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129" y="2980267"/>
            <a:ext cx="3826229" cy="2514600"/>
          </a:xfrm>
          <a:prstGeom prst="rect">
            <a:avLst/>
          </a:prstGeom>
          <a:ln w="127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04" y="2980267"/>
            <a:ext cx="4496068" cy="25146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34275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ASP 6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641.2.9 Overhead Sign Supports</a:t>
            </a:r>
          </a:p>
          <a:p>
            <a:pPr lvl="1"/>
            <a:r>
              <a:rPr lang="en-US" dirty="0"/>
              <a:t>Details for contractor to provide commercially fabricated overhead sign supports conforming to AASHTO design and fabrication standards</a:t>
            </a:r>
          </a:p>
          <a:p>
            <a:pPr lvl="1"/>
            <a:r>
              <a:rPr lang="en-US" dirty="0">
                <a:solidFill>
                  <a:srgbClr val="253D92"/>
                </a:solidFill>
              </a:rPr>
              <a:t>Design </a:t>
            </a:r>
            <a:r>
              <a:rPr lang="en-US" dirty="0" smtClean="0">
                <a:solidFill>
                  <a:srgbClr val="253D92"/>
                </a:solidFill>
              </a:rPr>
              <a:t>criteria</a:t>
            </a:r>
            <a:endParaRPr lang="en-US" dirty="0">
              <a:solidFill>
                <a:srgbClr val="253D92"/>
              </a:solidFill>
            </a:endParaRPr>
          </a:p>
        </p:txBody>
      </p:sp>
    </p:spTree>
    <p:extLst>
      <p:ext uri="{BB962C8B-B14F-4D97-AF65-F5344CB8AC3E}">
        <p14:creationId xmlns:p14="http://schemas.microsoft.com/office/powerpoint/2010/main" val="886694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CMM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CMM 1-65.14 As-Built Plans</a:t>
            </a:r>
          </a:p>
          <a:p>
            <a:pPr lvl="1"/>
            <a:r>
              <a:rPr lang="en-US" dirty="0"/>
              <a:t>Reminders</a:t>
            </a:r>
          </a:p>
          <a:p>
            <a:pPr lvl="2">
              <a:buClr>
                <a:schemeClr val="accent1"/>
              </a:buClr>
            </a:pPr>
            <a:r>
              <a:rPr lang="en-US" dirty="0"/>
              <a:t>Work on as-built plan as job is                                    progressing</a:t>
            </a:r>
          </a:p>
          <a:p>
            <a:pPr lvl="2">
              <a:buClr>
                <a:schemeClr val="accent1"/>
              </a:buClr>
            </a:pPr>
            <a:r>
              <a:rPr lang="en-US" dirty="0"/>
              <a:t>Upon completion, Project Leader                                      submits electronic as-built</a:t>
            </a:r>
          </a:p>
          <a:p>
            <a:pPr lvl="2">
              <a:buClr>
                <a:schemeClr val="accent1"/>
              </a:buClr>
            </a:pPr>
            <a:r>
              <a:rPr lang="en-US" dirty="0"/>
              <a:t>Follow region process when submitting electronic as-built</a:t>
            </a:r>
          </a:p>
          <a:p>
            <a:pPr lvl="1"/>
            <a:r>
              <a:rPr lang="en-US" dirty="0"/>
              <a:t>New</a:t>
            </a:r>
          </a:p>
          <a:p>
            <a:pPr lvl="2">
              <a:buClr>
                <a:schemeClr val="accent1"/>
              </a:buClr>
            </a:pPr>
            <a:r>
              <a:rPr lang="en-US" dirty="0"/>
              <a:t>Separate structure sheets by project ID and structure ID</a:t>
            </a:r>
          </a:p>
          <a:p>
            <a:pPr lvl="2">
              <a:buClr>
                <a:schemeClr val="accent1"/>
              </a:buClr>
            </a:pPr>
            <a:r>
              <a:rPr lang="en-US" dirty="0"/>
              <a:t>Save into separate PDF:</a:t>
            </a:r>
            <a:r>
              <a:rPr lang="en-US" dirty="0">
                <a:solidFill>
                  <a:schemeClr val="accent1"/>
                </a:solidFill>
              </a:rPr>
              <a:t>1234-56-78AsBuiltStructureX-YY-ZZZ</a:t>
            </a:r>
          </a:p>
          <a:p>
            <a:pPr marL="914400" lvl="3" indent="0">
              <a:buNone/>
            </a:pPr>
            <a:r>
              <a:rPr lang="en-US" dirty="0"/>
              <a:t>Where </a:t>
            </a:r>
            <a:r>
              <a:rPr lang="en-US" dirty="0">
                <a:solidFill>
                  <a:schemeClr val="accent1"/>
                </a:solidFill>
              </a:rPr>
              <a:t>1234-56-78</a:t>
            </a:r>
            <a:r>
              <a:rPr lang="en-US" dirty="0"/>
              <a:t> is project ID and </a:t>
            </a:r>
            <a:r>
              <a:rPr lang="en-US" dirty="0">
                <a:solidFill>
                  <a:schemeClr val="accent1"/>
                </a:solidFill>
              </a:rPr>
              <a:t>X-YY-ZZZ</a:t>
            </a:r>
            <a:r>
              <a:rPr lang="en-US" dirty="0"/>
              <a:t> is structure ID</a:t>
            </a:r>
          </a:p>
          <a:p>
            <a:pPr lvl="2"/>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278" y="886883"/>
            <a:ext cx="3600547" cy="22860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524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CMM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CMM 1-70.3.1 Design Quality Index (DQI)</a:t>
            </a:r>
          </a:p>
          <a:p>
            <a:pPr lvl="1"/>
            <a:r>
              <a:rPr lang="en-US" dirty="0"/>
              <a:t>Describes constructability of design plans</a:t>
            </a:r>
          </a:p>
          <a:p>
            <a:pPr lvl="1"/>
            <a:r>
              <a:rPr lang="en-US" dirty="0"/>
              <a:t>Filled out by project leader, prime contractor and designer (if possible) at or near completion of project</a:t>
            </a:r>
          </a:p>
          <a:p>
            <a:pPr lvl="1"/>
            <a:r>
              <a:rPr lang="en-US" dirty="0"/>
              <a:t>Evaluates 16 elements of design plans</a:t>
            </a:r>
          </a:p>
          <a:p>
            <a:pPr lvl="2">
              <a:buClr>
                <a:schemeClr val="accent1"/>
              </a:buClr>
            </a:pPr>
            <a:r>
              <a:rPr lang="en-US" dirty="0"/>
              <a:t>1 element is structures with 5 items:</a:t>
            </a:r>
          </a:p>
          <a:p>
            <a:pPr lvl="3">
              <a:buClr>
                <a:schemeClr val="accent1"/>
              </a:buClr>
            </a:pPr>
            <a:r>
              <a:rPr lang="en-US" dirty="0"/>
              <a:t>Plans accurate and complete</a:t>
            </a:r>
          </a:p>
          <a:p>
            <a:pPr lvl="3">
              <a:buClr>
                <a:schemeClr val="accent1"/>
              </a:buClr>
            </a:pPr>
            <a:r>
              <a:rPr lang="en-US" dirty="0"/>
              <a:t>Soils information and foundation details</a:t>
            </a:r>
          </a:p>
          <a:p>
            <a:pPr lvl="3">
              <a:buClr>
                <a:schemeClr val="accent1"/>
              </a:buClr>
            </a:pPr>
            <a:r>
              <a:rPr lang="en-US" dirty="0"/>
              <a:t>Utility information accurate and complete</a:t>
            </a:r>
          </a:p>
          <a:p>
            <a:pPr lvl="3">
              <a:buClr>
                <a:schemeClr val="accent1"/>
              </a:buClr>
            </a:pPr>
            <a:r>
              <a:rPr lang="en-US" dirty="0"/>
              <a:t>Special provisions clear and concise</a:t>
            </a:r>
          </a:p>
          <a:p>
            <a:pPr lvl="3">
              <a:buClr>
                <a:schemeClr val="accent1"/>
              </a:buClr>
            </a:pPr>
            <a:r>
              <a:rPr lang="en-US" dirty="0"/>
              <a:t>Ease of assembly and construction</a:t>
            </a:r>
          </a:p>
          <a:p>
            <a:pPr lvl="2"/>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858" y="3390900"/>
            <a:ext cx="2973742" cy="25146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77509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CMM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CMM 1-70.3.1 Design Quality Index (DQI)</a:t>
            </a:r>
          </a:p>
          <a:p>
            <a:pPr lvl="1"/>
            <a:r>
              <a:rPr lang="en-US" dirty="0"/>
              <a:t>Rating:  1 to 7</a:t>
            </a:r>
          </a:p>
          <a:p>
            <a:pPr lvl="2"/>
            <a:r>
              <a:rPr lang="en-US" dirty="0"/>
              <a:t>1= Major problems, not </a:t>
            </a:r>
            <a:r>
              <a:rPr lang="en-US" dirty="0" err="1"/>
              <a:t>constructable</a:t>
            </a:r>
            <a:r>
              <a:rPr lang="en-US" dirty="0"/>
              <a:t> without major plan or design changes</a:t>
            </a:r>
          </a:p>
          <a:p>
            <a:pPr lvl="2"/>
            <a:r>
              <a:rPr lang="en-US" dirty="0"/>
              <a:t>7= No construction problems</a:t>
            </a:r>
          </a:p>
          <a:p>
            <a:pPr lvl="1"/>
            <a:r>
              <a:rPr lang="en-US" dirty="0"/>
              <a:t>For structure items</a:t>
            </a:r>
          </a:p>
          <a:p>
            <a:pPr lvl="2">
              <a:buClr>
                <a:schemeClr val="accent1"/>
              </a:buClr>
            </a:pPr>
            <a:r>
              <a:rPr lang="en-US" dirty="0"/>
              <a:t>Rate 1 to 7 </a:t>
            </a:r>
            <a:r>
              <a:rPr lang="en-US" b="1" i="1" u="sng" dirty="0"/>
              <a:t>only</a:t>
            </a:r>
            <a:r>
              <a:rPr lang="en-US" dirty="0"/>
              <a:t> if a structure is in the project (Section 8 of plans)</a:t>
            </a:r>
          </a:p>
          <a:p>
            <a:pPr lvl="2"/>
            <a:r>
              <a:rPr lang="en-US" dirty="0"/>
              <a:t>If no structure, leave blank; </a:t>
            </a:r>
            <a:r>
              <a:rPr lang="en-US" b="1" i="1" u="sng" dirty="0"/>
              <a:t>do not </a:t>
            </a:r>
            <a:r>
              <a:rPr lang="en-US" dirty="0"/>
              <a:t>enter “0”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028" y="4648200"/>
            <a:ext cx="4277943" cy="18288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96155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CMM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CMM 4-10.4 (Concrete Pavement) &amp; 4-50.4 (Asphalt Pavement): Measurement of Clearances before Opening Roadway to Traffic</a:t>
            </a:r>
          </a:p>
          <a:p>
            <a:pPr lvl="1"/>
            <a:r>
              <a:rPr lang="en-US" dirty="0"/>
              <a:t>When pavement construction occurs beneath                an existing bridge, measure horizontal and          minimum  vertical clearance.</a:t>
            </a:r>
          </a:p>
          <a:p>
            <a:pPr lvl="1"/>
            <a:r>
              <a:rPr lang="en-US" dirty="0"/>
              <a:t>Send measurements to Structures Development Section (BOS), and regional bridge maintenance engineer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112095"/>
            <a:ext cx="1700127" cy="1261872"/>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35029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775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FHWA/WisDOT Joint Process Review:</a:t>
            </a:r>
          </a:p>
          <a:p>
            <a:pPr>
              <a:defRPr/>
            </a:pPr>
            <a:r>
              <a:rPr lang="en-US" dirty="0" smtClean="0"/>
              <a:t>Bridge Deck Construction</a:t>
            </a:r>
            <a:endParaRPr lang="en-US" dirty="0"/>
          </a:p>
        </p:txBody>
      </p:sp>
      <p:sp>
        <p:nvSpPr>
          <p:cNvPr id="9" name="Content Placeholder 1"/>
          <p:cNvSpPr>
            <a:spLocks noGrp="1"/>
          </p:cNvSpPr>
          <p:nvPr>
            <p:ph idx="1"/>
          </p:nvPr>
        </p:nvSpPr>
        <p:spPr>
          <a:xfrm>
            <a:off x="457200" y="990600"/>
            <a:ext cx="5410200" cy="4800600"/>
          </a:xfrm>
        </p:spPr>
        <p:txBody>
          <a:bodyPr/>
          <a:lstStyle/>
          <a:p>
            <a:r>
              <a:rPr lang="en-US" dirty="0" smtClean="0"/>
              <a:t>Purpose:</a:t>
            </a:r>
          </a:p>
          <a:p>
            <a:pPr lvl="1"/>
            <a:r>
              <a:rPr lang="en-US" dirty="0" smtClean="0"/>
              <a:t>Evaluate bridge deck construction practices</a:t>
            </a:r>
          </a:p>
          <a:p>
            <a:pPr lvl="2"/>
            <a:r>
              <a:rPr lang="en-US" dirty="0" smtClean="0"/>
              <a:t>Conformance to standard spec.</a:t>
            </a:r>
          </a:p>
          <a:p>
            <a:pPr lvl="2"/>
            <a:r>
              <a:rPr lang="en-US" dirty="0" smtClean="0"/>
              <a:t>Identify best practices</a:t>
            </a:r>
          </a:p>
          <a:p>
            <a:pPr lvl="2"/>
            <a:r>
              <a:rPr lang="en-US" dirty="0" smtClean="0"/>
              <a:t>Identify opportunities for improvement</a:t>
            </a:r>
          </a:p>
          <a:p>
            <a:r>
              <a:rPr lang="en-US" dirty="0" smtClean="0"/>
              <a:t>Team Members</a:t>
            </a:r>
          </a:p>
          <a:p>
            <a:pPr lvl="1"/>
            <a:r>
              <a:rPr lang="en-US" dirty="0" smtClean="0"/>
              <a:t>FHWA:  Joe Balice &amp; Dave Kopacz</a:t>
            </a:r>
          </a:p>
          <a:p>
            <a:pPr lvl="1"/>
            <a:r>
              <a:rPr lang="en-US" dirty="0" smtClean="0"/>
              <a:t>DOT:  11 Members (including Region staff, BOS, BTS &amp; BPD)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4855" y="1264920"/>
            <a:ext cx="3188970" cy="425196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02041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17</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775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FHWA/WisDOT Joint Process Review:</a:t>
            </a:r>
          </a:p>
          <a:p>
            <a:pPr>
              <a:defRPr/>
            </a:pPr>
            <a:r>
              <a:rPr lang="en-US" dirty="0" smtClean="0"/>
              <a:t>Bridge Deck Construction</a:t>
            </a:r>
            <a:endParaRPr lang="en-US" dirty="0"/>
          </a:p>
        </p:txBody>
      </p:sp>
      <p:sp>
        <p:nvSpPr>
          <p:cNvPr id="9" name="Content Placeholder 1"/>
          <p:cNvSpPr>
            <a:spLocks noGrp="1"/>
          </p:cNvSpPr>
          <p:nvPr>
            <p:ph idx="1"/>
          </p:nvPr>
        </p:nvSpPr>
        <p:spPr>
          <a:xfrm>
            <a:off x="457200" y="990600"/>
            <a:ext cx="5029200" cy="4800600"/>
          </a:xfrm>
        </p:spPr>
        <p:txBody>
          <a:bodyPr/>
          <a:lstStyle/>
          <a:p>
            <a:r>
              <a:rPr lang="en-US" dirty="0" smtClean="0"/>
              <a:t>Scope:</a:t>
            </a:r>
          </a:p>
          <a:p>
            <a:pPr lvl="1"/>
            <a:r>
              <a:rPr lang="en-US" dirty="0" smtClean="0"/>
              <a:t>Full depth concrete bridge decks &amp; class E concrete overlays</a:t>
            </a:r>
          </a:p>
          <a:p>
            <a:pPr lvl="1"/>
            <a:r>
              <a:rPr lang="en-US" dirty="0" smtClean="0"/>
              <a:t>Observed 15+ bridge projects </a:t>
            </a:r>
          </a:p>
          <a:p>
            <a:pPr lvl="1"/>
            <a:r>
              <a:rPr lang="en-US" dirty="0"/>
              <a:t>T</a:t>
            </a:r>
            <a:r>
              <a:rPr lang="en-US" dirty="0" smtClean="0"/>
              <a:t>arget construction operations:</a:t>
            </a:r>
          </a:p>
          <a:p>
            <a:pPr lvl="2"/>
            <a:r>
              <a:rPr lang="en-US" dirty="0" smtClean="0"/>
              <a:t>Formwork/rebar installation</a:t>
            </a:r>
          </a:p>
          <a:p>
            <a:pPr lvl="2"/>
            <a:r>
              <a:rPr lang="en-US" dirty="0" smtClean="0"/>
              <a:t>Dry-run</a:t>
            </a:r>
          </a:p>
          <a:p>
            <a:pPr lvl="2"/>
            <a:r>
              <a:rPr lang="en-US" dirty="0" smtClean="0"/>
              <a:t>Pre-pour meeting</a:t>
            </a:r>
          </a:p>
          <a:p>
            <a:pPr lvl="2"/>
            <a:r>
              <a:rPr lang="en-US" dirty="0" smtClean="0"/>
              <a:t>Deck/overlay pour</a:t>
            </a:r>
          </a:p>
          <a:p>
            <a:pPr lvl="2"/>
            <a:r>
              <a:rPr lang="en-US" dirty="0" smtClean="0"/>
              <a:t>QC/QV testing</a:t>
            </a:r>
          </a:p>
          <a:p>
            <a:pPr lvl="1"/>
            <a:r>
              <a:rPr lang="en-US" dirty="0" smtClean="0"/>
              <a:t>Site review form completed for each project</a:t>
            </a:r>
          </a:p>
          <a:p>
            <a:endParaRPr lang="en-US" dirty="0" smtClean="0"/>
          </a:p>
          <a:p>
            <a:endParaRPr 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00" r="31090"/>
          <a:stretch/>
        </p:blipFill>
        <p:spPr>
          <a:xfrm>
            <a:off x="5486400" y="990600"/>
            <a:ext cx="3553395" cy="47244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4517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775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FHWA/WisDOT Joint Process Review:</a:t>
            </a:r>
          </a:p>
          <a:p>
            <a:pPr>
              <a:defRPr/>
            </a:pPr>
            <a:r>
              <a:rPr lang="en-US" dirty="0" smtClean="0"/>
              <a:t>Bridge Deck Construction</a:t>
            </a:r>
            <a:endParaRPr lang="en-US" dirty="0"/>
          </a:p>
        </p:txBody>
      </p:sp>
      <p:sp>
        <p:nvSpPr>
          <p:cNvPr id="9" name="Content Placeholder 1"/>
          <p:cNvSpPr>
            <a:spLocks noGrp="1"/>
          </p:cNvSpPr>
          <p:nvPr>
            <p:ph idx="1"/>
          </p:nvPr>
        </p:nvSpPr>
        <p:spPr>
          <a:xfrm>
            <a:off x="457200" y="990600"/>
            <a:ext cx="4953000" cy="4800600"/>
          </a:xfrm>
        </p:spPr>
        <p:txBody>
          <a:bodyPr/>
          <a:lstStyle/>
          <a:p>
            <a:r>
              <a:rPr lang="en-US" dirty="0" smtClean="0"/>
              <a:t> A Few Observations:</a:t>
            </a:r>
          </a:p>
          <a:p>
            <a:pPr lvl="1"/>
            <a:r>
              <a:rPr lang="en-US" dirty="0" smtClean="0"/>
              <a:t>Lack of timely curing application</a:t>
            </a:r>
          </a:p>
          <a:p>
            <a:pPr lvl="1"/>
            <a:r>
              <a:rPr lang="en-US" dirty="0" smtClean="0"/>
              <a:t>Inconsistent concrete delivery</a:t>
            </a:r>
          </a:p>
          <a:p>
            <a:pPr lvl="1"/>
            <a:r>
              <a:rPr lang="en-US" dirty="0" smtClean="0"/>
              <a:t>Better define/understand QA/QC roles &amp; responsibilities</a:t>
            </a:r>
          </a:p>
          <a:p>
            <a:pPr lvl="1"/>
            <a:r>
              <a:rPr lang="en-US" dirty="0" smtClean="0"/>
              <a:t>Best Practices</a:t>
            </a:r>
          </a:p>
          <a:p>
            <a:pPr lvl="2"/>
            <a:r>
              <a:rPr lang="en-US" dirty="0" smtClean="0"/>
              <a:t>Burlap soaked in tubs before application</a:t>
            </a:r>
          </a:p>
          <a:p>
            <a:pPr lvl="2"/>
            <a:r>
              <a:rPr lang="en-US" dirty="0" smtClean="0"/>
              <a:t>Good bar steel spacing &amp; percentage of ties</a:t>
            </a:r>
          </a:p>
          <a:p>
            <a:r>
              <a:rPr lang="en-US" dirty="0" smtClean="0"/>
              <a:t>Report will be finished late this Spring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001" r="12499" b="5423"/>
          <a:stretch/>
        </p:blipFill>
        <p:spPr>
          <a:xfrm>
            <a:off x="5432089" y="983166"/>
            <a:ext cx="3191933" cy="3122936"/>
          </a:xfrm>
          <a:prstGeom prst="rect">
            <a:avLst/>
          </a:prstGeom>
          <a:ln w="127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834" t="37655" r="25832" b="25555"/>
          <a:stretch/>
        </p:blipFill>
        <p:spPr>
          <a:xfrm>
            <a:off x="5034662" y="4262219"/>
            <a:ext cx="3979163" cy="2058664"/>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21684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19</a:t>
            </a:fld>
            <a:endParaRPr lang="en-US" dirty="0"/>
          </a:p>
        </p:txBody>
      </p:sp>
      <p:sp>
        <p:nvSpPr>
          <p:cNvPr id="6" name="Title 2"/>
          <p:cNvSpPr txBox="1">
            <a:spLocks/>
          </p:cNvSpPr>
          <p:nvPr/>
        </p:nvSpPr>
        <p:spPr>
          <a:xfrm>
            <a:off x="491197"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Stab Bars</a:t>
            </a:r>
            <a:endParaRPr lang="en-US" dirty="0"/>
          </a:p>
        </p:txBody>
      </p:sp>
      <p:sp>
        <p:nvSpPr>
          <p:cNvPr id="9" name="Content Placeholder 1"/>
          <p:cNvSpPr>
            <a:spLocks noGrp="1"/>
          </p:cNvSpPr>
          <p:nvPr>
            <p:ph idx="1"/>
          </p:nvPr>
        </p:nvSpPr>
        <p:spPr>
          <a:xfrm>
            <a:off x="457200" y="990599"/>
            <a:ext cx="8382000" cy="2362403"/>
          </a:xfrm>
        </p:spPr>
        <p:txBody>
          <a:bodyPr/>
          <a:lstStyle/>
          <a:p>
            <a:r>
              <a:rPr lang="en-US" dirty="0" smtClean="0"/>
              <a:t> Only allowed when clearly stated on the plan</a:t>
            </a:r>
          </a:p>
          <a:p>
            <a:pPr lvl="1"/>
            <a:r>
              <a:rPr lang="en-US" dirty="0" smtClean="0"/>
              <a:t>Example: Dowel bar between beam seats at fixed piers &amp; abutments</a:t>
            </a:r>
            <a:endParaRPr lang="en-US" dirty="0"/>
          </a:p>
          <a:p>
            <a:r>
              <a:rPr lang="en-US" dirty="0" smtClean="0"/>
              <a:t>Otherwise, not allowed!</a:t>
            </a:r>
          </a:p>
          <a:p>
            <a:pPr lvl="2"/>
            <a:r>
              <a:rPr lang="en-US" dirty="0" smtClean="0"/>
              <a:t>At cold joint, so creates pocket where water &amp; salt can collect</a:t>
            </a:r>
          </a:p>
          <a:p>
            <a:pPr lvl="2"/>
            <a:r>
              <a:rPr lang="en-US" dirty="0" smtClean="0"/>
              <a:t>Freeze thaw cycle &amp; corrosion causes damage/spalling</a:t>
            </a:r>
          </a:p>
          <a:p>
            <a:endParaRPr lang="en-US" dirty="0" smtClean="0"/>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46" y="3696295"/>
            <a:ext cx="2716500" cy="1903485"/>
          </a:xfrm>
          <a:prstGeom prst="rect">
            <a:avLst/>
          </a:prstGeom>
          <a:ln w="127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30455" b="12468"/>
          <a:stretch/>
        </p:blipFill>
        <p:spPr>
          <a:xfrm>
            <a:off x="3505200" y="3438983"/>
            <a:ext cx="1898746" cy="3186448"/>
          </a:xfrm>
          <a:prstGeom prst="rect">
            <a:avLst/>
          </a:prstGeom>
          <a:ln w="127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3462" y="3696295"/>
            <a:ext cx="3249884" cy="2437413"/>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210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smtClean="0"/>
              <a:t>Contacting BOS – When &amp; Why</a:t>
            </a:r>
          </a:p>
          <a:p>
            <a:endParaRPr lang="en-US" sz="2000" dirty="0" smtClean="0"/>
          </a:p>
          <a:p>
            <a:r>
              <a:rPr lang="en-US" dirty="0" smtClean="0"/>
              <a:t>Specifications and Manual Updates</a:t>
            </a:r>
          </a:p>
          <a:p>
            <a:endParaRPr lang="en-US" sz="2000" dirty="0"/>
          </a:p>
          <a:p>
            <a:r>
              <a:rPr lang="en-US" dirty="0" smtClean="0"/>
              <a:t>Structures Construction Issues</a:t>
            </a:r>
          </a:p>
          <a:p>
            <a:endParaRPr lang="en-US" sz="2000" dirty="0" smtClean="0"/>
          </a:p>
          <a:p>
            <a:r>
              <a:rPr lang="en-US" dirty="0" smtClean="0"/>
              <a:t>Ancillary (Wind Loaded) Structures </a:t>
            </a:r>
          </a:p>
          <a:p>
            <a:endParaRPr lang="en-US" sz="2000" dirty="0" smtClean="0"/>
          </a:p>
          <a:p>
            <a:r>
              <a:rPr lang="en-US" dirty="0" smtClean="0"/>
              <a:t>Fabrication &amp; Materials Issues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Structures Agenda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Hot Weather Concreting</a:t>
            </a:r>
            <a:endParaRPr lang="en-US" dirty="0"/>
          </a:p>
        </p:txBody>
      </p:sp>
      <p:sp>
        <p:nvSpPr>
          <p:cNvPr id="9" name="Content Placeholder 1"/>
          <p:cNvSpPr>
            <a:spLocks noGrp="1"/>
          </p:cNvSpPr>
          <p:nvPr>
            <p:ph idx="1"/>
          </p:nvPr>
        </p:nvSpPr>
        <p:spPr>
          <a:xfrm>
            <a:off x="457200" y="990600"/>
            <a:ext cx="8229600" cy="4800600"/>
          </a:xfrm>
        </p:spPr>
        <p:txBody>
          <a:bodyPr/>
          <a:lstStyle/>
          <a:p>
            <a:r>
              <a:rPr lang="en-US" b="1" dirty="0" smtClean="0"/>
              <a:t>Ice should be paid for – </a:t>
            </a:r>
            <a:r>
              <a:rPr lang="en-US" b="1" u="sng" dirty="0" smtClean="0"/>
              <a:t>field engineers should not delay pours if ice is required by spec</a:t>
            </a:r>
            <a:endParaRPr lang="en-US" b="1" dirty="0" smtClean="0"/>
          </a:p>
          <a:p>
            <a:endParaRPr lang="en-US" dirty="0"/>
          </a:p>
          <a:p>
            <a:r>
              <a:rPr lang="en-US" dirty="0" smtClean="0"/>
              <a:t>STSP bid item on more structures plans</a:t>
            </a:r>
          </a:p>
          <a:p>
            <a:endParaRPr lang="en-US" dirty="0"/>
          </a:p>
          <a:p>
            <a:r>
              <a:rPr lang="en-US" dirty="0" smtClean="0"/>
              <a:t>No bid item on plans      ice treated as administrative item in field</a:t>
            </a:r>
          </a:p>
          <a:p>
            <a:endParaRPr lang="en-US" dirty="0"/>
          </a:p>
          <a:p>
            <a:r>
              <a:rPr lang="en-US" dirty="0" err="1" smtClean="0"/>
              <a:t>Std</a:t>
            </a:r>
            <a:r>
              <a:rPr lang="en-US" dirty="0" smtClean="0"/>
              <a:t> Spec 501.3.8.2</a:t>
            </a:r>
          </a:p>
          <a:p>
            <a:endParaRPr lang="en-US" dirty="0" smtClean="0"/>
          </a:p>
          <a:p>
            <a:endParaRPr lang="en-US" dirty="0" smtClean="0"/>
          </a:p>
        </p:txBody>
      </p:sp>
      <p:sp>
        <p:nvSpPr>
          <p:cNvPr id="2" name="Right Arrow 1"/>
          <p:cNvSpPr/>
          <p:nvPr/>
        </p:nvSpPr>
        <p:spPr>
          <a:xfrm>
            <a:off x="4114800" y="3429000"/>
            <a:ext cx="3810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1667"/>
          <a:stretch/>
        </p:blipFill>
        <p:spPr>
          <a:xfrm>
            <a:off x="5638800" y="3915620"/>
            <a:ext cx="2590800" cy="279633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04410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Girder Damage During Removals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Unclear removal language in the </a:t>
            </a:r>
            <a:r>
              <a:rPr lang="en-US" dirty="0" err="1" smtClean="0"/>
              <a:t>Std</a:t>
            </a:r>
            <a:r>
              <a:rPr lang="en-US" dirty="0" smtClean="0"/>
              <a:t> Spec and CMM</a:t>
            </a:r>
          </a:p>
          <a:p>
            <a:pPr lvl="1"/>
            <a:r>
              <a:rPr lang="en-US" dirty="0" smtClean="0"/>
              <a:t>References:</a:t>
            </a:r>
          </a:p>
          <a:p>
            <a:pPr lvl="2"/>
            <a:r>
              <a:rPr lang="en-US" dirty="0" err="1" smtClean="0"/>
              <a:t>Std</a:t>
            </a:r>
            <a:r>
              <a:rPr lang="en-US" dirty="0" smtClean="0"/>
              <a:t> Spec 203.3.2.1(1)		CMM 8-10.6.3</a:t>
            </a:r>
          </a:p>
          <a:p>
            <a:pPr lvl="2"/>
            <a:r>
              <a:rPr lang="en-US" dirty="0" err="1" smtClean="0"/>
              <a:t>Std</a:t>
            </a:r>
            <a:r>
              <a:rPr lang="en-US" dirty="0" smtClean="0"/>
              <a:t> Spec 203.3.2.2		</a:t>
            </a:r>
            <a:r>
              <a:rPr lang="en-US" dirty="0" err="1" smtClean="0"/>
              <a:t>Std</a:t>
            </a:r>
            <a:r>
              <a:rPr lang="en-US" dirty="0" smtClean="0"/>
              <a:t> Spec 107.14</a:t>
            </a:r>
          </a:p>
          <a:p>
            <a:endParaRPr lang="en-US" sz="1400" dirty="0" smtClean="0"/>
          </a:p>
          <a:p>
            <a:r>
              <a:rPr lang="en-US" dirty="0" smtClean="0"/>
              <a:t>“Damage will occur no matter what I do when removing a bridge deck”       </a:t>
            </a:r>
            <a:r>
              <a:rPr lang="en-US" u="sng" dirty="0" smtClean="0"/>
              <a:t>THIS COMMENT MAY COME FROM CONTRACTORS BUT IS NOT THE WAY WISDOT VIEWS THIS ISSUE</a:t>
            </a:r>
            <a:endParaRPr lang="en-US" dirty="0" smtClean="0"/>
          </a:p>
          <a:p>
            <a:endParaRPr lang="en-US" sz="1400" dirty="0" smtClean="0"/>
          </a:p>
          <a:p>
            <a:endParaRPr lang="en-US" dirty="0" smtClean="0"/>
          </a:p>
        </p:txBody>
      </p:sp>
      <p:sp>
        <p:nvSpPr>
          <p:cNvPr id="5" name="Right Arrow 4"/>
          <p:cNvSpPr/>
          <p:nvPr/>
        </p:nvSpPr>
        <p:spPr>
          <a:xfrm>
            <a:off x="4724400" y="3810000"/>
            <a:ext cx="3810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114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Girder Damage During Removals</a:t>
            </a:r>
            <a:endParaRPr lang="en-US" dirty="0"/>
          </a:p>
        </p:txBody>
      </p:sp>
      <p:sp>
        <p:nvSpPr>
          <p:cNvPr id="9" name="Content Placeholder 1"/>
          <p:cNvSpPr>
            <a:spLocks noGrp="1"/>
          </p:cNvSpPr>
          <p:nvPr>
            <p:ph idx="1"/>
          </p:nvPr>
        </p:nvSpPr>
        <p:spPr>
          <a:xfrm>
            <a:off x="457200" y="990600"/>
            <a:ext cx="8229600" cy="4800600"/>
          </a:xfrm>
        </p:spPr>
        <p:txBody>
          <a:bodyPr/>
          <a:lstStyle/>
          <a:p>
            <a:endParaRPr lang="en-US" sz="1400" dirty="0" smtClean="0"/>
          </a:p>
          <a:p>
            <a:endParaRPr lang="en-US" dirty="0" smtClean="0"/>
          </a:p>
        </p:txBody>
      </p:sp>
      <p:pic>
        <p:nvPicPr>
          <p:cNvPr id="7" name="Picture 2"/>
          <p:cNvPicPr>
            <a:picLocks noChangeAspect="1" noChangeArrowheads="1"/>
          </p:cNvPicPr>
          <p:nvPr/>
        </p:nvPicPr>
        <p:blipFill>
          <a:blip r:embed="rId3" cstate="print"/>
          <a:srcRect/>
          <a:stretch>
            <a:fillRect/>
          </a:stretch>
        </p:blipFill>
        <p:spPr bwMode="auto">
          <a:xfrm>
            <a:off x="228600" y="990600"/>
            <a:ext cx="5531260" cy="320040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8" name="Picture 2" descr="U:\Committees\Prestressed Girder Damage Team\Photos\B590033_03.JPG"/>
          <p:cNvPicPr>
            <a:picLocks noChangeAspect="1" noChangeArrowheads="1"/>
          </p:cNvPicPr>
          <p:nvPr/>
        </p:nvPicPr>
        <p:blipFill>
          <a:blip r:embed="rId4" cstate="print"/>
          <a:srcRect/>
          <a:stretch>
            <a:fillRect/>
          </a:stretch>
        </p:blipFill>
        <p:spPr bwMode="auto">
          <a:xfrm>
            <a:off x="4203700" y="3511550"/>
            <a:ext cx="4267200" cy="32004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18928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Girder Damage During Removals</a:t>
            </a:r>
            <a:endParaRPr lang="en-US" dirty="0"/>
          </a:p>
        </p:txBody>
      </p:sp>
      <p:sp>
        <p:nvSpPr>
          <p:cNvPr id="9" name="Content Placeholder 1"/>
          <p:cNvSpPr>
            <a:spLocks noGrp="1"/>
          </p:cNvSpPr>
          <p:nvPr>
            <p:ph idx="1"/>
          </p:nvPr>
        </p:nvSpPr>
        <p:spPr>
          <a:xfrm>
            <a:off x="457200" y="990600"/>
            <a:ext cx="8229600" cy="4800600"/>
          </a:xfrm>
        </p:spPr>
        <p:txBody>
          <a:bodyPr/>
          <a:lstStyle/>
          <a:p>
            <a:endParaRPr lang="en-US" sz="1400" dirty="0" smtClean="0"/>
          </a:p>
          <a:p>
            <a:endParaRPr lang="en-US" dirty="0" smtClean="0"/>
          </a:p>
        </p:txBody>
      </p:sp>
      <p:pic>
        <p:nvPicPr>
          <p:cNvPr id="10" name="Picture 3" descr="U:\Committees\Prestressed Girder Damage Team\Photos\B590033_02.JPG"/>
          <p:cNvPicPr>
            <a:picLocks noChangeAspect="1" noChangeArrowheads="1"/>
          </p:cNvPicPr>
          <p:nvPr/>
        </p:nvPicPr>
        <p:blipFill>
          <a:blip r:embed="rId3" cstate="print"/>
          <a:srcRect/>
          <a:stretch>
            <a:fillRect/>
          </a:stretch>
        </p:blipFill>
        <p:spPr bwMode="auto">
          <a:xfrm>
            <a:off x="1130300" y="990600"/>
            <a:ext cx="7315200" cy="54864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67579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Girder Damage During Removals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Who to contact when girder damage occurs:</a:t>
            </a:r>
          </a:p>
        </p:txBody>
      </p:sp>
      <p:graphicFrame>
        <p:nvGraphicFramePr>
          <p:cNvPr id="7" name="Diagram 6"/>
          <p:cNvGraphicFramePr/>
          <p:nvPr>
            <p:extLst>
              <p:ext uri="{D42A27DB-BD31-4B8C-83A1-F6EECF244321}">
                <p14:modId xmlns:p14="http://schemas.microsoft.com/office/powerpoint/2010/main" val="1548939065"/>
              </p:ext>
            </p:extLst>
          </p:nvPr>
        </p:nvGraphicFramePr>
        <p:xfrm>
          <a:off x="1371600" y="1676400"/>
          <a:ext cx="6096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3182034"/>
            <a:ext cx="1447800" cy="646331"/>
          </a:xfrm>
          <a:prstGeom prst="rect">
            <a:avLst/>
          </a:prstGeom>
          <a:noFill/>
        </p:spPr>
        <p:txBody>
          <a:bodyPr wrap="square" rtlCol="0">
            <a:spAutoFit/>
          </a:bodyPr>
          <a:lstStyle/>
          <a:p>
            <a:pPr algn="ctr"/>
            <a:r>
              <a:rPr lang="en-US" dirty="0" smtClean="0"/>
              <a:t>Damage Occurs</a:t>
            </a:r>
            <a:endParaRPr lang="en-US" dirty="0"/>
          </a:p>
        </p:txBody>
      </p:sp>
      <p:sp>
        <p:nvSpPr>
          <p:cNvPr id="10" name="TextBox 9"/>
          <p:cNvSpPr txBox="1"/>
          <p:nvPr/>
        </p:nvSpPr>
        <p:spPr>
          <a:xfrm>
            <a:off x="7239000" y="3182034"/>
            <a:ext cx="1447800" cy="646331"/>
          </a:xfrm>
          <a:prstGeom prst="rect">
            <a:avLst/>
          </a:prstGeom>
          <a:noFill/>
        </p:spPr>
        <p:txBody>
          <a:bodyPr wrap="square" rtlCol="0">
            <a:spAutoFit/>
          </a:bodyPr>
          <a:lstStyle/>
          <a:p>
            <a:pPr algn="ctr"/>
            <a:r>
              <a:rPr lang="en-US" dirty="0" smtClean="0"/>
              <a:t>Resolution Determined</a:t>
            </a:r>
            <a:endParaRPr lang="en-US" dirty="0"/>
          </a:p>
        </p:txBody>
      </p:sp>
    </p:spTree>
    <p:extLst>
      <p:ext uri="{BB962C8B-B14F-4D97-AF65-F5344CB8AC3E}">
        <p14:creationId xmlns:p14="http://schemas.microsoft.com/office/powerpoint/2010/main" val="32825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85000" lnSpcReduction="1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Deck Prep Equipment Enforcement</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err="1" smtClean="0"/>
              <a:t>Std</a:t>
            </a:r>
            <a:r>
              <a:rPr lang="en-US" dirty="0" smtClean="0"/>
              <a:t> Spec 509.3.4(2) Paragraphs 4 &amp; 5</a:t>
            </a:r>
          </a:p>
          <a:p>
            <a:pPr lvl="1"/>
            <a:r>
              <a:rPr lang="en-US" dirty="0" smtClean="0"/>
              <a:t>Hammer weight restrictions to prevent/reduce likelihood of damage</a:t>
            </a:r>
          </a:p>
          <a:p>
            <a:pPr lvl="1"/>
            <a:endParaRPr lang="en-US" sz="1400" dirty="0"/>
          </a:p>
          <a:p>
            <a:r>
              <a:rPr lang="en-US" u="sng" dirty="0" smtClean="0"/>
              <a:t>Contractors want enforcement of equipment limits</a:t>
            </a:r>
          </a:p>
          <a:p>
            <a:endParaRPr lang="en-US" sz="1400" u="sng" dirty="0"/>
          </a:p>
          <a:p>
            <a:r>
              <a:rPr lang="en-US" dirty="0" smtClean="0"/>
              <a:t>Unfair to</a:t>
            </a:r>
          </a:p>
          <a:p>
            <a:pPr marL="109537" indent="0">
              <a:buNone/>
            </a:pPr>
            <a:r>
              <a:rPr lang="en-US" dirty="0" smtClean="0"/>
              <a:t>   competing bidders</a:t>
            </a:r>
          </a:p>
          <a:p>
            <a:pPr marL="109537" indent="0">
              <a:buNone/>
            </a:pPr>
            <a:r>
              <a:rPr lang="en-US" dirty="0"/>
              <a:t> </a:t>
            </a:r>
            <a:r>
              <a:rPr lang="en-US" dirty="0" smtClean="0"/>
              <a:t>  if larger</a:t>
            </a:r>
          </a:p>
          <a:p>
            <a:pPr marL="109537" indent="0">
              <a:buNone/>
            </a:pPr>
            <a:r>
              <a:rPr lang="en-US" dirty="0"/>
              <a:t> </a:t>
            </a:r>
            <a:r>
              <a:rPr lang="en-US" dirty="0" smtClean="0"/>
              <a:t>  equipment is</a:t>
            </a:r>
          </a:p>
          <a:p>
            <a:pPr marL="109537" indent="0">
              <a:buNone/>
            </a:pPr>
            <a:r>
              <a:rPr lang="en-US" dirty="0"/>
              <a:t> </a:t>
            </a:r>
            <a:r>
              <a:rPr lang="en-US" dirty="0" smtClean="0"/>
              <a:t>  allowed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671" y="3200400"/>
            <a:ext cx="4696529" cy="36576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21947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Damage Due to Construction Ops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Steel girder bridge painting project in SE Region</a:t>
            </a:r>
          </a:p>
          <a:p>
            <a:endParaRPr lang="en-US" sz="1400" dirty="0"/>
          </a:p>
          <a:p>
            <a:r>
              <a:rPr lang="en-US" dirty="0" smtClean="0"/>
              <a:t>Cables attached to end diaphragms to support safe-span falsework</a:t>
            </a:r>
          </a:p>
          <a:p>
            <a:endParaRPr lang="en-US"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431"/>
          <a:stretch/>
        </p:blipFill>
        <p:spPr>
          <a:xfrm>
            <a:off x="923394" y="2722563"/>
            <a:ext cx="7560206" cy="41148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73134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27</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Construction Loads on Bridges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err="1" smtClean="0"/>
              <a:t>Std</a:t>
            </a:r>
            <a:r>
              <a:rPr lang="en-US" dirty="0" smtClean="0"/>
              <a:t> Spec 108.7.3  Loads on Structures</a:t>
            </a:r>
          </a:p>
          <a:p>
            <a:endParaRPr lang="en-US" sz="1400" dirty="0" smtClean="0"/>
          </a:p>
          <a:p>
            <a:r>
              <a:rPr lang="en-US" dirty="0" smtClean="0"/>
              <a:t>Contractor’s responsibility</a:t>
            </a:r>
          </a:p>
          <a:p>
            <a:endParaRPr lang="en-US" sz="1400" dirty="0" smtClean="0"/>
          </a:p>
          <a:p>
            <a:r>
              <a:rPr lang="en-US" dirty="0" smtClean="0"/>
              <a:t>If directed by Engineer, contractor to analyze and submit to BOS for review</a:t>
            </a:r>
          </a:p>
          <a:p>
            <a:endParaRPr lang="en-US" sz="1400" dirty="0" smtClean="0"/>
          </a:p>
          <a:p>
            <a:r>
              <a:rPr lang="en-US" dirty="0" smtClean="0"/>
              <a:t>Wisconsin P.E. required</a:t>
            </a:r>
          </a:p>
          <a:p>
            <a:endParaRPr lang="en-US" sz="1400" dirty="0" smtClean="0"/>
          </a:p>
          <a:p>
            <a:r>
              <a:rPr lang="en-US" dirty="0" smtClean="0"/>
              <a:t>BOS will assist if unsure</a:t>
            </a:r>
          </a:p>
          <a:p>
            <a:endParaRPr lang="en-US" dirty="0" smtClean="0"/>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700" y="2963616"/>
            <a:ext cx="3505200" cy="3881684"/>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2963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lgn="ctr">
              <a:defRPr/>
            </a:pPr>
            <a:r>
              <a:rPr lang="en-US" dirty="0" smtClean="0"/>
              <a:t>Joint Replacement Issues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Check that joint is set correctly prior to deck pour</a:t>
            </a:r>
          </a:p>
          <a:p>
            <a:r>
              <a:rPr lang="en-US" dirty="0" smtClean="0"/>
              <a:t>Too high is no good, but too low is also no good</a:t>
            </a:r>
          </a:p>
          <a:p>
            <a:r>
              <a:rPr lang="en-US" dirty="0" smtClean="0"/>
              <a:t>Plan note says to ‘set flush with concrete’</a:t>
            </a:r>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3" y="2512907"/>
            <a:ext cx="4389120" cy="3278293"/>
          </a:xfrm>
          <a:prstGeom prst="rect">
            <a:avLst/>
          </a:prstGeom>
          <a:effectLst>
            <a:innerShdw blurRad="114300">
              <a:prstClr val="black"/>
            </a:inn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705" y="2512907"/>
            <a:ext cx="4389120" cy="3291840"/>
          </a:xfrm>
          <a:prstGeom prst="rect">
            <a:avLst/>
          </a:prstGeom>
          <a:noFill/>
          <a:ln>
            <a:noFill/>
          </a:ln>
          <a:effectLst>
            <a:innerShdw blurRad="114300">
              <a:prstClr val="black"/>
            </a:innerShdw>
            <a:softEdge rad="0"/>
          </a:effectLst>
        </p:spPr>
      </p:pic>
    </p:spTree>
    <p:extLst>
      <p:ext uri="{BB962C8B-B14F-4D97-AF65-F5344CB8AC3E}">
        <p14:creationId xmlns:p14="http://schemas.microsoft.com/office/powerpoint/2010/main" val="1489463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lgn="ctr">
              <a:defRPr/>
            </a:pPr>
            <a:r>
              <a:rPr lang="en-US" dirty="0" smtClean="0"/>
              <a:t>Joint Replacement Issues</a:t>
            </a:r>
            <a:endParaRPr lang="en-US" dirty="0"/>
          </a:p>
        </p:txBody>
      </p:sp>
      <p:sp>
        <p:nvSpPr>
          <p:cNvPr id="9" name="Content Placeholder 1"/>
          <p:cNvSpPr>
            <a:spLocks noGrp="1"/>
          </p:cNvSpPr>
          <p:nvPr>
            <p:ph idx="1"/>
          </p:nvPr>
        </p:nvSpPr>
        <p:spPr>
          <a:xfrm>
            <a:off x="457200" y="990600"/>
            <a:ext cx="8229600" cy="4800600"/>
          </a:xfrm>
        </p:spPr>
        <p:txBody>
          <a:bodyPr/>
          <a:lstStyle/>
          <a:p>
            <a:r>
              <a:rPr lang="en-US" sz="2600" dirty="0" smtClean="0"/>
              <a:t>Remove and replace parapet as detailed in the plan</a:t>
            </a:r>
            <a:endParaRPr lang="en-US" dirty="0"/>
          </a:p>
          <a:p>
            <a:r>
              <a:rPr lang="en-US" sz="2600" dirty="0" smtClean="0"/>
              <a:t>Typically 4 feet of parapet removal is detailed</a:t>
            </a:r>
          </a:p>
          <a:p>
            <a:r>
              <a:rPr lang="en-US" sz="2600" dirty="0" smtClean="0"/>
              <a:t>Allows for better anchorage of the extrusion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91" r="-7291"/>
          <a:stretch/>
        </p:blipFill>
        <p:spPr>
          <a:xfrm>
            <a:off x="4203469" y="2438400"/>
            <a:ext cx="5029200" cy="2999478"/>
          </a:xfrm>
          <a:prstGeom prst="rect">
            <a:avLst/>
          </a:prstGeom>
          <a:effectLst>
            <a:innerShdw blurRad="114300">
              <a:prstClr val="black"/>
            </a:inn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492" y="2438400"/>
            <a:ext cx="3998977" cy="2999232"/>
          </a:xfrm>
          <a:prstGeom prst="rect">
            <a:avLst/>
          </a:prstGeom>
          <a:effectLst>
            <a:innerShdw blurRad="114300">
              <a:prstClr val="black"/>
            </a:innerShdw>
          </a:effectLst>
        </p:spPr>
      </p:pic>
    </p:spTree>
    <p:extLst>
      <p:ext uri="{BB962C8B-B14F-4D97-AF65-F5344CB8AC3E}">
        <p14:creationId xmlns:p14="http://schemas.microsoft.com/office/powerpoint/2010/main" val="1847972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Contacting BOS – When &amp; Why</a:t>
            </a:r>
            <a:endParaRPr lang="en-US" dirty="0"/>
          </a:p>
        </p:txBody>
      </p:sp>
      <p:sp>
        <p:nvSpPr>
          <p:cNvPr id="9" name="Content Placeholder 1"/>
          <p:cNvSpPr>
            <a:spLocks noGrp="1"/>
          </p:cNvSpPr>
          <p:nvPr>
            <p:ph idx="1"/>
          </p:nvPr>
        </p:nvSpPr>
        <p:spPr>
          <a:xfrm>
            <a:off x="457200" y="990600"/>
            <a:ext cx="3632200" cy="4800600"/>
          </a:xfrm>
        </p:spPr>
        <p:txBody>
          <a:bodyPr/>
          <a:lstStyle/>
          <a:p>
            <a:r>
              <a:rPr lang="en-US" dirty="0"/>
              <a:t>Anything “</a:t>
            </a:r>
            <a:r>
              <a:rPr lang="en-US" dirty="0" smtClean="0"/>
              <a:t>structural”</a:t>
            </a:r>
          </a:p>
          <a:p>
            <a:pPr lvl="1"/>
            <a:r>
              <a:rPr lang="en-US" dirty="0" smtClean="0"/>
              <a:t>excessive construction loads</a:t>
            </a:r>
          </a:p>
          <a:p>
            <a:pPr lvl="1"/>
            <a:r>
              <a:rPr lang="en-US" dirty="0" smtClean="0"/>
              <a:t>structural capacity</a:t>
            </a:r>
          </a:p>
          <a:p>
            <a:pPr lvl="1"/>
            <a:r>
              <a:rPr lang="en-US" dirty="0" smtClean="0"/>
              <a:t>pile </a:t>
            </a:r>
            <a:r>
              <a:rPr lang="en-US" dirty="0"/>
              <a:t>locations, etc.</a:t>
            </a:r>
          </a:p>
          <a:p>
            <a:r>
              <a:rPr lang="en-US" dirty="0"/>
              <a:t>If in doubt, call </a:t>
            </a:r>
            <a:r>
              <a:rPr lang="en-US" dirty="0" smtClean="0"/>
              <a:t>us!</a:t>
            </a:r>
          </a:p>
          <a:p>
            <a:pPr lvl="1"/>
            <a:r>
              <a:rPr lang="en-US" dirty="0" smtClean="0"/>
              <a:t>See Structures Contacts Handout </a:t>
            </a:r>
          </a:p>
          <a:p>
            <a:r>
              <a:rPr lang="en-US" sz="2400" dirty="0">
                <a:hlinkClick r:id="rId3" action="ppaction://hlinkfile"/>
              </a:rPr>
              <a:t>Bureau of Structures Contacts-General.doc</a:t>
            </a:r>
            <a:endParaRPr lang="en-US" sz="2400" dirty="0"/>
          </a:p>
          <a:p>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1674058"/>
            <a:ext cx="4597400" cy="3433683"/>
          </a:xfrm>
          <a:prstGeom prst="rect">
            <a:avLst/>
          </a:prstGeom>
          <a:ln w="12700">
            <a:solidFill>
              <a:schemeClr val="tx1"/>
            </a:solidFill>
          </a:ln>
        </p:spPr>
      </p:pic>
    </p:spTree>
    <p:extLst>
      <p:ext uri="{BB962C8B-B14F-4D97-AF65-F5344CB8AC3E}">
        <p14:creationId xmlns:p14="http://schemas.microsoft.com/office/powerpoint/2010/main" val="2426728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Structural Approach Slabs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Usage: All bridges with </a:t>
            </a:r>
            <a:r>
              <a:rPr lang="en-US" dirty="0" err="1" smtClean="0"/>
              <a:t>AADT</a:t>
            </a:r>
            <a:r>
              <a:rPr lang="en-US" dirty="0" smtClean="0"/>
              <a:t> &gt; 3500</a:t>
            </a:r>
          </a:p>
          <a:p>
            <a:pPr marL="109537" indent="0">
              <a:buNone/>
            </a:pPr>
            <a:endParaRPr lang="en-US" dirty="0" smtClean="0"/>
          </a:p>
          <a:p>
            <a:r>
              <a:rPr lang="en-US" dirty="0" smtClean="0"/>
              <a:t>Not required on: Buried structures, Culverts, and </a:t>
            </a:r>
            <a:r>
              <a:rPr lang="en-US" b="1" dirty="0" smtClean="0"/>
              <a:t>Rehabilitation Projects</a:t>
            </a:r>
          </a:p>
          <a:p>
            <a:endParaRPr lang="en-US" dirty="0"/>
          </a:p>
          <a:p>
            <a:r>
              <a:rPr lang="en-US" dirty="0"/>
              <a:t>Contact BOS for detail/pour </a:t>
            </a:r>
            <a:r>
              <a:rPr lang="en-US" dirty="0" smtClean="0"/>
              <a:t>modifications</a:t>
            </a:r>
          </a:p>
          <a:p>
            <a:endParaRPr lang="en-US" dirty="0"/>
          </a:p>
          <a:p>
            <a:endParaRPr lang="en-US" dirty="0" smtClean="0"/>
          </a:p>
          <a:p>
            <a:endParaRPr lang="en-US" dirty="0" smtClean="0"/>
          </a:p>
          <a:p>
            <a:endParaRPr lang="en-US" dirty="0" smtClean="0"/>
          </a:p>
        </p:txBody>
      </p:sp>
      <p:pic>
        <p:nvPicPr>
          <p:cNvPr id="5" name="Picture 4"/>
          <p:cNvPicPr>
            <a:picLocks noChangeAspect="1"/>
          </p:cNvPicPr>
          <p:nvPr/>
        </p:nvPicPr>
        <p:blipFill>
          <a:blip r:embed="rId3"/>
          <a:stretch>
            <a:fillRect/>
          </a:stretch>
        </p:blipFill>
        <p:spPr>
          <a:xfrm>
            <a:off x="6617103" y="3810000"/>
            <a:ext cx="1841097" cy="2158313"/>
          </a:xfrm>
          <a:prstGeom prst="rect">
            <a:avLst/>
          </a:prstGeom>
          <a:ln>
            <a:solidFill>
              <a:schemeClr val="tx1">
                <a:lumMod val="50000"/>
              </a:schemeClr>
            </a:solidFill>
          </a:ln>
        </p:spPr>
      </p:pic>
    </p:spTree>
    <p:extLst>
      <p:ext uri="{BB962C8B-B14F-4D97-AF65-F5344CB8AC3E}">
        <p14:creationId xmlns:p14="http://schemas.microsoft.com/office/powerpoint/2010/main" val="1492893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Structural Approach Slabs</a:t>
            </a:r>
            <a:endParaRPr lang="en-US" dirty="0"/>
          </a:p>
        </p:txBody>
      </p:sp>
      <p:sp>
        <p:nvSpPr>
          <p:cNvPr id="9" name="Content Placeholder 1"/>
          <p:cNvSpPr>
            <a:spLocks noGrp="1"/>
          </p:cNvSpPr>
          <p:nvPr>
            <p:ph idx="1"/>
          </p:nvPr>
        </p:nvSpPr>
        <p:spPr>
          <a:xfrm>
            <a:off x="457200" y="990600"/>
            <a:ext cx="8229600" cy="4800600"/>
          </a:xfrm>
        </p:spPr>
        <p:txBody>
          <a:bodyPr/>
          <a:lstStyle/>
          <a:p>
            <a:pPr marL="109537" indent="0">
              <a:buNone/>
            </a:pPr>
            <a:endParaRPr lang="en-US" dirty="0" smtClean="0"/>
          </a:p>
          <a:p>
            <a:endParaRPr lang="en-US" dirty="0"/>
          </a:p>
          <a:p>
            <a:endParaRPr lang="en-US" dirty="0" smtClean="0"/>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838200" y="3200400"/>
            <a:ext cx="6339625" cy="1807709"/>
          </a:xfrm>
          <a:prstGeom prst="rect">
            <a:avLst/>
          </a:prstGeom>
        </p:spPr>
      </p:pic>
      <p:sp>
        <p:nvSpPr>
          <p:cNvPr id="3" name="TextBox 2"/>
          <p:cNvSpPr txBox="1"/>
          <p:nvPr/>
        </p:nvSpPr>
        <p:spPr>
          <a:xfrm>
            <a:off x="987694" y="5031850"/>
            <a:ext cx="7470506" cy="523220"/>
          </a:xfrm>
          <a:prstGeom prst="rect">
            <a:avLst/>
          </a:prstGeom>
          <a:noFill/>
        </p:spPr>
        <p:txBody>
          <a:bodyPr wrap="square" rtlCol="0">
            <a:spAutoFit/>
          </a:bodyPr>
          <a:lstStyle/>
          <a:p>
            <a:r>
              <a:rPr lang="en-US" sz="1400" b="1" dirty="0" smtClean="0"/>
              <a:t>Structural Approaches: See Bridge Manual Chapter 12 Standard Drawings</a:t>
            </a:r>
          </a:p>
          <a:p>
            <a:r>
              <a:rPr lang="en-US" sz="1400" b="1" dirty="0" smtClean="0"/>
              <a:t>Concrete Pavement Approaches: See </a:t>
            </a:r>
            <a:r>
              <a:rPr lang="en-US" sz="1400" b="1" dirty="0" err="1" smtClean="0"/>
              <a:t>FDM</a:t>
            </a:r>
            <a:r>
              <a:rPr lang="en-US" sz="1400" b="1" dirty="0" smtClean="0"/>
              <a:t> 14-10-15 and </a:t>
            </a:r>
            <a:r>
              <a:rPr lang="en-US" sz="1400" b="1" dirty="0" err="1" smtClean="0"/>
              <a:t>SDD</a:t>
            </a:r>
            <a:r>
              <a:rPr lang="en-US" sz="1400" b="1" dirty="0" smtClean="0"/>
              <a:t> </a:t>
            </a:r>
            <a:r>
              <a:rPr lang="en-US" sz="1400" b="1" dirty="0" err="1" smtClean="0"/>
              <a:t>13B2</a:t>
            </a:r>
            <a:endParaRPr lang="en-US" sz="1400" b="1" dirty="0"/>
          </a:p>
        </p:txBody>
      </p:sp>
      <p:pic>
        <p:nvPicPr>
          <p:cNvPr id="5" name="Picture 4"/>
          <p:cNvPicPr>
            <a:picLocks noChangeAspect="1"/>
          </p:cNvPicPr>
          <p:nvPr/>
        </p:nvPicPr>
        <p:blipFill>
          <a:blip r:embed="rId4"/>
          <a:stretch>
            <a:fillRect/>
          </a:stretch>
        </p:blipFill>
        <p:spPr>
          <a:xfrm>
            <a:off x="4876800" y="994803"/>
            <a:ext cx="3334904" cy="1833093"/>
          </a:xfrm>
          <a:prstGeom prst="rect">
            <a:avLst/>
          </a:prstGeom>
        </p:spPr>
      </p:pic>
      <p:pic>
        <p:nvPicPr>
          <p:cNvPr id="7" name="Picture 6"/>
          <p:cNvPicPr>
            <a:picLocks noChangeAspect="1"/>
          </p:cNvPicPr>
          <p:nvPr/>
        </p:nvPicPr>
        <p:blipFill>
          <a:blip r:embed="rId5"/>
          <a:stretch>
            <a:fillRect/>
          </a:stretch>
        </p:blipFill>
        <p:spPr>
          <a:xfrm>
            <a:off x="253291" y="863300"/>
            <a:ext cx="3754721" cy="2341393"/>
          </a:xfrm>
          <a:prstGeom prst="rect">
            <a:avLst/>
          </a:prstGeom>
        </p:spPr>
      </p:pic>
      <p:sp>
        <p:nvSpPr>
          <p:cNvPr id="8" name="Freeform 7"/>
          <p:cNvSpPr/>
          <p:nvPr/>
        </p:nvSpPr>
        <p:spPr>
          <a:xfrm>
            <a:off x="1676400" y="1362075"/>
            <a:ext cx="1171575" cy="1076326"/>
          </a:xfrm>
          <a:custGeom>
            <a:avLst/>
            <a:gdLst>
              <a:gd name="connsiteX0" fmla="*/ 0 w 1209675"/>
              <a:gd name="connsiteY0" fmla="*/ 1047750 h 1085850"/>
              <a:gd name="connsiteX1" fmla="*/ 666750 w 1209675"/>
              <a:gd name="connsiteY1" fmla="*/ 0 h 1085850"/>
              <a:gd name="connsiteX2" fmla="*/ 1200150 w 1209675"/>
              <a:gd name="connsiteY2" fmla="*/ 0 h 1085850"/>
              <a:gd name="connsiteX3" fmla="*/ 1209675 w 1209675"/>
              <a:gd name="connsiteY3" fmla="*/ 1085850 h 1085850"/>
              <a:gd name="connsiteX4" fmla="*/ 0 w 1209675"/>
              <a:gd name="connsiteY4" fmla="*/ 1047750 h 108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5" h="1085850">
                <a:moveTo>
                  <a:pt x="0" y="1047750"/>
                </a:moveTo>
                <a:lnTo>
                  <a:pt x="666750" y="0"/>
                </a:lnTo>
                <a:lnTo>
                  <a:pt x="1200150" y="0"/>
                </a:lnTo>
                <a:lnTo>
                  <a:pt x="1209675" y="1085850"/>
                </a:lnTo>
                <a:lnTo>
                  <a:pt x="0" y="1047750"/>
                </a:lnTo>
                <a:close/>
              </a:path>
            </a:pathLst>
          </a:cu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524500" y="1276350"/>
            <a:ext cx="1644650" cy="1276350"/>
          </a:xfrm>
          <a:custGeom>
            <a:avLst/>
            <a:gdLst>
              <a:gd name="connsiteX0" fmla="*/ 692150 w 1644650"/>
              <a:gd name="connsiteY0" fmla="*/ 12700 h 1276350"/>
              <a:gd name="connsiteX1" fmla="*/ 692150 w 1644650"/>
              <a:gd name="connsiteY1" fmla="*/ 76200 h 1276350"/>
              <a:gd name="connsiteX2" fmla="*/ 0 w 1644650"/>
              <a:gd name="connsiteY2" fmla="*/ 1238250 h 1276350"/>
              <a:gd name="connsiteX3" fmla="*/ 12700 w 1644650"/>
              <a:gd name="connsiteY3" fmla="*/ 1276350 h 1276350"/>
              <a:gd name="connsiteX4" fmla="*/ 971550 w 1644650"/>
              <a:gd name="connsiteY4" fmla="*/ 1270000 h 1276350"/>
              <a:gd name="connsiteX5" fmla="*/ 971550 w 1644650"/>
              <a:gd name="connsiteY5" fmla="*/ 1212850 h 1276350"/>
              <a:gd name="connsiteX6" fmla="*/ 1644650 w 1644650"/>
              <a:gd name="connsiteY6" fmla="*/ 31750 h 1276350"/>
              <a:gd name="connsiteX7" fmla="*/ 1638300 w 1644650"/>
              <a:gd name="connsiteY7" fmla="*/ 0 h 1276350"/>
              <a:gd name="connsiteX8" fmla="*/ 692150 w 1644650"/>
              <a:gd name="connsiteY8" fmla="*/ 1270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650" h="1276350">
                <a:moveTo>
                  <a:pt x="692150" y="12700"/>
                </a:moveTo>
                <a:lnTo>
                  <a:pt x="692150" y="76200"/>
                </a:lnTo>
                <a:lnTo>
                  <a:pt x="0" y="1238250"/>
                </a:lnTo>
                <a:lnTo>
                  <a:pt x="12700" y="1276350"/>
                </a:lnTo>
                <a:lnTo>
                  <a:pt x="971550" y="1270000"/>
                </a:lnTo>
                <a:lnTo>
                  <a:pt x="971550" y="1212850"/>
                </a:lnTo>
                <a:lnTo>
                  <a:pt x="1644650" y="31750"/>
                </a:lnTo>
                <a:lnTo>
                  <a:pt x="1638300" y="0"/>
                </a:lnTo>
                <a:lnTo>
                  <a:pt x="692150" y="12700"/>
                </a:lnTo>
                <a:close/>
              </a:path>
            </a:pathLst>
          </a:custGeom>
          <a:solidFill>
            <a:srgbClr val="92D05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527800" y="1447800"/>
            <a:ext cx="1263650" cy="990600"/>
          </a:xfrm>
          <a:custGeom>
            <a:avLst/>
            <a:gdLst>
              <a:gd name="connsiteX0" fmla="*/ 552450 w 1263650"/>
              <a:gd name="connsiteY0" fmla="*/ 0 h 990600"/>
              <a:gd name="connsiteX1" fmla="*/ 552450 w 1263650"/>
              <a:gd name="connsiteY1" fmla="*/ 0 h 990600"/>
              <a:gd name="connsiteX2" fmla="*/ 1263650 w 1263650"/>
              <a:gd name="connsiteY2" fmla="*/ 6350 h 990600"/>
              <a:gd name="connsiteX3" fmla="*/ 1257300 w 1263650"/>
              <a:gd name="connsiteY3" fmla="*/ 990600 h 990600"/>
              <a:gd name="connsiteX4" fmla="*/ 0 w 1263650"/>
              <a:gd name="connsiteY4" fmla="*/ 971550 h 990600"/>
              <a:gd name="connsiteX5" fmla="*/ 552450 w 126365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650" h="990600">
                <a:moveTo>
                  <a:pt x="552450" y="0"/>
                </a:moveTo>
                <a:lnTo>
                  <a:pt x="552450" y="0"/>
                </a:lnTo>
                <a:lnTo>
                  <a:pt x="1263650" y="6350"/>
                </a:lnTo>
                <a:cubicBezTo>
                  <a:pt x="1261533" y="334433"/>
                  <a:pt x="1259417" y="662517"/>
                  <a:pt x="1257300" y="990600"/>
                </a:cubicBezTo>
                <a:lnTo>
                  <a:pt x="0" y="971550"/>
                </a:lnTo>
                <a:lnTo>
                  <a:pt x="552450"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3367087" y="2599297"/>
            <a:ext cx="7620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217812" y="2743200"/>
            <a:ext cx="154413" cy="7704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87695" y="4642355"/>
            <a:ext cx="1831706" cy="365754"/>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6269" y="4346050"/>
            <a:ext cx="1803132" cy="272564"/>
          </a:xfrm>
          <a:prstGeom prst="rect">
            <a:avLst/>
          </a:prstGeom>
          <a:solidFill>
            <a:srgbClr val="92D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390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Structure Backfill Quantities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a:t>B</a:t>
            </a:r>
            <a:r>
              <a:rPr lang="en-US" dirty="0" smtClean="0"/>
              <a:t>ackfill payment disagreements (some cases 2 times plan quantities)</a:t>
            </a:r>
            <a:endParaRPr lang="en-US" dirty="0"/>
          </a:p>
          <a:p>
            <a:pPr marL="109537" indent="0">
              <a:buNone/>
            </a:pPr>
            <a:endParaRPr lang="en-US" dirty="0" smtClean="0"/>
          </a:p>
          <a:p>
            <a:r>
              <a:rPr lang="en-US" dirty="0" smtClean="0"/>
              <a:t>BOS Recommends: Discuss backfill pay limits with contractor prior to structure excavation</a:t>
            </a:r>
          </a:p>
          <a:p>
            <a:endParaRPr lang="en-US" dirty="0" smtClean="0"/>
          </a:p>
          <a:p>
            <a:r>
              <a:rPr lang="en-US" dirty="0" smtClean="0"/>
              <a:t>Future Design Guidance Considerations:</a:t>
            </a:r>
          </a:p>
          <a:p>
            <a:pPr lvl="2"/>
            <a:r>
              <a:rPr lang="en-US" dirty="0" smtClean="0"/>
              <a:t>Show pay limits on plans</a:t>
            </a:r>
          </a:p>
          <a:p>
            <a:pPr lvl="2"/>
            <a:r>
              <a:rPr lang="en-US" dirty="0" smtClean="0"/>
              <a:t>Add notes for payment</a:t>
            </a:r>
          </a:p>
          <a:p>
            <a:pPr lvl="2"/>
            <a:r>
              <a:rPr lang="en-US" dirty="0" smtClean="0"/>
              <a:t>Better communicate quantities (Between Roadway and Structures)</a:t>
            </a:r>
          </a:p>
          <a:p>
            <a:pPr lvl="1"/>
            <a:endParaRPr lang="en-US" dirty="0" smtClean="0"/>
          </a:p>
          <a:p>
            <a:endParaRPr lang="en-US" dirty="0" smtClean="0"/>
          </a:p>
          <a:p>
            <a:endParaRPr lang="en-US" dirty="0" smtClean="0"/>
          </a:p>
        </p:txBody>
      </p:sp>
    </p:spTree>
    <p:extLst>
      <p:ext uri="{BB962C8B-B14F-4D97-AF65-F5344CB8AC3E}">
        <p14:creationId xmlns:p14="http://schemas.microsoft.com/office/powerpoint/2010/main" val="3793031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3873500"/>
          </a:xfrm>
        </p:spPr>
        <p:txBody>
          <a:bodyPr/>
          <a:lstStyle/>
          <a:p>
            <a:endParaRPr lang="en-US" dirty="0" smtClean="0"/>
          </a:p>
          <a:p>
            <a:r>
              <a:rPr lang="en-US" dirty="0" smtClean="0"/>
              <a:t>As part of the QV inspector’s role in the plant, the girder is measured just after it is released from the bed to ensure the girder meets the specification requirements. </a:t>
            </a:r>
          </a:p>
          <a:p>
            <a:endParaRPr lang="en-US" dirty="0" smtClean="0"/>
          </a:p>
          <a:p>
            <a:r>
              <a:rPr lang="en-US" dirty="0" smtClean="0"/>
              <a:t>The </a:t>
            </a:r>
            <a:r>
              <a:rPr lang="en-US" dirty="0"/>
              <a:t>length of a prestressed girder does not need to be verified in the field unless there is an issue setting the girders.</a:t>
            </a:r>
          </a:p>
          <a:p>
            <a:endParaRPr lang="en-US" dirty="0"/>
          </a:p>
        </p:txBody>
      </p:sp>
      <p:sp>
        <p:nvSpPr>
          <p:cNvPr id="3" name="Title 2"/>
          <p:cNvSpPr>
            <a:spLocks noGrp="1"/>
          </p:cNvSpPr>
          <p:nvPr>
            <p:ph type="title"/>
          </p:nvPr>
        </p:nvSpPr>
        <p:spPr>
          <a:xfrm>
            <a:off x="152401" y="533400"/>
            <a:ext cx="8861424" cy="1143000"/>
          </a:xfrm>
        </p:spPr>
        <p:txBody>
          <a:bodyPr>
            <a:normAutofit fontScale="90000"/>
          </a:bodyPr>
          <a:lstStyle/>
          <a:p>
            <a:pPr algn="ctr"/>
            <a:r>
              <a:rPr lang="en-US" dirty="0" smtClean="0"/>
              <a:t>Prestressed Girder Length Measurement</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33</a:t>
            </a:fld>
            <a:endParaRPr lang="en-US" dirty="0"/>
          </a:p>
        </p:txBody>
      </p:sp>
    </p:spTree>
    <p:extLst>
      <p:ext uri="{BB962C8B-B14F-4D97-AF65-F5344CB8AC3E}">
        <p14:creationId xmlns:p14="http://schemas.microsoft.com/office/powerpoint/2010/main" val="3605191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383" y="1506511"/>
            <a:ext cx="8229600" cy="4267200"/>
          </a:xfrm>
        </p:spPr>
        <p:txBody>
          <a:bodyPr numCol="2"/>
          <a:lstStyle/>
          <a:p>
            <a:r>
              <a:rPr lang="en-US" dirty="0"/>
              <a:t>Fiber </a:t>
            </a:r>
            <a:r>
              <a:rPr lang="en-US" dirty="0" smtClean="0"/>
              <a:t>sheet &amp; epoxy resin</a:t>
            </a:r>
          </a:p>
          <a:p>
            <a:r>
              <a:rPr lang="en-US" dirty="0" smtClean="0"/>
              <a:t>Past Use </a:t>
            </a:r>
            <a:r>
              <a:rPr lang="en-US" dirty="0"/>
              <a:t>– since </a:t>
            </a:r>
            <a:r>
              <a:rPr lang="en-US" dirty="0" smtClean="0"/>
              <a:t>1993</a:t>
            </a:r>
            <a:endParaRPr lang="en-US" dirty="0"/>
          </a:p>
          <a:p>
            <a:pPr lvl="1"/>
            <a:r>
              <a:rPr lang="en-US" dirty="0"/>
              <a:t>Corrosion protection</a:t>
            </a:r>
          </a:p>
          <a:p>
            <a:pPr lvl="1"/>
            <a:r>
              <a:rPr lang="en-US" dirty="0"/>
              <a:t>Spall and crack </a:t>
            </a:r>
            <a:r>
              <a:rPr lang="en-US" dirty="0" smtClean="0"/>
              <a:t>control</a:t>
            </a:r>
            <a:endParaRPr lang="en-US" dirty="0"/>
          </a:p>
          <a:p>
            <a:r>
              <a:rPr lang="en-US" dirty="0" smtClean="0"/>
              <a:t>New Use– since 2012</a:t>
            </a:r>
          </a:p>
          <a:p>
            <a:pPr lvl="1"/>
            <a:r>
              <a:rPr lang="en-US" dirty="0" smtClean="0"/>
              <a:t>Restore strength</a:t>
            </a:r>
          </a:p>
          <a:p>
            <a:pPr lvl="1"/>
            <a:r>
              <a:rPr lang="en-US" dirty="0" smtClean="0"/>
              <a:t>Add additional capacity</a:t>
            </a:r>
          </a:p>
          <a:p>
            <a:pPr lvl="1"/>
            <a:r>
              <a:rPr lang="en-US" dirty="0" smtClean="0"/>
              <a:t>Pier caps and girders</a:t>
            </a:r>
          </a:p>
          <a:p>
            <a:pPr lvl="1"/>
            <a:r>
              <a:rPr lang="en-US" dirty="0" smtClean="0"/>
              <a:t>Flexure and shear</a:t>
            </a:r>
          </a:p>
          <a:p>
            <a:pPr marL="136525" indent="0">
              <a:buNone/>
            </a:pPr>
            <a:endParaRPr lang="en-US" dirty="0">
              <a:solidFill>
                <a:schemeClr val="bg2">
                  <a:lumMod val="10000"/>
                </a:schemeClr>
              </a:solidFill>
            </a:endParaRPr>
          </a:p>
        </p:txBody>
      </p:sp>
      <p:sp>
        <p:nvSpPr>
          <p:cNvPr id="3" name="Title 2"/>
          <p:cNvSpPr>
            <a:spLocks noGrp="1"/>
          </p:cNvSpPr>
          <p:nvPr>
            <p:ph type="title"/>
          </p:nvPr>
        </p:nvSpPr>
        <p:spPr/>
        <p:txBody>
          <a:bodyPr>
            <a:normAutofit/>
          </a:bodyPr>
          <a:lstStyle/>
          <a:p>
            <a:r>
              <a:rPr lang="en-US" sz="3700" dirty="0" smtClean="0"/>
              <a:t>Fiber Reinforced Polymer (FRP)</a:t>
            </a: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34</a:t>
            </a:fld>
            <a:endParaRPr lang="en-US" dirty="0"/>
          </a:p>
        </p:txBody>
      </p:sp>
      <p:pic>
        <p:nvPicPr>
          <p:cNvPr id="15" name="Picture 14"/>
          <p:cNvPicPr>
            <a:picLocks noChangeAspect="1"/>
          </p:cNvPicPr>
          <p:nvPr/>
        </p:nvPicPr>
        <p:blipFill rotWithShape="1">
          <a:blip r:embed="rId3"/>
          <a:srcRect l="70649" t="10106"/>
          <a:stretch/>
        </p:blipFill>
        <p:spPr>
          <a:xfrm>
            <a:off x="6170402" y="3733800"/>
            <a:ext cx="1801812" cy="2033285"/>
          </a:xfrm>
          <a:prstGeom prst="rect">
            <a:avLst/>
          </a:prstGeom>
        </p:spPr>
      </p:pic>
      <p:pic>
        <p:nvPicPr>
          <p:cNvPr id="16" name="Picture 15"/>
          <p:cNvPicPr>
            <a:picLocks noChangeAspect="1"/>
          </p:cNvPicPr>
          <p:nvPr/>
        </p:nvPicPr>
        <p:blipFill>
          <a:blip r:embed="rId4"/>
          <a:stretch>
            <a:fillRect/>
          </a:stretch>
        </p:blipFill>
        <p:spPr>
          <a:xfrm>
            <a:off x="6251259" y="1447800"/>
            <a:ext cx="1640098" cy="2057400"/>
          </a:xfrm>
          <a:prstGeom prst="rect">
            <a:avLst/>
          </a:prstGeom>
        </p:spPr>
      </p:pic>
      <p:sp>
        <p:nvSpPr>
          <p:cNvPr id="17" name="Rectangle 16"/>
          <p:cNvSpPr/>
          <p:nvPr/>
        </p:nvSpPr>
        <p:spPr>
          <a:xfrm>
            <a:off x="6431228" y="3429000"/>
            <a:ext cx="1280160"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818136" y="2257112"/>
            <a:ext cx="1268412" cy="381000"/>
          </a:xfrm>
          <a:prstGeom prst="rect">
            <a:avLst/>
          </a:prstGeom>
          <a:noFill/>
        </p:spPr>
        <p:txBody>
          <a:bodyPr wrap="square" rtlCol="0">
            <a:spAutoFit/>
          </a:bodyPr>
          <a:lstStyle/>
          <a:p>
            <a:r>
              <a:rPr lang="en-US" dirty="0" smtClean="0"/>
              <a:t>Flexure</a:t>
            </a:r>
            <a:endParaRPr lang="en-US" dirty="0"/>
          </a:p>
        </p:txBody>
      </p:sp>
      <p:sp>
        <p:nvSpPr>
          <p:cNvPr id="20" name="TextBox 19"/>
          <p:cNvSpPr txBox="1"/>
          <p:nvPr/>
        </p:nvSpPr>
        <p:spPr>
          <a:xfrm>
            <a:off x="5943600" y="4438181"/>
            <a:ext cx="1268412" cy="381000"/>
          </a:xfrm>
          <a:prstGeom prst="rect">
            <a:avLst/>
          </a:prstGeom>
          <a:noFill/>
        </p:spPr>
        <p:txBody>
          <a:bodyPr wrap="square" rtlCol="0">
            <a:spAutoFit/>
          </a:bodyPr>
          <a:lstStyle/>
          <a:p>
            <a:r>
              <a:rPr lang="en-US" dirty="0" smtClean="0"/>
              <a:t>Shear</a:t>
            </a:r>
            <a:endParaRPr lang="en-US"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388" t="50184" r="70719" b="34568"/>
          <a:stretch/>
        </p:blipFill>
        <p:spPr>
          <a:xfrm>
            <a:off x="5232793" y="1411188"/>
            <a:ext cx="3188292" cy="244628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295" y="3857469"/>
            <a:ext cx="3188292" cy="2391219"/>
          </a:xfrm>
          <a:prstGeom prst="rect">
            <a:avLst/>
          </a:prstGeom>
        </p:spPr>
      </p:pic>
    </p:spTree>
    <p:extLst>
      <p:ext uri="{BB962C8B-B14F-4D97-AF65-F5344CB8AC3E}">
        <p14:creationId xmlns:p14="http://schemas.microsoft.com/office/powerpoint/2010/main" val="2323259013"/>
      </p:ext>
    </p:extLst>
  </p:cSld>
  <p:clrMapOvr>
    <a:masterClrMapping/>
  </p:clrMapOvr>
  <mc:AlternateContent xmlns:mc="http://schemas.openxmlformats.org/markup-compatibility/2006" xmlns:p14="http://schemas.microsoft.com/office/powerpoint/2010/main">
    <mc:Choice Requires="p14">
      <p:transition spd="slow" p14:dur="2000" advTm="76653"/>
    </mc:Choice>
    <mc:Fallback xmlns="">
      <p:transition spd="slow" advTm="7665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5029200" cy="3873500"/>
          </a:xfrm>
        </p:spPr>
        <p:txBody>
          <a:bodyPr/>
          <a:lstStyle/>
          <a:p>
            <a:pPr marL="109537" indent="0">
              <a:buNone/>
            </a:pPr>
            <a:endParaRPr lang="en-US" sz="1200" dirty="0" smtClean="0">
              <a:solidFill>
                <a:schemeClr val="bg2">
                  <a:lumMod val="10000"/>
                </a:schemeClr>
              </a:solidFill>
            </a:endParaRPr>
          </a:p>
          <a:p>
            <a:r>
              <a:rPr lang="en-US" dirty="0" smtClean="0"/>
              <a:t>Bridge plans provide</a:t>
            </a:r>
          </a:p>
          <a:p>
            <a:pPr lvl="1"/>
            <a:r>
              <a:rPr lang="en-US" dirty="0" smtClean="0"/>
              <a:t>Required strength </a:t>
            </a:r>
          </a:p>
          <a:p>
            <a:pPr lvl="1"/>
            <a:r>
              <a:rPr lang="en-US" dirty="0" smtClean="0"/>
              <a:t>Location </a:t>
            </a:r>
          </a:p>
          <a:p>
            <a:pPr marL="392113" lvl="1" indent="0">
              <a:buNone/>
            </a:pPr>
            <a:endParaRPr lang="en-US" sz="1200" dirty="0" smtClean="0"/>
          </a:p>
          <a:p>
            <a:r>
              <a:rPr lang="en-US" dirty="0" smtClean="0"/>
              <a:t>Contractor provides </a:t>
            </a:r>
          </a:p>
          <a:p>
            <a:pPr lvl="1"/>
            <a:r>
              <a:rPr lang="en-US" dirty="0" smtClean="0"/>
              <a:t>Final design with stamped calculations</a:t>
            </a:r>
          </a:p>
          <a:p>
            <a:pPr lvl="1"/>
            <a:r>
              <a:rPr lang="en-US" dirty="0" smtClean="0"/>
              <a:t>Design drawings</a:t>
            </a:r>
          </a:p>
        </p:txBody>
      </p:sp>
      <p:sp>
        <p:nvSpPr>
          <p:cNvPr id="3" name="Title 2"/>
          <p:cNvSpPr>
            <a:spLocks noGrp="1"/>
          </p:cNvSpPr>
          <p:nvPr>
            <p:ph type="title"/>
          </p:nvPr>
        </p:nvSpPr>
        <p:spPr>
          <a:xfrm>
            <a:off x="457200" y="533400"/>
            <a:ext cx="5485226" cy="1143000"/>
          </a:xfrm>
        </p:spPr>
        <p:txBody>
          <a:bodyPr>
            <a:noAutofit/>
          </a:bodyPr>
          <a:lstStyle/>
          <a:p>
            <a:r>
              <a:rPr lang="en-US" sz="3700" dirty="0" smtClean="0"/>
              <a:t>Fiber Reinforced Polymer (FRP)</a:t>
            </a: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35</a:t>
            </a:fld>
            <a:endParaRPr lang="en-US" dirty="0"/>
          </a:p>
        </p:txBody>
      </p:sp>
      <p:pic>
        <p:nvPicPr>
          <p:cNvPr id="5" name="Picture 4"/>
          <p:cNvPicPr>
            <a:picLocks noChangeAspect="1"/>
          </p:cNvPicPr>
          <p:nvPr/>
        </p:nvPicPr>
        <p:blipFill>
          <a:blip r:embed="rId3"/>
          <a:stretch>
            <a:fillRect/>
          </a:stretch>
        </p:blipFill>
        <p:spPr>
          <a:xfrm>
            <a:off x="5619595" y="3296632"/>
            <a:ext cx="3394230" cy="2819400"/>
          </a:xfrm>
          <a:prstGeom prst="rect">
            <a:avLst/>
          </a:prstGeom>
        </p:spPr>
      </p:pic>
      <p:pic>
        <p:nvPicPr>
          <p:cNvPr id="6" name="Picture 5"/>
          <p:cNvPicPr>
            <a:picLocks noChangeAspect="1"/>
          </p:cNvPicPr>
          <p:nvPr/>
        </p:nvPicPr>
        <p:blipFill>
          <a:blip r:embed="rId4"/>
          <a:stretch>
            <a:fillRect/>
          </a:stretch>
        </p:blipFill>
        <p:spPr>
          <a:xfrm>
            <a:off x="5942426" y="109128"/>
            <a:ext cx="2515774" cy="3007020"/>
          </a:xfrm>
          <a:prstGeom prst="rect">
            <a:avLst/>
          </a:prstGeom>
        </p:spPr>
      </p:pic>
    </p:spTree>
    <p:extLst>
      <p:ext uri="{BB962C8B-B14F-4D97-AF65-F5344CB8AC3E}">
        <p14:creationId xmlns:p14="http://schemas.microsoft.com/office/powerpoint/2010/main" val="542556276"/>
      </p:ext>
    </p:extLst>
  </p:cSld>
  <p:clrMapOvr>
    <a:masterClrMapping/>
  </p:clrMapOvr>
  <mc:AlternateContent xmlns:mc="http://schemas.openxmlformats.org/markup-compatibility/2006" xmlns:p14="http://schemas.microsoft.com/office/powerpoint/2010/main">
    <mc:Choice Requires="p14">
      <p:transition spd="slow" p14:dur="2000" advTm="2441"/>
    </mc:Choice>
    <mc:Fallback xmlns="">
      <p:transition spd="slow" advTm="244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Special provision</a:t>
            </a:r>
          </a:p>
          <a:p>
            <a:pPr lvl="1"/>
            <a:r>
              <a:rPr lang="en-US" dirty="0" smtClean="0"/>
              <a:t>Currently being updated based on recent experiences</a:t>
            </a:r>
          </a:p>
          <a:p>
            <a:pPr lvl="1"/>
            <a:r>
              <a:rPr lang="en-US" dirty="0" smtClean="0"/>
              <a:t>Separate specifications for structural and non-structural applications</a:t>
            </a:r>
          </a:p>
          <a:p>
            <a:pPr marL="392113" lvl="1" indent="0">
              <a:buNone/>
            </a:pPr>
            <a:endParaRPr lang="en-US" dirty="0" smtClean="0"/>
          </a:p>
          <a:p>
            <a:r>
              <a:rPr lang="en-US" dirty="0" smtClean="0"/>
              <a:t>Changes to come</a:t>
            </a:r>
          </a:p>
          <a:p>
            <a:pPr lvl="1"/>
            <a:r>
              <a:rPr lang="en-US" dirty="0" smtClean="0"/>
              <a:t>Design requirements</a:t>
            </a:r>
          </a:p>
          <a:p>
            <a:pPr lvl="1"/>
            <a:r>
              <a:rPr lang="en-US" dirty="0" smtClean="0"/>
              <a:t>Submittals</a:t>
            </a:r>
          </a:p>
          <a:p>
            <a:pPr lvl="1"/>
            <a:r>
              <a:rPr lang="en-US" dirty="0" smtClean="0"/>
              <a:t>Acceptance testing</a:t>
            </a:r>
          </a:p>
        </p:txBody>
      </p:sp>
      <p:sp>
        <p:nvSpPr>
          <p:cNvPr id="3" name="Title 2"/>
          <p:cNvSpPr>
            <a:spLocks noGrp="1"/>
          </p:cNvSpPr>
          <p:nvPr>
            <p:ph type="title"/>
          </p:nvPr>
        </p:nvSpPr>
        <p:spPr/>
        <p:txBody>
          <a:bodyPr>
            <a:normAutofit/>
          </a:bodyPr>
          <a:lstStyle/>
          <a:p>
            <a:r>
              <a:rPr lang="en-US" sz="3700" dirty="0" smtClean="0"/>
              <a:t>Fiber Reinforced Polymer (FRP)</a:t>
            </a: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36</a:t>
            </a:fld>
            <a:endParaRPr lang="en-US" dirty="0"/>
          </a:p>
        </p:txBody>
      </p:sp>
    </p:spTree>
    <p:extLst>
      <p:ext uri="{BB962C8B-B14F-4D97-AF65-F5344CB8AC3E}">
        <p14:creationId xmlns:p14="http://schemas.microsoft.com/office/powerpoint/2010/main" val="910999119"/>
      </p:ext>
    </p:extLst>
  </p:cSld>
  <p:clrMapOvr>
    <a:masterClrMapping/>
  </p:clrMapOvr>
  <mc:AlternateContent xmlns:mc="http://schemas.openxmlformats.org/markup-compatibility/2006" xmlns:p14="http://schemas.microsoft.com/office/powerpoint/2010/main">
    <mc:Choice Requires="p14">
      <p:transition spd="slow" p14:dur="2000" advTm="82848"/>
    </mc:Choice>
    <mc:Fallback xmlns="">
      <p:transition spd="slow" advTm="8284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9119" y="1036983"/>
            <a:ext cx="8229600" cy="5181600"/>
          </a:xfrm>
        </p:spPr>
        <p:txBody>
          <a:bodyPr/>
          <a:lstStyle/>
          <a:p>
            <a:pPr marL="365125" lvl="1" indent="-255588">
              <a:spcBef>
                <a:spcPts val="400"/>
              </a:spcBef>
              <a:buSzPct val="68000"/>
              <a:buFont typeface="Wingdings 3" pitchFamily="18" charset="2"/>
              <a:buChar char=""/>
            </a:pPr>
            <a:r>
              <a:rPr lang="en-US" sz="2400" dirty="0"/>
              <a:t>Wind Loaded </a:t>
            </a:r>
            <a:r>
              <a:rPr lang="en-US" sz="2400" dirty="0" smtClean="0"/>
              <a:t>Structures part </a:t>
            </a:r>
            <a:r>
              <a:rPr lang="en-US" sz="2400" dirty="0"/>
              <a:t>of the Ancillary </a:t>
            </a:r>
            <a:r>
              <a:rPr lang="en-US" sz="2400" dirty="0" smtClean="0"/>
              <a:t>Structures</a:t>
            </a:r>
            <a:endParaRPr lang="en-US" sz="2400" dirty="0"/>
          </a:p>
          <a:p>
            <a:pPr lvl="1"/>
            <a:r>
              <a:rPr lang="en-US" sz="2100" dirty="0"/>
              <a:t>Sign </a:t>
            </a:r>
            <a:r>
              <a:rPr lang="en-US" sz="2100" dirty="0" smtClean="0"/>
              <a:t>Bridges, overhead </a:t>
            </a:r>
            <a:r>
              <a:rPr lang="en-US" sz="2100" dirty="0"/>
              <a:t>sign </a:t>
            </a:r>
            <a:r>
              <a:rPr lang="en-US" sz="2100" dirty="0" smtClean="0"/>
              <a:t>Supports, </a:t>
            </a:r>
            <a:r>
              <a:rPr lang="en-US" sz="2100" dirty="0" err="1" smtClean="0"/>
              <a:t>monotubes</a:t>
            </a:r>
            <a:r>
              <a:rPr lang="en-US" sz="2100" dirty="0" smtClean="0"/>
              <a:t> (S)</a:t>
            </a:r>
            <a:endParaRPr lang="en-US" sz="2100" dirty="0"/>
          </a:p>
          <a:p>
            <a:pPr lvl="1"/>
            <a:r>
              <a:rPr lang="en-US" sz="2100" dirty="0"/>
              <a:t>High mast </a:t>
            </a:r>
            <a:r>
              <a:rPr lang="en-US" sz="2100" dirty="0" smtClean="0"/>
              <a:t>light poles (HML)</a:t>
            </a:r>
            <a:endParaRPr lang="en-US" sz="2100" dirty="0"/>
          </a:p>
          <a:p>
            <a:pPr lvl="1"/>
            <a:r>
              <a:rPr lang="en-US" sz="2100" dirty="0" smtClean="0"/>
              <a:t>Light poles, and camera poles  (none)</a:t>
            </a:r>
          </a:p>
          <a:p>
            <a:pPr lvl="1"/>
            <a:endParaRPr lang="en-US" dirty="0" smtClean="0"/>
          </a:p>
          <a:p>
            <a:pPr marL="365125" lvl="1" indent="-255588">
              <a:spcBef>
                <a:spcPts val="400"/>
              </a:spcBef>
              <a:buSzPct val="68000"/>
              <a:buFont typeface="Wingdings 3" pitchFamily="18" charset="2"/>
              <a:buChar char=""/>
            </a:pPr>
            <a:r>
              <a:rPr lang="en-US" sz="2400" dirty="0" smtClean="0"/>
              <a:t>Proper installation and safety are concerns</a:t>
            </a:r>
          </a:p>
          <a:p>
            <a:pPr lvl="1"/>
            <a:r>
              <a:rPr lang="en-US" sz="2100" dirty="0"/>
              <a:t>Too </a:t>
            </a:r>
            <a:r>
              <a:rPr lang="en-US" sz="2100" dirty="0" smtClean="0"/>
              <a:t>many </a:t>
            </a:r>
          </a:p>
          <a:p>
            <a:pPr lvl="1"/>
            <a:r>
              <a:rPr lang="en-US" sz="2100" dirty="0" smtClean="0"/>
              <a:t>Longer span over highways</a:t>
            </a:r>
          </a:p>
          <a:p>
            <a:pPr lvl="1"/>
            <a:r>
              <a:rPr lang="en-US" sz="2100" dirty="0" smtClean="0"/>
              <a:t>Carrying heavier loads</a:t>
            </a:r>
          </a:p>
          <a:p>
            <a:pPr lvl="1"/>
            <a:r>
              <a:rPr lang="en-US" sz="2100" dirty="0" smtClean="0"/>
              <a:t>Build by contractors with little or no structural background</a:t>
            </a:r>
            <a:endParaRPr lang="en-US" sz="2100" dirty="0"/>
          </a:p>
        </p:txBody>
      </p:sp>
      <p:sp>
        <p:nvSpPr>
          <p:cNvPr id="3" name="Title 2"/>
          <p:cNvSpPr>
            <a:spLocks noGrp="1"/>
          </p:cNvSpPr>
          <p:nvPr>
            <p:ph type="title"/>
          </p:nvPr>
        </p:nvSpPr>
        <p:spPr>
          <a:xfrm>
            <a:off x="519664" y="0"/>
            <a:ext cx="8229600" cy="1143000"/>
          </a:xfrm>
        </p:spPr>
        <p:txBody>
          <a:bodyPr>
            <a:normAutofit fontScale="90000"/>
          </a:bodyPr>
          <a:lstStyle/>
          <a:p>
            <a:pPr>
              <a:defRPr/>
            </a:pPr>
            <a:r>
              <a:rPr lang="en-US" sz="4000" dirty="0"/>
              <a:t>Ancillary (Wind Loaded) Structures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37</a:t>
            </a:fld>
            <a:endParaRPr lang="en-US" dirty="0"/>
          </a:p>
        </p:txBody>
      </p:sp>
    </p:spTree>
    <p:extLst>
      <p:ext uri="{BB962C8B-B14F-4D97-AF65-F5344CB8AC3E}">
        <p14:creationId xmlns:p14="http://schemas.microsoft.com/office/powerpoint/2010/main" val="4038645027"/>
      </p:ext>
    </p:extLst>
  </p:cSld>
  <p:clrMapOvr>
    <a:masterClrMapping/>
  </p:clrMapOvr>
  <mc:AlternateContent xmlns:mc="http://schemas.openxmlformats.org/markup-compatibility/2006" xmlns:p14="http://schemas.microsoft.com/office/powerpoint/2010/main">
    <mc:Choice Requires="p14">
      <p:transition spd="slow" p14:dur="2000" advTm="82848"/>
    </mc:Choice>
    <mc:Fallback xmlns="">
      <p:transition spd="slow" advTm="8284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382000" cy="4483100"/>
          </a:xfrm>
        </p:spPr>
        <p:txBody>
          <a:bodyPr/>
          <a:lstStyle/>
          <a:p>
            <a:r>
              <a:rPr lang="en-US" dirty="0" smtClean="0"/>
              <a:t>CMM 5-70</a:t>
            </a:r>
          </a:p>
          <a:p>
            <a:pPr marL="109537" indent="0">
              <a:buNone/>
            </a:pPr>
            <a:endParaRPr lang="en-US" dirty="0" smtClean="0"/>
          </a:p>
          <a:p>
            <a:r>
              <a:rPr lang="en-US" dirty="0" smtClean="0"/>
              <a:t>Attachment 1 – Construction inspection checklist</a:t>
            </a:r>
          </a:p>
          <a:p>
            <a:pPr marL="109537" indent="0">
              <a:buNone/>
            </a:pPr>
            <a:endParaRPr lang="en-US" dirty="0" smtClean="0"/>
          </a:p>
          <a:p>
            <a:r>
              <a:rPr lang="en-US" dirty="0" smtClean="0"/>
              <a:t>Checklist highlighted items</a:t>
            </a:r>
          </a:p>
          <a:p>
            <a:pPr lvl="1"/>
            <a:r>
              <a:rPr lang="en-US" dirty="0" smtClean="0"/>
              <a:t>Verify materials meet specifications</a:t>
            </a:r>
          </a:p>
          <a:p>
            <a:pPr lvl="1"/>
            <a:r>
              <a:rPr lang="en-US" dirty="0" smtClean="0"/>
              <a:t>Forward shop drawings and design documents to BOS and others as listed</a:t>
            </a:r>
          </a:p>
          <a:p>
            <a:pPr lvl="1"/>
            <a:r>
              <a:rPr lang="en-US" dirty="0"/>
              <a:t>Communicate with contractors on means and method prior to performing </a:t>
            </a:r>
            <a:r>
              <a:rPr lang="en-US" dirty="0" smtClean="0"/>
              <a:t>work </a:t>
            </a:r>
            <a:r>
              <a:rPr lang="en-US" dirty="0"/>
              <a:t>on excavation, placement of concrete footing and erection of structure. </a:t>
            </a:r>
          </a:p>
        </p:txBody>
      </p:sp>
      <p:sp>
        <p:nvSpPr>
          <p:cNvPr id="3" name="Title 2"/>
          <p:cNvSpPr>
            <a:spLocks noGrp="1"/>
          </p:cNvSpPr>
          <p:nvPr>
            <p:ph type="title"/>
          </p:nvPr>
        </p:nvSpPr>
        <p:spPr>
          <a:xfrm>
            <a:off x="457200" y="177800"/>
            <a:ext cx="8229600" cy="1143000"/>
          </a:xfrm>
        </p:spPr>
        <p:txBody>
          <a:bodyPr>
            <a:normAutofit fontScale="90000"/>
          </a:bodyPr>
          <a:lstStyle/>
          <a:p>
            <a:r>
              <a:rPr lang="en-US" dirty="0"/>
              <a:t>Ancillary </a:t>
            </a:r>
            <a:r>
              <a:rPr lang="en-US" dirty="0" smtClean="0"/>
              <a:t>(Wind Loaded) Structures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38</a:t>
            </a:fld>
            <a:endParaRPr lang="en-US" dirty="0"/>
          </a:p>
        </p:txBody>
      </p:sp>
    </p:spTree>
    <p:extLst>
      <p:ext uri="{BB962C8B-B14F-4D97-AF65-F5344CB8AC3E}">
        <p14:creationId xmlns:p14="http://schemas.microsoft.com/office/powerpoint/2010/main" val="1402607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85000" lnSpcReduction="1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 Ancillary (Wind Loaded) Structures</a:t>
            </a:r>
            <a:endParaRPr lang="en-US" dirty="0"/>
          </a:p>
        </p:txBody>
      </p:sp>
      <p:sp>
        <p:nvSpPr>
          <p:cNvPr id="9" name="Content Placeholder 1"/>
          <p:cNvSpPr>
            <a:spLocks noGrp="1"/>
          </p:cNvSpPr>
          <p:nvPr>
            <p:ph idx="1"/>
          </p:nvPr>
        </p:nvSpPr>
        <p:spPr>
          <a:xfrm>
            <a:off x="457200" y="987490"/>
            <a:ext cx="8229600" cy="4800600"/>
          </a:xfrm>
        </p:spPr>
        <p:txBody>
          <a:bodyPr/>
          <a:lstStyle/>
          <a:p>
            <a:r>
              <a:rPr lang="en-US" dirty="0" smtClean="0"/>
              <a:t>Checklist highlighted items (continue)</a:t>
            </a:r>
          </a:p>
          <a:p>
            <a:pPr lvl="1"/>
            <a:r>
              <a:rPr lang="en-US" dirty="0" smtClean="0"/>
              <a:t>Perform </a:t>
            </a:r>
            <a:r>
              <a:rPr lang="en-US" dirty="0"/>
              <a:t>QA in various </a:t>
            </a:r>
            <a:r>
              <a:rPr lang="en-US" dirty="0" smtClean="0"/>
              <a:t>phase </a:t>
            </a:r>
            <a:r>
              <a:rPr lang="en-US" dirty="0"/>
              <a:t>of </a:t>
            </a:r>
            <a:r>
              <a:rPr lang="en-US" dirty="0" smtClean="0"/>
              <a:t>construction</a:t>
            </a:r>
          </a:p>
          <a:p>
            <a:pPr lvl="2"/>
            <a:r>
              <a:rPr lang="en-US" dirty="0"/>
              <a:t>Concrete footing pour</a:t>
            </a:r>
          </a:p>
          <a:p>
            <a:pPr lvl="2"/>
            <a:r>
              <a:rPr lang="en-US" dirty="0" smtClean="0"/>
              <a:t>H.S. bolt pre-installation test</a:t>
            </a:r>
          </a:p>
          <a:p>
            <a:pPr lvl="2"/>
            <a:r>
              <a:rPr lang="en-US" dirty="0" smtClean="0"/>
              <a:t>Structure erection and installation</a:t>
            </a:r>
          </a:p>
          <a:p>
            <a:pPr lvl="1"/>
            <a:r>
              <a:rPr lang="en-US" dirty="0" smtClean="0"/>
              <a:t>Forward Forms DT2321 and DT2322 to the following individuals, and schedule initial inspection. </a:t>
            </a:r>
          </a:p>
          <a:p>
            <a:pPr lvl="2"/>
            <a:r>
              <a:rPr lang="en-US" dirty="0"/>
              <a:t>sign </a:t>
            </a:r>
            <a:r>
              <a:rPr lang="en-US" dirty="0" smtClean="0"/>
              <a:t>structures – Tom Heydel (262) 548-6763</a:t>
            </a:r>
            <a:endParaRPr lang="en-US" dirty="0"/>
          </a:p>
          <a:p>
            <a:pPr lvl="2"/>
            <a:r>
              <a:rPr lang="en-US" dirty="0" smtClean="0"/>
              <a:t>All </a:t>
            </a:r>
            <a:r>
              <a:rPr lang="en-US" dirty="0"/>
              <a:t>other </a:t>
            </a:r>
            <a:r>
              <a:rPr lang="en-US" dirty="0" smtClean="0"/>
              <a:t>structures –Jason Zemke (262) 548-8734</a:t>
            </a:r>
          </a:p>
        </p:txBody>
      </p:sp>
    </p:spTree>
    <p:extLst>
      <p:ext uri="{BB962C8B-B14F-4D97-AF65-F5344CB8AC3E}">
        <p14:creationId xmlns:p14="http://schemas.microsoft.com/office/powerpoint/2010/main" val="3782609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err="1" smtClean="0"/>
              <a:t>Std</a:t>
            </a:r>
            <a:r>
              <a:rPr lang="en-US" dirty="0" smtClean="0"/>
              <a:t> Spec Updates - Structures</a:t>
            </a:r>
            <a:endParaRPr lang="en-US" dirty="0"/>
          </a:p>
        </p:txBody>
      </p:sp>
      <p:sp>
        <p:nvSpPr>
          <p:cNvPr id="9" name="Content Placeholder 1"/>
          <p:cNvSpPr>
            <a:spLocks noGrp="1"/>
          </p:cNvSpPr>
          <p:nvPr>
            <p:ph idx="1"/>
          </p:nvPr>
        </p:nvSpPr>
        <p:spPr>
          <a:xfrm>
            <a:off x="457200" y="990600"/>
            <a:ext cx="4892865" cy="4800600"/>
          </a:xfrm>
        </p:spPr>
        <p:txBody>
          <a:bodyPr/>
          <a:lstStyle/>
          <a:p>
            <a:r>
              <a:rPr lang="en-US" dirty="0"/>
              <a:t>502.2.11 Crack and Surface Sealers</a:t>
            </a:r>
          </a:p>
          <a:p>
            <a:pPr lvl="1"/>
            <a:r>
              <a:rPr lang="en-US" dirty="0"/>
              <a:t>Clarifies materials for crack, </a:t>
            </a:r>
            <a:r>
              <a:rPr lang="en-US" dirty="0" smtClean="0"/>
              <a:t>deck, and </a:t>
            </a:r>
            <a:r>
              <a:rPr lang="en-US" dirty="0"/>
              <a:t>parapet sealing                                                </a:t>
            </a:r>
            <a:r>
              <a:rPr lang="en-US" dirty="0" smtClean="0"/>
              <a:t>(</a:t>
            </a:r>
            <a:r>
              <a:rPr lang="en-US" dirty="0"/>
              <a:t>from the approved products list)</a:t>
            </a:r>
          </a:p>
          <a:p>
            <a:r>
              <a:rPr lang="en-US" dirty="0"/>
              <a:t>502.3.9.2 Mixing</a:t>
            </a:r>
          </a:p>
          <a:p>
            <a:pPr lvl="1"/>
            <a:r>
              <a:rPr lang="en-US" dirty="0"/>
              <a:t>Lowers allowable concrete temperature to 50 degrees during placement (used to be 55)</a:t>
            </a:r>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065" y="1676400"/>
            <a:ext cx="3445214" cy="22860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34094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228600"/>
            <a:ext cx="8229600" cy="1143000"/>
          </a:xfrm>
        </p:spPr>
        <p:txBody>
          <a:bodyPr/>
          <a:lstStyle/>
          <a:p>
            <a:pPr algn="ctr"/>
            <a:r>
              <a:rPr lang="en-US" dirty="0" smtClean="0"/>
              <a:t>Welding 101</a:t>
            </a:r>
            <a:endParaRPr lang="en-US" dirty="0"/>
          </a:p>
        </p:txBody>
      </p:sp>
      <p:sp>
        <p:nvSpPr>
          <p:cNvPr id="3" name="Content Placeholder 2"/>
          <p:cNvSpPr>
            <a:spLocks noGrp="1"/>
          </p:cNvSpPr>
          <p:nvPr>
            <p:ph idx="1"/>
          </p:nvPr>
        </p:nvSpPr>
        <p:spPr>
          <a:xfrm>
            <a:off x="452846" y="1219200"/>
            <a:ext cx="8229600" cy="4906963"/>
          </a:xfrm>
        </p:spPr>
        <p:txBody>
          <a:bodyPr>
            <a:normAutofit lnSpcReduction="10000"/>
          </a:bodyPr>
          <a:lstStyle/>
          <a:p>
            <a:r>
              <a:rPr lang="en-US" dirty="0" smtClean="0"/>
              <a:t>Welders must be qualified prior to welding in the position, process, and type of joint (Correct Certification)</a:t>
            </a:r>
          </a:p>
          <a:p>
            <a:endParaRPr lang="en-US" dirty="0" smtClean="0"/>
          </a:p>
          <a:p>
            <a:r>
              <a:rPr lang="en-US" dirty="0" smtClean="0"/>
              <a:t>A written weld procedure for each type of weld is required</a:t>
            </a:r>
          </a:p>
          <a:p>
            <a:endParaRPr lang="en-US" dirty="0" smtClean="0"/>
          </a:p>
          <a:p>
            <a:r>
              <a:rPr lang="en-US" dirty="0" smtClean="0"/>
              <a:t>Become familiar with the typical weld symbols and nomenclature</a:t>
            </a:r>
          </a:p>
          <a:p>
            <a:endParaRPr lang="en-US" dirty="0" smtClean="0"/>
          </a:p>
          <a:p>
            <a:r>
              <a:rPr lang="en-US" dirty="0" smtClean="0"/>
              <a:t>Storage and care of welding electrodes</a:t>
            </a:r>
          </a:p>
        </p:txBody>
      </p:sp>
    </p:spTree>
    <p:extLst>
      <p:ext uri="{BB962C8B-B14F-4D97-AF65-F5344CB8AC3E}">
        <p14:creationId xmlns:p14="http://schemas.microsoft.com/office/powerpoint/2010/main" val="317743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41</a:t>
            </a:fld>
            <a:endParaRPr lang="en-US" dirty="0"/>
          </a:p>
        </p:txBody>
      </p:sp>
      <p:sp>
        <p:nvSpPr>
          <p:cNvPr id="6" name="Title 2"/>
          <p:cNvSpPr txBox="1">
            <a:spLocks/>
          </p:cNvSpPr>
          <p:nvPr/>
        </p:nvSpPr>
        <p:spPr>
          <a:xfrm>
            <a:off x="489857" y="69850"/>
            <a:ext cx="8229600" cy="920750"/>
          </a:xfrm>
          <a:prstGeom prst="rect">
            <a:avLst/>
          </a:prstGeom>
        </p:spPr>
        <p:txBody>
          <a:bodyPr vert="horz" rtlCol="0" anchor="ctr">
            <a:normAutofit fontScale="775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lgn="ctr">
              <a:defRPr/>
            </a:pPr>
            <a:r>
              <a:rPr lang="en-US" dirty="0" smtClean="0"/>
              <a:t>Steel Bridge Fabrication Process Changes</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WisDOT has switched from QC to QA</a:t>
            </a:r>
          </a:p>
          <a:p>
            <a:endParaRPr lang="en-US" dirty="0" smtClean="0"/>
          </a:p>
          <a:p>
            <a:pPr lvl="1"/>
            <a:r>
              <a:rPr lang="en-US" dirty="0" smtClean="0"/>
              <a:t>We now review a portion of all primary steel shop drawings submitted, similar to consultant designed structure plans.</a:t>
            </a:r>
          </a:p>
          <a:p>
            <a:pPr lvl="1"/>
            <a:endParaRPr lang="en-US" dirty="0" smtClean="0"/>
          </a:p>
          <a:p>
            <a:pPr lvl="1"/>
            <a:r>
              <a:rPr lang="en-US" dirty="0" smtClean="0"/>
              <a:t>We require form DT2333 be filled out for all steel primary member shop drawings, stating the shop drawings have been reviewed and conform to  the 16 checklist items of AASHTO/NSBA G1.1 Section 4.  This form includes a PE stamp of the reviewer as well as a signature of the prime contractor indicating the review has occurred.</a:t>
            </a:r>
          </a:p>
          <a:p>
            <a:pPr lvl="1"/>
            <a:endParaRPr lang="en-US" dirty="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37518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3873500"/>
          </a:xfrm>
        </p:spPr>
        <p:txBody>
          <a:bodyPr/>
          <a:lstStyle/>
          <a:p>
            <a:pPr marL="365125" lvl="1" indent="-255588">
              <a:spcBef>
                <a:spcPts val="400"/>
              </a:spcBef>
              <a:buSzPct val="68000"/>
              <a:buFont typeface="Wingdings 3" pitchFamily="18" charset="2"/>
              <a:buChar char=""/>
            </a:pPr>
            <a:r>
              <a:rPr lang="en-US" dirty="0"/>
              <a:t>WisDOT has switched from QC to QA (cont’d</a:t>
            </a:r>
            <a:r>
              <a:rPr lang="en-US" dirty="0" smtClean="0"/>
              <a:t>)</a:t>
            </a:r>
          </a:p>
          <a:p>
            <a:pPr marL="603250" lvl="2" indent="-255588">
              <a:spcBef>
                <a:spcPts val="400"/>
              </a:spcBef>
              <a:buSzPct val="68000"/>
              <a:buFont typeface="Wingdings 3" pitchFamily="18" charset="2"/>
              <a:buChar char=""/>
            </a:pPr>
            <a:endParaRPr lang="en-US" dirty="0" smtClean="0"/>
          </a:p>
          <a:p>
            <a:pPr marL="690562" lvl="2" indent="-342900">
              <a:spcBef>
                <a:spcPts val="400"/>
              </a:spcBef>
              <a:buSzPct val="68000"/>
              <a:buFont typeface="Wingdings" panose="05000000000000000000" pitchFamily="2" charset="2"/>
              <a:buChar char="§"/>
            </a:pPr>
            <a:r>
              <a:rPr lang="en-US" dirty="0"/>
              <a:t>We required a Storage and Shipping Plan to accompany the shop drawings</a:t>
            </a:r>
            <a:r>
              <a:rPr lang="en-US" dirty="0" smtClean="0"/>
              <a:t>.  The intent of this requirement is to ensure the fabricator has considered these items up front.</a:t>
            </a:r>
          </a:p>
          <a:p>
            <a:pPr marL="690562" lvl="2" indent="-342900">
              <a:spcBef>
                <a:spcPts val="400"/>
              </a:spcBef>
              <a:buSzPct val="68000"/>
              <a:buFont typeface="Wingdings" panose="05000000000000000000" pitchFamily="2" charset="2"/>
              <a:buChar char="§"/>
            </a:pPr>
            <a:endParaRPr lang="en-US" dirty="0"/>
          </a:p>
          <a:p>
            <a:pPr marL="690562" lvl="2" indent="-342900">
              <a:spcBef>
                <a:spcPts val="400"/>
              </a:spcBef>
              <a:buSzPct val="68000"/>
              <a:buFont typeface="Wingdings" panose="05000000000000000000" pitchFamily="2" charset="2"/>
              <a:buChar char="§"/>
            </a:pPr>
            <a:r>
              <a:rPr lang="en-US" dirty="0" smtClean="0"/>
              <a:t>Once </a:t>
            </a:r>
            <a:r>
              <a:rPr lang="en-US" dirty="0"/>
              <a:t>the contractor or fabricator has submitted the completed DT </a:t>
            </a:r>
            <a:r>
              <a:rPr lang="en-US" dirty="0" smtClean="0"/>
              <a:t>form (including contractor signature and PE stamp), </a:t>
            </a:r>
            <a:r>
              <a:rPr lang="en-US" dirty="0"/>
              <a:t>the </a:t>
            </a:r>
            <a:r>
              <a:rPr lang="en-US" dirty="0" smtClean="0"/>
              <a:t>shop </a:t>
            </a:r>
            <a:r>
              <a:rPr lang="en-US" dirty="0"/>
              <a:t>drawing, and a Storage and Shipping plan, fabrication can commence</a:t>
            </a:r>
            <a:r>
              <a:rPr lang="en-US" dirty="0" smtClean="0"/>
              <a:t>.  There is no need to wait for a WisDOT review. If BOS chooses to review a shop drawing, all parties will be notified, typically within 24 hours.</a:t>
            </a:r>
            <a:endParaRPr lang="en-US" dirty="0"/>
          </a:p>
          <a:p>
            <a:pPr marL="603250" lvl="2" indent="-255588">
              <a:spcBef>
                <a:spcPts val="400"/>
              </a:spcBef>
              <a:buSzPct val="68000"/>
              <a:buFont typeface="Wingdings 3" pitchFamily="18" charset="2"/>
              <a:buChar char=""/>
            </a:pPr>
            <a:endParaRPr lang="en-US" dirty="0"/>
          </a:p>
          <a:p>
            <a:pPr marL="365125" lvl="1" indent="-255588">
              <a:spcBef>
                <a:spcPts val="400"/>
              </a:spcBef>
              <a:buSzPct val="68000"/>
              <a:buFont typeface="Wingdings 3" pitchFamily="18" charset="2"/>
              <a:buChar char=""/>
            </a:pPr>
            <a:endParaRPr lang="en-US" dirty="0" smtClean="0"/>
          </a:p>
          <a:p>
            <a:endParaRPr lang="en-US" dirty="0"/>
          </a:p>
        </p:txBody>
      </p:sp>
      <p:sp>
        <p:nvSpPr>
          <p:cNvPr id="3" name="Title 2"/>
          <p:cNvSpPr>
            <a:spLocks noGrp="1"/>
          </p:cNvSpPr>
          <p:nvPr>
            <p:ph type="title"/>
          </p:nvPr>
        </p:nvSpPr>
        <p:spPr/>
        <p:txBody>
          <a:bodyPr>
            <a:normAutofit fontScale="90000"/>
          </a:bodyPr>
          <a:lstStyle/>
          <a:p>
            <a:pPr algn="ctr"/>
            <a:r>
              <a:rPr lang="en-US" dirty="0"/>
              <a:t>Steel Bridge Fabrication </a:t>
            </a:r>
            <a:r>
              <a:rPr lang="en-US" dirty="0" smtClean="0"/>
              <a:t>Process Changes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42</a:t>
            </a:fld>
            <a:endParaRPr lang="en-US" dirty="0"/>
          </a:p>
        </p:txBody>
      </p:sp>
    </p:spTree>
    <p:extLst>
      <p:ext uri="{BB962C8B-B14F-4D97-AF65-F5344CB8AC3E}">
        <p14:creationId xmlns:p14="http://schemas.microsoft.com/office/powerpoint/2010/main" val="3590785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648200"/>
          </a:xfrm>
        </p:spPr>
        <p:txBody>
          <a:bodyPr/>
          <a:lstStyle/>
          <a:p>
            <a:pPr marL="365125" lvl="1" indent="-255588">
              <a:spcBef>
                <a:spcPts val="400"/>
              </a:spcBef>
              <a:buSzPct val="68000"/>
              <a:buFont typeface="Wingdings 3" pitchFamily="18" charset="2"/>
              <a:buChar char=""/>
            </a:pPr>
            <a:r>
              <a:rPr lang="en-US" dirty="0" smtClean="0"/>
              <a:t>Electronic Submittals</a:t>
            </a:r>
          </a:p>
          <a:p>
            <a:pPr marL="603250" lvl="2" indent="-255588">
              <a:spcBef>
                <a:spcPts val="400"/>
              </a:spcBef>
              <a:buSzPct val="68000"/>
              <a:buFont typeface="Wingdings 3" pitchFamily="18" charset="2"/>
              <a:buChar char=""/>
            </a:pPr>
            <a:endParaRPr lang="en-US" dirty="0" smtClean="0"/>
          </a:p>
          <a:p>
            <a:pPr marL="690562" lvl="2" indent="-342900">
              <a:spcBef>
                <a:spcPts val="400"/>
              </a:spcBef>
              <a:buSzPct val="68000"/>
              <a:buFont typeface="Wingdings" panose="05000000000000000000" pitchFamily="2" charset="2"/>
              <a:buChar char="§"/>
            </a:pPr>
            <a:r>
              <a:rPr lang="en-US" dirty="0" smtClean="0"/>
              <a:t>WisDOT has created a Fabrication Library in SharePoint for all steel highway bridge submittals.  This site allows the prime contractor, fabricator, QA Inspector, Project Manager, and Bureau of Structures to share files in a single location.</a:t>
            </a:r>
          </a:p>
          <a:p>
            <a:pPr marL="690562" lvl="2" indent="-342900">
              <a:spcBef>
                <a:spcPts val="400"/>
              </a:spcBef>
              <a:buSzPct val="68000"/>
              <a:buFont typeface="Wingdings" panose="05000000000000000000" pitchFamily="2" charset="2"/>
              <a:buChar char="§"/>
            </a:pPr>
            <a:endParaRPr lang="en-US" dirty="0"/>
          </a:p>
          <a:p>
            <a:pPr marL="690562" lvl="2" indent="-342900">
              <a:spcBef>
                <a:spcPts val="400"/>
              </a:spcBef>
              <a:buSzPct val="68000"/>
              <a:buFont typeface="Wingdings" panose="05000000000000000000" pitchFamily="2" charset="2"/>
              <a:buChar char="§"/>
            </a:pPr>
            <a:r>
              <a:rPr lang="en-US" dirty="0" smtClean="0"/>
              <a:t>If you need access to the Fabrication Library for your steel bridge project, please go to the link below to request access-</a:t>
            </a:r>
          </a:p>
          <a:p>
            <a:pPr marL="347662" lvl="2" indent="0">
              <a:spcBef>
                <a:spcPts val="400"/>
              </a:spcBef>
              <a:buSzPct val="68000"/>
              <a:buNone/>
            </a:pPr>
            <a:r>
              <a:rPr lang="en-US" dirty="0"/>
              <a:t>	</a:t>
            </a:r>
            <a:endParaRPr lang="en-US" dirty="0" smtClean="0"/>
          </a:p>
          <a:p>
            <a:pPr marL="347662" lvl="2" indent="0">
              <a:spcBef>
                <a:spcPts val="400"/>
              </a:spcBef>
              <a:buSzPct val="68000"/>
              <a:buNone/>
            </a:pPr>
            <a:r>
              <a:rPr lang="en-US" dirty="0" smtClean="0">
                <a:solidFill>
                  <a:srgbClr val="FF0000"/>
                </a:solidFill>
              </a:rPr>
              <a:t>http</a:t>
            </a:r>
            <a:r>
              <a:rPr lang="en-US" dirty="0">
                <a:solidFill>
                  <a:srgbClr val="FF0000"/>
                </a:solidFill>
              </a:rPr>
              <a:t>://wisconsindot.gov/Pages/doing-bus/eng-consultants/cnslt-rsrces/strct/fab-sharepoint.aspx</a:t>
            </a:r>
            <a:endParaRPr lang="en-US" dirty="0" smtClean="0">
              <a:solidFill>
                <a:srgbClr val="FF0000"/>
              </a:solidFill>
            </a:endParaRPr>
          </a:p>
          <a:p>
            <a:pPr marL="347662" lvl="2" indent="0">
              <a:spcBef>
                <a:spcPts val="400"/>
              </a:spcBef>
              <a:buSzPct val="68000"/>
              <a:buNone/>
            </a:pPr>
            <a:r>
              <a:rPr lang="en-US" dirty="0" smtClean="0"/>
              <a:t> </a:t>
            </a:r>
            <a:endParaRPr lang="en-US" dirty="0"/>
          </a:p>
          <a:p>
            <a:pPr marL="603250" lvl="2" indent="-255588">
              <a:spcBef>
                <a:spcPts val="400"/>
              </a:spcBef>
              <a:buSzPct val="68000"/>
              <a:buFont typeface="Wingdings 3" pitchFamily="18" charset="2"/>
              <a:buChar char=""/>
            </a:pPr>
            <a:endParaRPr lang="en-US" dirty="0"/>
          </a:p>
          <a:p>
            <a:pPr marL="365125" lvl="1" indent="-255588">
              <a:spcBef>
                <a:spcPts val="400"/>
              </a:spcBef>
              <a:buSzPct val="68000"/>
              <a:buFont typeface="Wingdings 3" pitchFamily="18" charset="2"/>
              <a:buChar char=""/>
            </a:pPr>
            <a:endParaRPr lang="en-US" dirty="0" smtClean="0"/>
          </a:p>
          <a:p>
            <a:endParaRPr lang="en-US" dirty="0"/>
          </a:p>
        </p:txBody>
      </p:sp>
      <p:sp>
        <p:nvSpPr>
          <p:cNvPr id="3" name="Title 2"/>
          <p:cNvSpPr>
            <a:spLocks noGrp="1"/>
          </p:cNvSpPr>
          <p:nvPr>
            <p:ph type="title"/>
          </p:nvPr>
        </p:nvSpPr>
        <p:spPr/>
        <p:txBody>
          <a:bodyPr>
            <a:normAutofit fontScale="90000"/>
          </a:bodyPr>
          <a:lstStyle/>
          <a:p>
            <a:pPr algn="ctr"/>
            <a:r>
              <a:rPr lang="en-US" dirty="0"/>
              <a:t>Steel Bridge Fabrication </a:t>
            </a:r>
            <a:r>
              <a:rPr lang="en-US" dirty="0" smtClean="0"/>
              <a:t> Process Changes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43</a:t>
            </a:fld>
            <a:endParaRPr lang="en-US" dirty="0"/>
          </a:p>
        </p:txBody>
      </p:sp>
    </p:spTree>
    <p:extLst>
      <p:ext uri="{BB962C8B-B14F-4D97-AF65-F5344CB8AC3E}">
        <p14:creationId xmlns:p14="http://schemas.microsoft.com/office/powerpoint/2010/main" val="3624406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Decorative Railing Finish</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Due to maintenance issues with the railings with 3 coat paint systems, we have moved to galvanizing and painting decorative railings.</a:t>
            </a:r>
          </a:p>
          <a:p>
            <a:endParaRPr lang="en-US" dirty="0"/>
          </a:p>
          <a:p>
            <a:pPr marL="109537" indent="0">
              <a:buNone/>
            </a:pPr>
            <a:endParaRPr lang="en-US" dirty="0" smtClean="0"/>
          </a:p>
          <a:p>
            <a:pPr marL="109537" indent="0">
              <a:buNone/>
            </a:pPr>
            <a:endParaRPr lang="en-US" dirty="0" smtClean="0"/>
          </a:p>
          <a:p>
            <a:endParaRPr lang="en-US" dirty="0" smtClean="0"/>
          </a:p>
          <a:p>
            <a:endParaRPr lang="en-US" dirty="0" smtClean="0"/>
          </a:p>
          <a:p>
            <a:pPr marL="109537" indent="0">
              <a:buNone/>
            </a:pPr>
            <a:endParaRPr lang="en-US" dirty="0" smtClean="0"/>
          </a:p>
        </p:txBody>
      </p:sp>
      <p:pic>
        <p:nvPicPr>
          <p:cNvPr id="7" name="Picture 6"/>
          <p:cNvPicPr>
            <a:picLocks noChangeAspect="1"/>
          </p:cNvPicPr>
          <p:nvPr/>
        </p:nvPicPr>
        <p:blipFill>
          <a:blip r:embed="rId3"/>
          <a:stretch>
            <a:fillRect/>
          </a:stretch>
        </p:blipFill>
        <p:spPr>
          <a:xfrm>
            <a:off x="1905000" y="2514600"/>
            <a:ext cx="5334000" cy="2823882"/>
          </a:xfrm>
          <a:prstGeom prst="rect">
            <a:avLst/>
          </a:prstGeom>
        </p:spPr>
      </p:pic>
    </p:spTree>
    <p:extLst>
      <p:ext uri="{BB962C8B-B14F-4D97-AF65-F5344CB8AC3E}">
        <p14:creationId xmlns:p14="http://schemas.microsoft.com/office/powerpoint/2010/main" val="694712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Decorative Railing Finish</a:t>
            </a:r>
            <a:endParaRPr lang="en-US" dirty="0"/>
          </a:p>
        </p:txBody>
      </p:sp>
      <p:sp>
        <p:nvSpPr>
          <p:cNvPr id="9" name="Content Placeholder 1"/>
          <p:cNvSpPr>
            <a:spLocks noGrp="1"/>
          </p:cNvSpPr>
          <p:nvPr>
            <p:ph idx="1"/>
          </p:nvPr>
        </p:nvSpPr>
        <p:spPr>
          <a:xfrm>
            <a:off x="457200" y="990600"/>
            <a:ext cx="8229600" cy="4800600"/>
          </a:xfrm>
        </p:spPr>
        <p:txBody>
          <a:bodyPr/>
          <a:lstStyle/>
          <a:p>
            <a:r>
              <a:rPr lang="en-US" dirty="0" smtClean="0"/>
              <a:t>When galvanized and painted, railings gain superior corrosion protection, but aesthetically may not look as polished as their 3 coat system counterparts. </a:t>
            </a:r>
          </a:p>
          <a:p>
            <a:pPr marL="109537" indent="0">
              <a:buNone/>
            </a:pPr>
            <a:endParaRPr lang="en-US" dirty="0" smtClean="0"/>
          </a:p>
          <a:p>
            <a:pPr marL="109537" indent="0">
              <a:buNone/>
            </a:pPr>
            <a:endParaRPr lang="en-US" dirty="0" smtClean="0"/>
          </a:p>
          <a:p>
            <a:endParaRPr lang="en-US" dirty="0" smtClean="0"/>
          </a:p>
          <a:p>
            <a:endParaRPr lang="en-US" dirty="0" smtClean="0"/>
          </a:p>
          <a:p>
            <a:pPr marL="109537" indent="0">
              <a:buNone/>
            </a:pPr>
            <a:endParaRPr lang="en-US" dirty="0" smtClean="0"/>
          </a:p>
        </p:txBody>
      </p:sp>
      <p:pic>
        <p:nvPicPr>
          <p:cNvPr id="3" name="Picture 2"/>
          <p:cNvPicPr>
            <a:picLocks noChangeAspect="1"/>
          </p:cNvPicPr>
          <p:nvPr/>
        </p:nvPicPr>
        <p:blipFill>
          <a:blip r:embed="rId3"/>
          <a:stretch>
            <a:fillRect/>
          </a:stretch>
        </p:blipFill>
        <p:spPr>
          <a:xfrm>
            <a:off x="1600200" y="2809892"/>
            <a:ext cx="5943600" cy="3324208"/>
          </a:xfrm>
          <a:prstGeom prst="rect">
            <a:avLst/>
          </a:prstGeom>
        </p:spPr>
      </p:pic>
    </p:spTree>
    <p:extLst>
      <p:ext uri="{BB962C8B-B14F-4D97-AF65-F5344CB8AC3E}">
        <p14:creationId xmlns:p14="http://schemas.microsoft.com/office/powerpoint/2010/main" val="331976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Decorative Railing Finish</a:t>
            </a:r>
            <a:endParaRPr lang="en-US" dirty="0"/>
          </a:p>
        </p:txBody>
      </p:sp>
      <p:sp>
        <p:nvSpPr>
          <p:cNvPr id="9" name="Content Placeholder 1"/>
          <p:cNvSpPr>
            <a:spLocks noGrp="1"/>
          </p:cNvSpPr>
          <p:nvPr>
            <p:ph idx="1"/>
          </p:nvPr>
        </p:nvSpPr>
        <p:spPr>
          <a:xfrm>
            <a:off x="304800" y="965200"/>
            <a:ext cx="8610600" cy="4800600"/>
          </a:xfrm>
        </p:spPr>
        <p:txBody>
          <a:bodyPr/>
          <a:lstStyle/>
          <a:p>
            <a:r>
              <a:rPr lang="en-US" dirty="0" smtClean="0"/>
              <a:t>Due to the galvanizing process, you may see some slight ripples or drips on the railing surface. </a:t>
            </a:r>
          </a:p>
          <a:p>
            <a:endParaRPr lang="en-US" dirty="0"/>
          </a:p>
          <a:p>
            <a:r>
              <a:rPr lang="en-US" dirty="0" smtClean="0"/>
              <a:t>These rails need to be free of sharp edges and burrs, and if you are delivered railing with these defects, ask to have these locations repaired.</a:t>
            </a:r>
          </a:p>
          <a:p>
            <a:endParaRPr lang="en-US" dirty="0" smtClean="0"/>
          </a:p>
          <a:p>
            <a:r>
              <a:rPr lang="en-US" dirty="0" smtClean="0"/>
              <a:t>If you have questions or concerns regarding the appearance of railings on your project, please send pictures to Mike Wood of the </a:t>
            </a:r>
            <a:r>
              <a:rPr lang="en-US" sz="2800" dirty="0"/>
              <a:t>Structural Metals and Fabrication QA Inspection </a:t>
            </a:r>
            <a:r>
              <a:rPr lang="en-US" sz="2800" dirty="0" smtClean="0"/>
              <a:t>Unit</a:t>
            </a:r>
            <a:r>
              <a:rPr lang="en-US" dirty="0" smtClean="0"/>
              <a:t>, and he will assist        						you as needed. </a:t>
            </a:r>
          </a:p>
          <a:p>
            <a:pPr marL="109537" indent="0">
              <a:buNone/>
            </a:pPr>
            <a:endParaRPr lang="en-US" dirty="0" smtClean="0"/>
          </a:p>
          <a:p>
            <a:pPr marL="109537" indent="0">
              <a:buNone/>
            </a:pPr>
            <a:endParaRPr lang="en-US" dirty="0" smtClean="0"/>
          </a:p>
          <a:p>
            <a:endParaRPr lang="en-US" dirty="0" smtClean="0"/>
          </a:p>
          <a:p>
            <a:endParaRPr lang="en-US" dirty="0" smtClean="0"/>
          </a:p>
          <a:p>
            <a:pPr marL="109537" indent="0">
              <a:buNone/>
            </a:pPr>
            <a:endParaRPr lang="en-US" dirty="0" smtClean="0"/>
          </a:p>
        </p:txBody>
      </p:sp>
    </p:spTree>
    <p:extLst>
      <p:ext uri="{BB962C8B-B14F-4D97-AF65-F5344CB8AC3E}">
        <p14:creationId xmlns:p14="http://schemas.microsoft.com/office/powerpoint/2010/main" val="506962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Content Placeholder 1"/>
          <p:cNvSpPr>
            <a:spLocks noGrp="1"/>
          </p:cNvSpPr>
          <p:nvPr>
            <p:ph idx="1"/>
          </p:nvPr>
        </p:nvSpPr>
        <p:spPr>
          <a:xfrm>
            <a:off x="457200" y="990600"/>
            <a:ext cx="8229600" cy="4800600"/>
          </a:xfrm>
        </p:spPr>
        <p:txBody>
          <a:bodyPr/>
          <a:lstStyle/>
          <a:p>
            <a:r>
              <a:rPr lang="en-US" dirty="0" smtClean="0"/>
              <a:t>Call us with Questions</a:t>
            </a:r>
          </a:p>
          <a:p>
            <a:r>
              <a:rPr lang="en-US" dirty="0" smtClean="0"/>
              <a:t>BOS looks forward to another successful construction season – THANK YOU!</a:t>
            </a:r>
          </a:p>
          <a:p>
            <a:endParaRPr lang="en-US" dirty="0" smtClean="0"/>
          </a:p>
        </p:txBody>
      </p:sp>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47</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Conclusion</a:t>
            </a:r>
            <a:endParaRPr lang="en-US" dirty="0"/>
          </a:p>
        </p:txBody>
      </p:sp>
    </p:spTree>
    <p:extLst>
      <p:ext uri="{BB962C8B-B14F-4D97-AF65-F5344CB8AC3E}">
        <p14:creationId xmlns:p14="http://schemas.microsoft.com/office/powerpoint/2010/main" val="2531412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err="1" smtClean="0"/>
              <a:t>Std</a:t>
            </a:r>
            <a:r>
              <a:rPr lang="en-US" dirty="0" smtClean="0"/>
              <a:t> Spec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502.3.13.3 Pigmented Surface Sealer</a:t>
            </a:r>
          </a:p>
          <a:p>
            <a:pPr lvl="1"/>
            <a:r>
              <a:rPr lang="en-US" dirty="0"/>
              <a:t>Clarifies construction requirements for sealing parapets</a:t>
            </a:r>
          </a:p>
          <a:p>
            <a:r>
              <a:rPr lang="en-US" dirty="0"/>
              <a:t>502.5.1 General</a:t>
            </a:r>
          </a:p>
          <a:p>
            <a:pPr lvl="1"/>
            <a:r>
              <a:rPr lang="en-US" dirty="0"/>
              <a:t>New Pigmented Surface Sealer bid item for use on the inside face and top of parapets</a:t>
            </a:r>
          </a:p>
          <a:p>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37" y="3390900"/>
            <a:ext cx="6507925" cy="27432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26328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6</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err="1" smtClean="0"/>
              <a:t>Std</a:t>
            </a:r>
            <a:r>
              <a:rPr lang="en-US" dirty="0" smtClean="0"/>
              <a:t> Spec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505.5 Payment (Steel Reinforcement)</a:t>
            </a:r>
          </a:p>
          <a:p>
            <a:pPr lvl="1"/>
            <a:r>
              <a:rPr lang="en-US" dirty="0"/>
              <a:t>Eliminates separate bid items for bridges, culverts, and retaining walls</a:t>
            </a:r>
          </a:p>
          <a:p>
            <a:pPr lvl="1"/>
            <a:r>
              <a:rPr lang="en-US" dirty="0"/>
              <a:t>3 new bid items:</a:t>
            </a:r>
          </a:p>
          <a:p>
            <a:pPr lvl="2"/>
            <a:r>
              <a:rPr lang="en-US" dirty="0"/>
              <a:t>Bar Steel Reinforcement Structures</a:t>
            </a:r>
          </a:p>
          <a:p>
            <a:pPr lvl="2"/>
            <a:r>
              <a:rPr lang="en-US" dirty="0"/>
              <a:t>Bar Steel Reinforcement HS Structures</a:t>
            </a:r>
          </a:p>
          <a:p>
            <a:pPr lvl="2"/>
            <a:r>
              <a:rPr lang="en-US" dirty="0"/>
              <a:t>Bar Steel Reinforcement HS Coated Structures</a:t>
            </a:r>
          </a:p>
          <a:p>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344" y="3968750"/>
            <a:ext cx="5621311" cy="27432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21036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7</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err="1" smtClean="0"/>
              <a:t>Std</a:t>
            </a:r>
            <a:r>
              <a:rPr lang="en-US" dirty="0" smtClean="0"/>
              <a:t> Spec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506.3.2 Shop Drawings</a:t>
            </a:r>
          </a:p>
          <a:p>
            <a:pPr lvl="1"/>
            <a:r>
              <a:rPr lang="en-US" dirty="0"/>
              <a:t>Requires electronic shop drawing submittal, and form DT2333 for primary steel drawings (previously implemented in ASP 6)</a:t>
            </a:r>
          </a:p>
          <a:p>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174" y="2844800"/>
            <a:ext cx="5471651" cy="36576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5344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err="1" smtClean="0"/>
              <a:t>Std</a:t>
            </a:r>
            <a:r>
              <a:rPr lang="en-US" dirty="0" smtClean="0"/>
              <a:t> Spec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513.4 Measurement &amp; 513.5 Payment (Railing)</a:t>
            </a:r>
          </a:p>
          <a:p>
            <a:pPr lvl="1"/>
            <a:r>
              <a:rPr lang="en-US" dirty="0"/>
              <a:t>All railing bid items now measured by linear foot</a:t>
            </a:r>
          </a:p>
          <a:p>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125133"/>
            <a:ext cx="5791200" cy="434340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80910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smtClean="0"/>
              <a:t>ASP 6 Updates - Structures</a:t>
            </a:r>
            <a:endParaRPr lang="en-US" dirty="0"/>
          </a:p>
        </p:txBody>
      </p:sp>
      <p:sp>
        <p:nvSpPr>
          <p:cNvPr id="9" name="Content Placeholder 1"/>
          <p:cNvSpPr>
            <a:spLocks noGrp="1"/>
          </p:cNvSpPr>
          <p:nvPr>
            <p:ph idx="1"/>
          </p:nvPr>
        </p:nvSpPr>
        <p:spPr>
          <a:xfrm>
            <a:off x="457201" y="990600"/>
            <a:ext cx="8229600" cy="4800600"/>
          </a:xfrm>
        </p:spPr>
        <p:txBody>
          <a:bodyPr/>
          <a:lstStyle/>
          <a:p>
            <a:r>
              <a:rPr lang="en-US" dirty="0"/>
              <a:t>550.5.2 Piling</a:t>
            </a:r>
          </a:p>
          <a:p>
            <a:pPr lvl="1"/>
            <a:r>
              <a:rPr lang="en-US" dirty="0"/>
              <a:t>Adjust pay under the Piling Quantity Variation administrative item if total driven length of each size is less than 85 percent of, or more than 115 percent of the contract quantity</a:t>
            </a:r>
          </a:p>
          <a:p>
            <a:pPr lvl="1"/>
            <a:endParaRPr lang="en-US" dirty="0"/>
          </a:p>
          <a:p>
            <a:pPr marL="630238" lvl="2" indent="0">
              <a:buNone/>
            </a:pPr>
            <a:r>
              <a:rPr lang="en-US" sz="1600" b="1" dirty="0">
                <a:latin typeface="Arial" panose="020B0604020202020204" pitchFamily="34" charset="0"/>
              </a:rPr>
              <a:t>Percent of Contract </a:t>
            </a:r>
          </a:p>
          <a:p>
            <a:pPr marL="630238" lvl="2" indent="0">
              <a:buNone/>
            </a:pPr>
            <a:r>
              <a:rPr lang="en-US" sz="1600" b="1" u="sng" dirty="0">
                <a:latin typeface="Arial" panose="020B0604020202020204" pitchFamily="34" charset="0"/>
              </a:rPr>
              <a:t>Length Driven</a:t>
            </a:r>
            <a:r>
              <a:rPr lang="en-US" sz="1600" b="1" dirty="0">
                <a:latin typeface="Arial" panose="020B0604020202020204" pitchFamily="34" charset="0"/>
              </a:rPr>
              <a:t>		 </a:t>
            </a:r>
            <a:r>
              <a:rPr lang="en-US" sz="1600" b="1" u="sng" dirty="0">
                <a:latin typeface="Arial" panose="020B0604020202020204" pitchFamily="34" charset="0"/>
              </a:rPr>
              <a:t>Pay Adjustment</a:t>
            </a:r>
          </a:p>
          <a:p>
            <a:pPr marL="630238" lvl="2" indent="0">
              <a:buNone/>
            </a:pPr>
            <a:r>
              <a:rPr lang="en-US" sz="1600" b="1" dirty="0">
                <a:latin typeface="Arial" panose="020B0604020202020204" pitchFamily="34" charset="0"/>
              </a:rPr>
              <a:t>&lt; 85                                (85% contract length - driven length) x 20% unit price</a:t>
            </a:r>
          </a:p>
          <a:p>
            <a:pPr marL="630238" lvl="2" indent="0">
              <a:buNone/>
            </a:pPr>
            <a:r>
              <a:rPr lang="en-US" sz="1600" b="1" dirty="0">
                <a:latin typeface="Arial" panose="020B0604020202020204" pitchFamily="34" charset="0"/>
              </a:rPr>
              <a:t>&gt; 115                               (driven length - 115% contract length) x 5% unit price</a:t>
            </a:r>
          </a:p>
          <a:p>
            <a:pPr marL="914400" lvl="3" indent="0">
              <a:buNone/>
            </a:pPr>
            <a:endParaRPr lang="en-US" sz="1600" dirty="0"/>
          </a:p>
        </p:txBody>
      </p:sp>
    </p:spTree>
    <p:extLst>
      <p:ext uri="{BB962C8B-B14F-4D97-AF65-F5344CB8AC3E}">
        <p14:creationId xmlns:p14="http://schemas.microsoft.com/office/powerpoint/2010/main" val="6437525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themeOverride>
</file>

<file path=docProps/app.xml><?xml version="1.0" encoding="utf-8"?>
<Properties xmlns="http://schemas.openxmlformats.org/officeDocument/2006/extended-properties" xmlns:vt="http://schemas.openxmlformats.org/officeDocument/2006/docPropsVTypes">
  <Template/>
  <TotalTime>1813</TotalTime>
  <Words>5043</Words>
  <Application>Microsoft Office PowerPoint</Application>
  <PresentationFormat>On-screen Show (4:3)</PresentationFormat>
  <Paragraphs>580</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Wingdings</vt:lpstr>
      <vt:lpstr>Wingdings 2</vt:lpstr>
      <vt:lpstr>Wingdings 3</vt:lpstr>
      <vt:lpstr>Concourse</vt:lpstr>
      <vt:lpstr>WisDOT NE Region 2016 Construction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Prestressed Girder Length Measurement</vt:lpstr>
      <vt:lpstr>Fiber Reinforced Polymer (FRP)</vt:lpstr>
      <vt:lpstr>Fiber Reinforced Polymer (FRP)</vt:lpstr>
      <vt:lpstr>Fiber Reinforced Polymer (FRP)</vt:lpstr>
      <vt:lpstr>Ancillary (Wind Loaded) Structures</vt:lpstr>
      <vt:lpstr>Ancillary (Wind Loaded) Structures </vt:lpstr>
      <vt:lpstr>PowerPoint Presentation</vt:lpstr>
      <vt:lpstr>Welding 101</vt:lpstr>
      <vt:lpstr>PowerPoint Presentation</vt:lpstr>
      <vt:lpstr>Steel Bridge Fabrication Process Changes </vt:lpstr>
      <vt:lpstr>Steel Bridge Fabrication  Process Changes </vt:lpstr>
      <vt:lpstr>PowerPoint Presentation</vt:lpstr>
      <vt:lpstr>PowerPoint Presentation</vt:lpstr>
      <vt:lpstr>PowerPoint Presentation</vt:lpstr>
      <vt:lpstr>PowerPoint Presentation</vt:lpstr>
    </vt:vector>
  </TitlesOfParts>
  <Company>Wisconsin Department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VAN HOUT, KRISTIN M</cp:lastModifiedBy>
  <cp:revision>178</cp:revision>
  <cp:lastPrinted>2016-02-08T16:33:35Z</cp:lastPrinted>
  <dcterms:created xsi:type="dcterms:W3CDTF">2012-06-26T13:11:17Z</dcterms:created>
  <dcterms:modified xsi:type="dcterms:W3CDTF">2016-03-10T15:44:44Z</dcterms:modified>
</cp:coreProperties>
</file>