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272" r:id="rId2"/>
    <p:sldId id="273" r:id="rId3"/>
    <p:sldId id="301" r:id="rId4"/>
    <p:sldId id="266" r:id="rId5"/>
    <p:sldId id="257" r:id="rId6"/>
    <p:sldId id="275" r:id="rId7"/>
    <p:sldId id="258" r:id="rId8"/>
    <p:sldId id="259" r:id="rId9"/>
    <p:sldId id="276" r:id="rId10"/>
    <p:sldId id="263" r:id="rId11"/>
    <p:sldId id="264" r:id="rId12"/>
    <p:sldId id="265" r:id="rId13"/>
    <p:sldId id="267" r:id="rId14"/>
    <p:sldId id="277" r:id="rId15"/>
    <p:sldId id="284" r:id="rId16"/>
    <p:sldId id="295" r:id="rId17"/>
    <p:sldId id="289" r:id="rId18"/>
    <p:sldId id="290" r:id="rId19"/>
    <p:sldId id="291" r:id="rId20"/>
    <p:sldId id="296" r:id="rId21"/>
    <p:sldId id="279" r:id="rId22"/>
    <p:sldId id="304" r:id="rId23"/>
    <p:sldId id="278" r:id="rId24"/>
    <p:sldId id="280" r:id="rId25"/>
    <p:sldId id="282" r:id="rId26"/>
    <p:sldId id="294" r:id="rId27"/>
    <p:sldId id="300" r:id="rId28"/>
    <p:sldId id="302" r:id="rId29"/>
  </p:sldIdLst>
  <p:sldSz cx="9144000" cy="6858000" type="screen4x3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8">
          <p15:clr>
            <a:srgbClr val="A4A3A4"/>
          </p15:clr>
        </p15:guide>
        <p15:guide id="2" pos="292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3D92"/>
    <a:srgbClr val="213681"/>
    <a:srgbClr val="A7C2FF"/>
    <a:srgbClr val="2F4CB7"/>
    <a:srgbClr val="BFC9EF"/>
    <a:srgbClr val="002F9D"/>
    <a:srgbClr val="4B68D1"/>
    <a:srgbClr val="89A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8112" autoAdjust="0"/>
    <p:restoredTop sz="76769" autoAdjust="0"/>
  </p:normalViewPr>
  <p:slideViewPr>
    <p:cSldViewPr>
      <p:cViewPr varScale="1">
        <p:scale>
          <a:sx n="85" d="100"/>
          <a:sy n="85" d="100"/>
        </p:scale>
        <p:origin x="125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398"/>
    </p:cViewPr>
  </p:sorterViewPr>
  <p:notesViewPr>
    <p:cSldViewPr>
      <p:cViewPr>
        <p:scale>
          <a:sx n="200" d="100"/>
          <a:sy n="200" d="100"/>
        </p:scale>
        <p:origin x="-444" y="4962"/>
      </p:cViewPr>
      <p:guideLst>
        <p:guide orient="horz" pos="2208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7607" cy="350047"/>
          </a:xfrm>
          <a:prstGeom prst="rect">
            <a:avLst/>
          </a:prstGeom>
        </p:spPr>
        <p:txBody>
          <a:bodyPr vert="horz" lIns="90379" tIns="45190" rIns="90379" bIns="4519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6712" y="0"/>
            <a:ext cx="4027607" cy="350047"/>
          </a:xfrm>
          <a:prstGeom prst="rect">
            <a:avLst/>
          </a:prstGeom>
        </p:spPr>
        <p:txBody>
          <a:bodyPr vert="horz" lIns="90379" tIns="45190" rIns="90379" bIns="4519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6409737-B42F-4E99-BE9E-3150B19156F7}" type="datetimeFigureOut">
              <a:rPr lang="en-US"/>
              <a:pPr>
                <a:defRPr/>
              </a:pPr>
              <a:t>3/8/2016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9171"/>
            <a:ext cx="4027607" cy="350047"/>
          </a:xfrm>
          <a:prstGeom prst="rect">
            <a:avLst/>
          </a:prstGeom>
        </p:spPr>
        <p:txBody>
          <a:bodyPr vert="horz" lIns="90379" tIns="45190" rIns="90379" bIns="4519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6712" y="6659171"/>
            <a:ext cx="4027607" cy="350047"/>
          </a:xfrm>
          <a:prstGeom prst="rect">
            <a:avLst/>
          </a:prstGeom>
        </p:spPr>
        <p:txBody>
          <a:bodyPr vert="horz" lIns="90379" tIns="45190" rIns="90379" bIns="4519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75B7B7E-BD6A-4951-A152-0A8C255FD0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430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7607" cy="350047"/>
          </a:xfrm>
          <a:prstGeom prst="rect">
            <a:avLst/>
          </a:prstGeom>
        </p:spPr>
        <p:txBody>
          <a:bodyPr vert="horz" lIns="90379" tIns="45190" rIns="90379" bIns="4519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6712" y="0"/>
            <a:ext cx="4027607" cy="350047"/>
          </a:xfrm>
          <a:prstGeom prst="rect">
            <a:avLst/>
          </a:prstGeom>
        </p:spPr>
        <p:txBody>
          <a:bodyPr vert="horz" lIns="90379" tIns="45190" rIns="90379" bIns="4519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A0B40AD-C3B0-4F65-94B5-F66320FF2E04}" type="datetimeFigureOut">
              <a:rPr lang="en-US"/>
              <a:pPr>
                <a:defRPr/>
              </a:pPr>
              <a:t>3/8/2016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7050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379" tIns="45190" rIns="90379" bIns="4519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8807" y="3330177"/>
            <a:ext cx="7438786" cy="3153971"/>
          </a:xfrm>
          <a:prstGeom prst="rect">
            <a:avLst/>
          </a:prstGeom>
        </p:spPr>
        <p:txBody>
          <a:bodyPr vert="horz" lIns="90379" tIns="45190" rIns="90379" bIns="4519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9171"/>
            <a:ext cx="4027607" cy="350047"/>
          </a:xfrm>
          <a:prstGeom prst="rect">
            <a:avLst/>
          </a:prstGeom>
        </p:spPr>
        <p:txBody>
          <a:bodyPr vert="horz" lIns="90379" tIns="45190" rIns="90379" bIns="4519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6712" y="6659171"/>
            <a:ext cx="4027607" cy="350047"/>
          </a:xfrm>
          <a:prstGeom prst="rect">
            <a:avLst/>
          </a:prstGeom>
        </p:spPr>
        <p:txBody>
          <a:bodyPr vert="horz" lIns="90379" tIns="45190" rIns="90379" bIns="4519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D488F0C-6769-4BD1-B394-ECE77D272E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2924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FC8762-B4B0-4C0D-9035-6D2DC6828C69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3720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This project finished up late in CY</a:t>
            </a:r>
            <a:r>
              <a:rPr lang="en-US" baseline="0" dirty="0" smtClean="0"/>
              <a:t> 14 per plan.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project team addressed some design issues with one the first Civil 3D grading project.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EE1D23-F868-406F-8DF2-192668B08A2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06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643886-938E-412C-8642-C6867C09FD0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3118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project was a huge improvement to the</a:t>
            </a:r>
            <a:r>
              <a:rPr lang="en-US" baseline="0" dirty="0" smtClean="0"/>
              <a:t> previous obsolete structure.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488F0C-6769-4BD1-B394-ECE77D272E4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2628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488F0C-6769-4BD1-B394-ECE77D272E4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2476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488F0C-6769-4BD1-B394-ECE77D272E4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7424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488F0C-6769-4BD1-B394-ECE77D272E4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6147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National Asphalt Pavement Association: 2015 Quality in Construction Award Winners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(205 projects recognized nationwide including 2 from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WisDOT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 Region; not sure how many were submitted)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STH 26 in Fond du Lac County and USH 141 in Marinette County were both recognized for their use of sustainable construction practices in utilizing high-recycle mixes.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American Concrete Pavement Association: 2015 Excellence in Concrete Pavement Award Winners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(32 projects recognized nationwide including 1 from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WisDOT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 Region; 70 projects submitted; each state/chapter only allowed to submit 1 per category)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STH 29/54/57 Monroe Avenue in the City of Green Bay was recognized as the Gold Level Winner in the category of Municipal Streets &amp; Intersections (&gt;30,000 SY).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Roads &amp; Bridges: Top 10 Roads 2015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(10 projects recognized nationwide including 1 from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WisDOT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 Region; not sure how many were submitted)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No. 7  USH 41 &amp; STH 29 Interchange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488F0C-6769-4BD1-B394-ECE77D272E4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5899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488F0C-6769-4BD1-B394-ECE77D272E4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7634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488F0C-6769-4BD1-B394-ECE77D272E4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135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488F0C-6769-4BD1-B394-ECE77D272E4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481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943DFA-035C-4DA5-9840-62FA0030F74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mtClean="0"/>
          </a:p>
        </p:txBody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839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Bumper year for AC</a:t>
            </a:r>
            <a:r>
              <a:rPr lang="en-US" baseline="0" dirty="0" smtClean="0"/>
              <a:t> projects also considered the northern projects on 141.</a:t>
            </a:r>
          </a:p>
          <a:p>
            <a:r>
              <a:rPr lang="en-US" baseline="0" dirty="0" smtClean="0"/>
              <a:t>This project utilized a test section of high recycle mix and a huge amount of asphalt that went down on-time</a:t>
            </a:r>
          </a:p>
          <a:p>
            <a:r>
              <a:rPr lang="en-US" baseline="0" dirty="0" smtClean="0"/>
              <a:t>Complement the team on addressing a large amount of unexpected EBS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488F0C-6769-4BD1-B394-ECE77D272E4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643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cs typeface="Arial" charset="0"/>
              </a:rPr>
              <a:t>Pictured</a:t>
            </a:r>
            <a:r>
              <a:rPr lang="en-US" baseline="0" dirty="0" smtClean="0">
                <a:latin typeface="Arial" charset="0"/>
                <a:cs typeface="Arial" charset="0"/>
              </a:rPr>
              <a:t> safety correction of curve that had been noted for several accidents including an ambulance that flipped.  </a:t>
            </a:r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366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488F0C-6769-4BD1-B394-ECE77D272E4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457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BF351C-CD70-4140-875D-38A51484620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836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42EF19-4662-43D0-9F0B-F89091D5AD2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07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488F0C-6769-4BD1-B394-ECE77D272E4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195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BBC077-D707-40B7-9698-BEA7A417DC6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9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rgbClr val="21368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Slide Number Placeholder 26"/>
          <p:cNvSpPr>
            <a:spLocks noGrp="1"/>
          </p:cNvSpPr>
          <p:nvPr>
            <p:ph type="sldNum" sz="quarter" idx="10"/>
          </p:nvPr>
        </p:nvSpPr>
        <p:spPr>
          <a:xfrm>
            <a:off x="8458200" y="6477000"/>
            <a:ext cx="555625" cy="296863"/>
          </a:xfrm>
          <a:prstGeom prst="rect">
            <a:avLst/>
          </a:prstGeom>
        </p:spPr>
        <p:txBody>
          <a:bodyPr/>
          <a:lstStyle>
            <a:lvl1pPr>
              <a:defRPr sz="1600" b="1" i="0" kern="900" baseline="0">
                <a:solidFill>
                  <a:schemeClr val="bg1"/>
                </a:solidFill>
              </a:defRPr>
            </a:lvl1pPr>
            <a:extLst/>
          </a:lstStyle>
          <a:p>
            <a:pPr>
              <a:defRPr/>
            </a:pPr>
            <a:fld id="{0A2AD120-39C9-4762-9808-4997980F33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26"/>
          <p:cNvSpPr>
            <a:spLocks noGrp="1"/>
          </p:cNvSpPr>
          <p:nvPr>
            <p:ph type="sldNum" sz="quarter" idx="10"/>
          </p:nvPr>
        </p:nvSpPr>
        <p:spPr>
          <a:xfrm>
            <a:off x="8458200" y="6477000"/>
            <a:ext cx="555625" cy="296863"/>
          </a:xfrm>
          <a:prstGeom prst="rect">
            <a:avLst/>
          </a:prstGeom>
        </p:spPr>
        <p:txBody>
          <a:bodyPr/>
          <a:lstStyle>
            <a:lvl1pPr>
              <a:defRPr sz="1600" b="1" i="0" kern="900" baseline="0">
                <a:solidFill>
                  <a:schemeClr val="bg1"/>
                </a:solidFill>
              </a:defRPr>
            </a:lvl1pPr>
            <a:extLst/>
          </a:lstStyle>
          <a:p>
            <a:pPr>
              <a:defRPr/>
            </a:pPr>
            <a:fld id="{89C35698-ECFA-45D4-B95F-4F52958123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gradFill>
            <a:gsLst>
              <a:gs pos="0">
                <a:schemeClr val="bg1"/>
              </a:gs>
              <a:gs pos="64999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6800000" scaled="0"/>
          </a:gradFill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gradFill>
            <a:gsLst>
              <a:gs pos="0">
                <a:schemeClr val="bg1"/>
              </a:gs>
              <a:gs pos="64999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6800000" scaled="0"/>
          </a:gradFill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26"/>
          <p:cNvSpPr>
            <a:spLocks noGrp="1"/>
          </p:cNvSpPr>
          <p:nvPr>
            <p:ph type="sldNum" sz="quarter" idx="10"/>
          </p:nvPr>
        </p:nvSpPr>
        <p:spPr>
          <a:xfrm>
            <a:off x="8458200" y="6477000"/>
            <a:ext cx="555625" cy="296863"/>
          </a:xfrm>
          <a:prstGeom prst="rect">
            <a:avLst/>
          </a:prstGeom>
        </p:spPr>
        <p:txBody>
          <a:bodyPr/>
          <a:lstStyle>
            <a:lvl1pPr>
              <a:defRPr sz="1600" b="1" i="0" kern="900" baseline="0">
                <a:solidFill>
                  <a:schemeClr val="bg1"/>
                </a:solidFill>
              </a:defRPr>
            </a:lvl1pPr>
            <a:extLst/>
          </a:lstStyle>
          <a:p>
            <a:pPr>
              <a:defRPr/>
            </a:pPr>
            <a:fld id="{4D1A753E-EC79-4AA7-8B4D-F379B7F83D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6"/>
          <p:cNvSpPr>
            <a:spLocks noGrp="1"/>
          </p:cNvSpPr>
          <p:nvPr>
            <p:ph type="sldNum" sz="quarter" idx="10"/>
          </p:nvPr>
        </p:nvSpPr>
        <p:spPr>
          <a:xfrm>
            <a:off x="8458200" y="6477000"/>
            <a:ext cx="555625" cy="296863"/>
          </a:xfrm>
          <a:prstGeom prst="rect">
            <a:avLst/>
          </a:prstGeom>
        </p:spPr>
        <p:txBody>
          <a:bodyPr/>
          <a:lstStyle>
            <a:lvl1pPr>
              <a:defRPr sz="1600" b="1" i="0" kern="900" baseline="0">
                <a:solidFill>
                  <a:schemeClr val="bg1"/>
                </a:solidFill>
              </a:defRPr>
            </a:lvl1pPr>
            <a:extLst/>
          </a:lstStyle>
          <a:p>
            <a:pPr>
              <a:defRPr/>
            </a:pPr>
            <a:fld id="{DB104AA0-9F21-4485-B088-466B0F3009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664698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26"/>
          <p:cNvSpPr>
            <a:spLocks noGrp="1"/>
          </p:cNvSpPr>
          <p:nvPr>
            <p:ph type="sldNum" sz="quarter" idx="10"/>
          </p:nvPr>
        </p:nvSpPr>
        <p:spPr>
          <a:xfrm>
            <a:off x="8458200" y="6477000"/>
            <a:ext cx="555625" cy="296863"/>
          </a:xfrm>
          <a:prstGeom prst="rect">
            <a:avLst/>
          </a:prstGeom>
        </p:spPr>
        <p:txBody>
          <a:bodyPr/>
          <a:lstStyle>
            <a:lvl1pPr>
              <a:defRPr sz="1600" b="1" i="0" kern="900" baseline="0">
                <a:solidFill>
                  <a:schemeClr val="bg1"/>
                </a:solidFill>
              </a:defRPr>
            </a:lvl1pPr>
            <a:extLst/>
          </a:lstStyle>
          <a:p>
            <a:pPr>
              <a:defRPr/>
            </a:pPr>
            <a:fld id="{C38AFE01-58B7-4B7A-B8D5-787EBD0E15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6"/>
          <p:cNvSpPr>
            <a:spLocks noGrp="1"/>
          </p:cNvSpPr>
          <p:nvPr>
            <p:ph type="sldNum" sz="quarter" idx="10"/>
          </p:nvPr>
        </p:nvSpPr>
        <p:spPr>
          <a:xfrm>
            <a:off x="8458200" y="6477000"/>
            <a:ext cx="555625" cy="296863"/>
          </a:xfrm>
          <a:prstGeom prst="rect">
            <a:avLst/>
          </a:prstGeom>
        </p:spPr>
        <p:txBody>
          <a:bodyPr/>
          <a:lstStyle>
            <a:lvl1pPr>
              <a:defRPr sz="1600" b="1" i="0" kern="900" baseline="0">
                <a:solidFill>
                  <a:schemeClr val="bg1"/>
                </a:solidFill>
              </a:defRPr>
            </a:lvl1pPr>
            <a:extLst/>
          </a:lstStyle>
          <a:p>
            <a:pPr>
              <a:defRPr/>
            </a:pPr>
            <a:fld id="{96E48EDD-1FD1-4C50-94FF-D58D47BF00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26"/>
          <p:cNvSpPr>
            <a:spLocks noGrp="1"/>
          </p:cNvSpPr>
          <p:nvPr>
            <p:ph type="sldNum" sz="quarter" idx="10"/>
          </p:nvPr>
        </p:nvSpPr>
        <p:spPr>
          <a:xfrm>
            <a:off x="8458200" y="6477000"/>
            <a:ext cx="555625" cy="296863"/>
          </a:xfrm>
          <a:prstGeom prst="rect">
            <a:avLst/>
          </a:prstGeom>
        </p:spPr>
        <p:txBody>
          <a:bodyPr/>
          <a:lstStyle>
            <a:lvl1pPr>
              <a:defRPr sz="1600" b="1" i="0" kern="900" baseline="0">
                <a:solidFill>
                  <a:schemeClr val="bg1"/>
                </a:solidFill>
              </a:defRPr>
            </a:lvl1pPr>
            <a:extLst/>
          </a:lstStyle>
          <a:p>
            <a:pPr>
              <a:defRPr/>
            </a:pPr>
            <a:fld id="{E0710924-D447-41AA-9A85-433CA037B1E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 userDrawn="1"/>
        </p:nvSpPr>
        <p:spPr>
          <a:xfrm flipV="1">
            <a:off x="0" y="5206360"/>
            <a:ext cx="9144000" cy="1712045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15026 h 23922"/>
              <a:gd name="connsiteX1" fmla="*/ 21600 w 21600"/>
              <a:gd name="connsiteY1" fmla="*/ 0 h 23922"/>
              <a:gd name="connsiteX2" fmla="*/ 21600 w 21600"/>
              <a:gd name="connsiteY2" fmla="*/ 17322 h 23922"/>
              <a:gd name="connsiteX3" fmla="*/ 0 w 21600"/>
              <a:gd name="connsiteY3" fmla="*/ 20172 h 23922"/>
              <a:gd name="connsiteX4" fmla="*/ 0 w 21600"/>
              <a:gd name="connsiteY4" fmla="*/ 15026 h 23922"/>
              <a:gd name="connsiteX0" fmla="*/ 0 w 21600"/>
              <a:gd name="connsiteY0" fmla="*/ 0 h 8896"/>
              <a:gd name="connsiteX1" fmla="*/ 21600 w 21600"/>
              <a:gd name="connsiteY1" fmla="*/ 0 h 8896"/>
              <a:gd name="connsiteX2" fmla="*/ 21600 w 21600"/>
              <a:gd name="connsiteY2" fmla="*/ 2296 h 8896"/>
              <a:gd name="connsiteX3" fmla="*/ 0 w 21600"/>
              <a:gd name="connsiteY3" fmla="*/ 5146 h 8896"/>
              <a:gd name="connsiteX4" fmla="*/ 0 w 21600"/>
              <a:gd name="connsiteY4" fmla="*/ 0 h 8896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3704 h 10000"/>
              <a:gd name="connsiteX3" fmla="*/ 0 w 10000"/>
              <a:gd name="connsiteY3" fmla="*/ 5785 h 10000"/>
              <a:gd name="connsiteX4" fmla="*/ 0 w 10000"/>
              <a:gd name="connsiteY4" fmla="*/ 0 h 10000"/>
              <a:gd name="connsiteX0" fmla="*/ 0 w 10000"/>
              <a:gd name="connsiteY0" fmla="*/ 367 h 10367"/>
              <a:gd name="connsiteX1" fmla="*/ 10000 w 10000"/>
              <a:gd name="connsiteY1" fmla="*/ 367 h 10367"/>
              <a:gd name="connsiteX2" fmla="*/ 10000 w 10000"/>
              <a:gd name="connsiteY2" fmla="*/ 4071 h 10367"/>
              <a:gd name="connsiteX3" fmla="*/ 0 w 10000"/>
              <a:gd name="connsiteY3" fmla="*/ 6152 h 10367"/>
              <a:gd name="connsiteX4" fmla="*/ 0 w 10000"/>
              <a:gd name="connsiteY4" fmla="*/ 367 h 10367"/>
              <a:gd name="connsiteX0" fmla="*/ 0 w 10000"/>
              <a:gd name="connsiteY0" fmla="*/ 367 h 8620"/>
              <a:gd name="connsiteX1" fmla="*/ 10000 w 10000"/>
              <a:gd name="connsiteY1" fmla="*/ 367 h 8620"/>
              <a:gd name="connsiteX2" fmla="*/ 10000 w 10000"/>
              <a:gd name="connsiteY2" fmla="*/ 4071 h 8620"/>
              <a:gd name="connsiteX3" fmla="*/ 0 w 10000"/>
              <a:gd name="connsiteY3" fmla="*/ 6152 h 8620"/>
              <a:gd name="connsiteX4" fmla="*/ 0 w 10000"/>
              <a:gd name="connsiteY4" fmla="*/ 367 h 8620"/>
              <a:gd name="connsiteX0" fmla="*/ 0 w 10000"/>
              <a:gd name="connsiteY0" fmla="*/ 426 h 12067"/>
              <a:gd name="connsiteX1" fmla="*/ 10000 w 10000"/>
              <a:gd name="connsiteY1" fmla="*/ 426 h 12067"/>
              <a:gd name="connsiteX2" fmla="*/ 10000 w 10000"/>
              <a:gd name="connsiteY2" fmla="*/ 4723 h 12067"/>
              <a:gd name="connsiteX3" fmla="*/ 0 w 10000"/>
              <a:gd name="connsiteY3" fmla="*/ 7137 h 12067"/>
              <a:gd name="connsiteX4" fmla="*/ 0 w 10000"/>
              <a:gd name="connsiteY4" fmla="*/ 426 h 1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2067">
                <a:moveTo>
                  <a:pt x="0" y="426"/>
                </a:moveTo>
                <a:lnTo>
                  <a:pt x="10000" y="426"/>
                </a:lnTo>
                <a:lnTo>
                  <a:pt x="10000" y="4723"/>
                </a:lnTo>
                <a:cubicBezTo>
                  <a:pt x="8802" y="0"/>
                  <a:pt x="3211" y="12067"/>
                  <a:pt x="0" y="7137"/>
                </a:cubicBezTo>
                <a:lnTo>
                  <a:pt x="0" y="426"/>
                </a:lnTo>
                <a:close/>
              </a:path>
            </a:pathLst>
          </a:custGeom>
          <a:blipFill>
            <a:blip r:embed="rId9" cstate="print"/>
            <a:stretch>
              <a:fillRect t="-50000"/>
            </a:stretch>
          </a:blip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0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676400"/>
            <a:ext cx="8229600" cy="387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23" name="Picture 22" descr="WisDOTlogo.gif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308002" y="5943600"/>
            <a:ext cx="762000" cy="762000"/>
          </a:xfrm>
          <a:prstGeom prst="ellipse">
            <a:avLst/>
          </a:prstGeom>
          <a:ln w="38100" cap="rnd" cmpd="sng">
            <a:solidFill>
              <a:schemeClr val="bg1"/>
            </a:solidFill>
          </a:ln>
          <a:effectLst>
            <a:outerShdw blurRad="50800" dist="38100" dir="5400000" algn="t" rotWithShape="0">
              <a:srgbClr val="213681">
                <a:alpha val="40000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</p:sldLayoutIdLst>
  <p:transition>
    <p:randomBar/>
  </p:transition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rgbClr val="002F9D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002F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002F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002F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002F9D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rgbClr val="002F9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rgbClr val="002F9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rgbClr val="002F9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rgbClr val="002F9D"/>
          </a:solidFill>
          <a:latin typeface="Arial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rgbClr val="ED1C24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rgbClr val="ED1C24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rgbClr val="ED1C24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1829761"/>
          </a:xfrm>
        </p:spPr>
        <p:txBody>
          <a:bodyPr/>
          <a:lstStyle/>
          <a:p>
            <a:pPr algn="ctr"/>
            <a:r>
              <a:rPr lang="en-US" dirty="0" smtClean="0">
                <a:ln>
                  <a:solidFill>
                    <a:schemeClr val="bg2">
                      <a:lumMod val="10000"/>
                    </a:schemeClr>
                  </a:solidFill>
                </a:ln>
              </a:rPr>
              <a:t>2016 Northeast Region Construction Training</a:t>
            </a:r>
            <a:endParaRPr lang="en-US" dirty="0">
              <a:ln>
                <a:solidFill>
                  <a:schemeClr val="bg2">
                    <a:lumMod val="10000"/>
                  </a:schemeClr>
                </a:solidFill>
              </a:ln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762000" y="4953961"/>
            <a:ext cx="7772400" cy="1199704"/>
          </a:xfrm>
        </p:spPr>
        <p:txBody>
          <a:bodyPr/>
          <a:lstStyle/>
          <a:p>
            <a:r>
              <a:rPr lang="en-US" dirty="0" smtClean="0"/>
              <a:t>Northeast Wisconsin Technical College</a:t>
            </a:r>
          </a:p>
          <a:p>
            <a:r>
              <a:rPr lang="en-US" dirty="0" smtClean="0"/>
              <a:t>March 16, 2016</a:t>
            </a:r>
            <a:endParaRPr lang="en-US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1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3873500"/>
          </a:xfrm>
        </p:spPr>
        <p:txBody>
          <a:bodyPr/>
          <a:lstStyle/>
          <a:p>
            <a:r>
              <a:rPr lang="en-US" sz="2400" b="1" dirty="0" smtClean="0"/>
              <a:t>County:  </a:t>
            </a:r>
            <a:r>
              <a:rPr lang="en-US" sz="2400" dirty="0" smtClean="0"/>
              <a:t>Marinette</a:t>
            </a:r>
          </a:p>
          <a:p>
            <a:r>
              <a:rPr lang="en-US" sz="2400" b="1" dirty="0" smtClean="0"/>
              <a:t>Project I.D.:  </a:t>
            </a:r>
            <a:r>
              <a:rPr lang="en-US" sz="2400" dirty="0" smtClean="0"/>
              <a:t>1490-27-71</a:t>
            </a:r>
          </a:p>
          <a:p>
            <a:r>
              <a:rPr lang="en-US" sz="2400" b="1" dirty="0" smtClean="0"/>
              <a:t>Location:</a:t>
            </a:r>
            <a:r>
              <a:rPr lang="en-US" sz="2400" dirty="0" smtClean="0"/>
              <a:t>  STH 64 Interchange, Coleman – Crivitz, USH 141</a:t>
            </a:r>
          </a:p>
          <a:p>
            <a:r>
              <a:rPr lang="en-US" sz="2400" b="1" dirty="0" smtClean="0"/>
              <a:t>Project Length: </a:t>
            </a:r>
            <a:r>
              <a:rPr lang="en-US" sz="2400" dirty="0" smtClean="0"/>
              <a:t>0.46 miles</a:t>
            </a:r>
          </a:p>
          <a:p>
            <a:r>
              <a:rPr lang="en-US" sz="2400" b="1" dirty="0" smtClean="0"/>
              <a:t>Prime Contractor:</a:t>
            </a:r>
            <a:r>
              <a:rPr lang="en-US" sz="2400" dirty="0" smtClean="0"/>
              <a:t>  James Peterson &amp; Sons</a:t>
            </a:r>
          </a:p>
          <a:p>
            <a:r>
              <a:rPr lang="en-US" sz="2400" b="1" dirty="0" smtClean="0"/>
              <a:t>Project Leader: </a:t>
            </a:r>
            <a:r>
              <a:rPr lang="en-US" sz="2400" dirty="0" smtClean="0"/>
              <a:t>Todd </a:t>
            </a:r>
            <a:r>
              <a:rPr lang="en-US" sz="2400" dirty="0" err="1" smtClean="0"/>
              <a:t>Mulvey</a:t>
            </a:r>
            <a:r>
              <a:rPr lang="en-US" sz="2400" dirty="0" smtClean="0"/>
              <a:t>, Coleman Engineering</a:t>
            </a:r>
          </a:p>
          <a:p>
            <a:r>
              <a:rPr lang="en-US" sz="2400" b="1" dirty="0" smtClean="0"/>
              <a:t>DOT Project Manager:</a:t>
            </a:r>
            <a:r>
              <a:rPr lang="en-US" sz="2400" dirty="0" smtClean="0"/>
              <a:t>  Paul Zoellner</a:t>
            </a:r>
          </a:p>
          <a:p>
            <a:r>
              <a:rPr lang="en-US" sz="2400" b="1" dirty="0" smtClean="0"/>
              <a:t>DOT Project Supervisor:</a:t>
            </a:r>
            <a:r>
              <a:rPr lang="en-US" sz="2400" dirty="0" smtClean="0"/>
              <a:t>  Dan Segerstrom</a:t>
            </a:r>
            <a:endParaRPr lang="en-US" sz="2400" b="1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Grading</a:t>
            </a:r>
            <a:endParaRPr lang="en-US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152400"/>
            <a:ext cx="2438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Grading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934200" y="28956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Before - 2011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8800" y="3429000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After – 2013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3200" y="3603531"/>
            <a:ext cx="6400800" cy="3254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669" y="152400"/>
            <a:ext cx="6880331" cy="3870186"/>
          </a:xfr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1"/>
          <p:cNvSpPr>
            <a:spLocks noGrp="1"/>
          </p:cNvSpPr>
          <p:nvPr>
            <p:ph idx="1"/>
          </p:nvPr>
        </p:nvSpPr>
        <p:spPr>
          <a:xfrm>
            <a:off x="228600" y="1143000"/>
            <a:ext cx="8305800" cy="4648200"/>
          </a:xfrm>
        </p:spPr>
        <p:txBody>
          <a:bodyPr/>
          <a:lstStyle/>
          <a:p>
            <a:r>
              <a:rPr lang="en-US" sz="2400" b="1" dirty="0" smtClean="0"/>
              <a:t>County:  </a:t>
            </a:r>
            <a:r>
              <a:rPr lang="en-US" sz="2400" dirty="0" smtClean="0"/>
              <a:t>Door</a:t>
            </a:r>
          </a:p>
          <a:p>
            <a:r>
              <a:rPr lang="en-US" sz="2400" b="1" dirty="0" smtClean="0"/>
              <a:t>Project I.D. :</a:t>
            </a:r>
            <a:r>
              <a:rPr lang="en-US" sz="2400" dirty="0" smtClean="0"/>
              <a:t>  4430-13-71</a:t>
            </a:r>
          </a:p>
          <a:p>
            <a:r>
              <a:rPr lang="en-US" sz="2400" b="1" dirty="0" smtClean="0"/>
              <a:t>Location: </a:t>
            </a:r>
            <a:r>
              <a:rPr lang="en-US" sz="2400" dirty="0" smtClean="0"/>
              <a:t>Algoma – South Junction 42/57; Village of Forestville; Unnamed Creek; STH 42</a:t>
            </a:r>
          </a:p>
          <a:p>
            <a:r>
              <a:rPr lang="en-US" sz="2400" b="1" dirty="0" smtClean="0"/>
              <a:t>Project Length: </a:t>
            </a:r>
            <a:r>
              <a:rPr lang="en-US" sz="2400" dirty="0" smtClean="0"/>
              <a:t>0.048 miles</a:t>
            </a:r>
          </a:p>
          <a:p>
            <a:r>
              <a:rPr lang="en-US" sz="2400" b="1" dirty="0" smtClean="0"/>
              <a:t>Prime Contractor:</a:t>
            </a:r>
            <a:r>
              <a:rPr lang="en-US" sz="2400" dirty="0" smtClean="0"/>
              <a:t>  </a:t>
            </a:r>
            <a:r>
              <a:rPr lang="en-US" sz="2400" dirty="0" err="1" smtClean="0"/>
              <a:t>Pheifer</a:t>
            </a:r>
            <a:r>
              <a:rPr lang="en-US" sz="2400" dirty="0" smtClean="0"/>
              <a:t> Brothers Construction Co.</a:t>
            </a:r>
          </a:p>
          <a:p>
            <a:r>
              <a:rPr lang="en-US" sz="2400" b="1" dirty="0" smtClean="0"/>
              <a:t>Project Leader: </a:t>
            </a:r>
            <a:r>
              <a:rPr lang="en-US" sz="2400" dirty="0" smtClean="0"/>
              <a:t>Matt </a:t>
            </a:r>
            <a:r>
              <a:rPr lang="en-US" sz="2400" dirty="0" err="1" smtClean="0"/>
              <a:t>Bertucci</a:t>
            </a:r>
            <a:r>
              <a:rPr lang="en-US" sz="2400" dirty="0" smtClean="0"/>
              <a:t>, </a:t>
            </a:r>
            <a:r>
              <a:rPr lang="en-US" sz="2400" dirty="0" err="1" smtClean="0"/>
              <a:t>WisDOT</a:t>
            </a:r>
            <a:endParaRPr lang="en-US" sz="2400" dirty="0" smtClean="0"/>
          </a:p>
          <a:p>
            <a:r>
              <a:rPr lang="en-US" sz="2400" b="1" dirty="0" smtClean="0"/>
              <a:t>DOT Project Manager:  </a:t>
            </a:r>
            <a:r>
              <a:rPr lang="en-US" sz="2400" dirty="0" smtClean="0"/>
              <a:t>Jeremy Ashauer</a:t>
            </a:r>
          </a:p>
          <a:p>
            <a:r>
              <a:rPr lang="en-US" sz="2400" b="1" dirty="0" smtClean="0"/>
              <a:t>DOT Project Supervisor:  </a:t>
            </a:r>
            <a:r>
              <a:rPr lang="en-US" sz="2400" dirty="0" smtClean="0"/>
              <a:t>Jim Thompson</a:t>
            </a:r>
            <a:endParaRPr lang="en-US" sz="2400" b="1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Small Structures</a:t>
            </a:r>
            <a:endParaRPr lang="en-US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C35698-ECFA-45D4-B95F-4F52958123EB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76200" y="2286000"/>
            <a:ext cx="2438400" cy="1143000"/>
          </a:xfrm>
          <a:prstGeom prst="rect">
            <a:avLst/>
          </a:prstGeom>
        </p:spPr>
        <p:txBody>
          <a:bodyPr vert="horz" rtlCol="0" anchor="ctr">
            <a:normAutofit fontScale="90000"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F9D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Small </a:t>
            </a:r>
            <a:b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F9D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F9D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Structure</a:t>
            </a:r>
            <a:endParaRPr kumimoji="0" lang="en-US" sz="4100" b="1" i="0" u="none" strike="noStrike" kern="1200" cap="none" spc="0" normalizeH="0" baseline="0" noProof="0" dirty="0">
              <a:ln>
                <a:noFill/>
              </a:ln>
              <a:solidFill>
                <a:srgbClr val="002F9D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52400"/>
            <a:ext cx="5257800" cy="4120833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599152"/>
            <a:ext cx="5163412" cy="3174711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4897" y="990600"/>
            <a:ext cx="8229600" cy="3873500"/>
          </a:xfrm>
        </p:spPr>
        <p:txBody>
          <a:bodyPr/>
          <a:lstStyle/>
          <a:p>
            <a:r>
              <a:rPr lang="en-US" b="1" dirty="0" smtClean="0"/>
              <a:t>County: </a:t>
            </a:r>
            <a:r>
              <a:rPr lang="en-US" dirty="0" smtClean="0"/>
              <a:t>Brown</a:t>
            </a:r>
          </a:p>
          <a:p>
            <a:r>
              <a:rPr lang="en-US" b="1" dirty="0" smtClean="0"/>
              <a:t>Project I.D.: </a:t>
            </a:r>
            <a:r>
              <a:rPr lang="en-US" dirty="0" smtClean="0"/>
              <a:t>4075-28-71</a:t>
            </a:r>
          </a:p>
          <a:p>
            <a:r>
              <a:rPr lang="en-US" b="1" dirty="0" smtClean="0"/>
              <a:t>Location: </a:t>
            </a:r>
            <a:r>
              <a:rPr lang="en-US" dirty="0" smtClean="0"/>
              <a:t>Fox River Bridge B-5-381; Village of Wrightstown; STH 96</a:t>
            </a:r>
          </a:p>
          <a:p>
            <a:r>
              <a:rPr lang="en-US" b="1" dirty="0" smtClean="0"/>
              <a:t>Project Length: </a:t>
            </a:r>
            <a:r>
              <a:rPr lang="en-US" dirty="0" smtClean="0"/>
              <a:t>0.54 miles</a:t>
            </a:r>
          </a:p>
          <a:p>
            <a:r>
              <a:rPr lang="en-US" b="1" dirty="0" smtClean="0"/>
              <a:t>Prime Contractor: </a:t>
            </a:r>
            <a:r>
              <a:rPr lang="en-US" dirty="0" err="1" smtClean="0"/>
              <a:t>Lunda</a:t>
            </a:r>
            <a:r>
              <a:rPr lang="en-US" dirty="0" smtClean="0"/>
              <a:t> Construction Co.</a:t>
            </a:r>
          </a:p>
          <a:p>
            <a:r>
              <a:rPr lang="en-US" b="1" dirty="0" smtClean="0"/>
              <a:t>Project Leader: </a:t>
            </a:r>
            <a:r>
              <a:rPr lang="en-US" dirty="0" smtClean="0"/>
              <a:t>Steve Seymour, </a:t>
            </a:r>
            <a:r>
              <a:rPr lang="en-US" dirty="0" err="1" smtClean="0"/>
              <a:t>Omnni</a:t>
            </a:r>
            <a:r>
              <a:rPr lang="en-US" dirty="0" smtClean="0"/>
              <a:t> </a:t>
            </a:r>
            <a:r>
              <a:rPr lang="en-US" dirty="0" err="1" smtClean="0"/>
              <a:t>Associaties</a:t>
            </a:r>
            <a:endParaRPr lang="en-US" dirty="0" smtClean="0"/>
          </a:p>
          <a:p>
            <a:r>
              <a:rPr lang="en-US" b="1" dirty="0" smtClean="0"/>
              <a:t>DOT Project Manager: </a:t>
            </a:r>
            <a:r>
              <a:rPr lang="en-US" dirty="0"/>
              <a:t> </a:t>
            </a:r>
            <a:r>
              <a:rPr lang="en-US" dirty="0" smtClean="0"/>
              <a:t>Andy Fulcer</a:t>
            </a:r>
          </a:p>
          <a:p>
            <a:r>
              <a:rPr lang="en-US" b="1" dirty="0" smtClean="0"/>
              <a:t>DOT Project Supervisor: </a:t>
            </a:r>
            <a:r>
              <a:rPr lang="en-US" dirty="0" smtClean="0"/>
              <a:t>Dan Segerstrom</a:t>
            </a:r>
            <a:endParaRPr lang="en-US" b="1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76200"/>
            <a:ext cx="8229600" cy="1143000"/>
          </a:xfrm>
        </p:spPr>
        <p:txBody>
          <a:bodyPr/>
          <a:lstStyle/>
          <a:p>
            <a:r>
              <a:rPr lang="en-US" dirty="0" smtClean="0"/>
              <a:t>Large Structure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C35698-ECFA-45D4-B95F-4F52958123EB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</p:cSld>
  <p:clrMapOvr>
    <a:masterClrMapping/>
  </p:clrMapOvr>
  <p:transition>
    <p:randomBa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US" dirty="0" smtClean="0"/>
              <a:t>Large Structure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C35698-ECFA-45D4-B95F-4F52958123EB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8" name="Content Placeholder 7" descr="\\GRERTOVFILPI01\N3Public\pds\construction-services\Construction Projects\Award Submittals\Structures - Large\2015\Wrightstown\Wrightstown Bridge_20151027(2).jpg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2" b="5767"/>
          <a:stretch/>
        </p:blipFill>
        <p:spPr bwMode="auto">
          <a:xfrm>
            <a:off x="152400" y="1219200"/>
            <a:ext cx="5840335" cy="38735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7"/>
          <a:stretch/>
        </p:blipFill>
        <p:spPr bwMode="auto">
          <a:xfrm>
            <a:off x="4634940" y="2988697"/>
            <a:ext cx="4518025" cy="317080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>
    <p:randomBa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US" dirty="0" smtClean="0"/>
              <a:t>Large Structure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C35698-ECFA-45D4-B95F-4F52958123EB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7620000" cy="455168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65835608"/>
      </p:ext>
    </p:extLst>
  </p:cSld>
  <p:clrMapOvr>
    <a:masterClrMapping/>
  </p:clrMapOvr>
  <p:transition>
    <p:randomBa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US" dirty="0" smtClean="0"/>
              <a:t>Mega/Major – Large Structure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C35698-ECFA-45D4-B95F-4F52958123EB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228600" y="914400"/>
            <a:ext cx="8229600" cy="3873500"/>
          </a:xfrm>
        </p:spPr>
        <p:txBody>
          <a:bodyPr/>
          <a:lstStyle/>
          <a:p>
            <a:r>
              <a:rPr lang="en-US" sz="2600" b="1" dirty="0" smtClean="0"/>
              <a:t>County: </a:t>
            </a:r>
            <a:r>
              <a:rPr lang="en-US" sz="2600" dirty="0" smtClean="0"/>
              <a:t>Brown</a:t>
            </a:r>
          </a:p>
          <a:p>
            <a:r>
              <a:rPr lang="en-US" sz="2600" b="1" dirty="0" smtClean="0"/>
              <a:t>Project I.D.: </a:t>
            </a:r>
            <a:r>
              <a:rPr lang="en-US" sz="2600" dirty="0" smtClean="0"/>
              <a:t>1133-03-71/73, 9202-07-71 (USH 41/STH 29 Interchange “Core Contract”)</a:t>
            </a:r>
          </a:p>
          <a:p>
            <a:r>
              <a:rPr lang="en-US" sz="2600" b="1" dirty="0" smtClean="0"/>
              <a:t>Location: </a:t>
            </a:r>
            <a:r>
              <a:rPr lang="en-US" sz="2600" dirty="0" smtClean="0"/>
              <a:t>Morris Ave - Memorial Dr./STH 29</a:t>
            </a:r>
            <a:r>
              <a:rPr lang="en-US" sz="2600" b="1" dirty="0" smtClean="0"/>
              <a:t> </a:t>
            </a:r>
            <a:endParaRPr lang="en-US" sz="2600" dirty="0" smtClean="0"/>
          </a:p>
          <a:p>
            <a:r>
              <a:rPr lang="en-US" sz="2600" b="1" dirty="0" smtClean="0"/>
              <a:t>Prime Contractor: </a:t>
            </a:r>
            <a:r>
              <a:rPr lang="en-US" sz="2600" dirty="0" smtClean="0"/>
              <a:t>Lunda Construction Co.</a:t>
            </a:r>
          </a:p>
          <a:p>
            <a:r>
              <a:rPr lang="en-US" sz="2600" b="1" dirty="0" smtClean="0"/>
              <a:t>Project Leader: </a:t>
            </a:r>
            <a:r>
              <a:rPr lang="en-US" sz="2600" dirty="0" smtClean="0"/>
              <a:t>Ryan Schanhofer, KL Engineering &amp; John Leonhard, </a:t>
            </a:r>
            <a:r>
              <a:rPr lang="en-US" sz="2600" dirty="0" err="1" smtClean="0"/>
              <a:t>Kapur</a:t>
            </a:r>
            <a:r>
              <a:rPr lang="en-US" sz="2600" dirty="0" smtClean="0"/>
              <a:t> </a:t>
            </a:r>
          </a:p>
          <a:p>
            <a:r>
              <a:rPr lang="en-US" sz="2600" b="1" dirty="0" smtClean="0"/>
              <a:t>DOT Project Manager: </a:t>
            </a:r>
            <a:r>
              <a:rPr lang="en-US" sz="2600" dirty="0" smtClean="0"/>
              <a:t>Eric Gwidt</a:t>
            </a:r>
          </a:p>
          <a:p>
            <a:r>
              <a:rPr lang="en-US" sz="2600" b="1" dirty="0" smtClean="0"/>
              <a:t>DOT Project Supervisor: </a:t>
            </a:r>
            <a:r>
              <a:rPr lang="en-US" sz="2600" dirty="0" smtClean="0"/>
              <a:t>Mike King</a:t>
            </a:r>
          </a:p>
          <a:p>
            <a:endParaRPr lang="en-US" dirty="0"/>
          </a:p>
        </p:txBody>
      </p:sp>
    </p:spTree>
  </p:cSld>
  <p:clrMapOvr>
    <a:masterClrMapping/>
  </p:clrMapOvr>
  <p:transition>
    <p:randomBa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dirty="0" smtClean="0"/>
              <a:t>Mega/Major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C35698-ECFA-45D4-B95F-4F52958123EB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143000"/>
            <a:ext cx="6834079" cy="4330700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dirty="0" smtClean="0"/>
              <a:t>Mega/Major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C35698-ECFA-45D4-B95F-4F52958123EB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" y="1905000"/>
            <a:ext cx="6394605" cy="387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04800"/>
            <a:ext cx="4289425" cy="2934353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38074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0"/>
            <a:ext cx="8839200" cy="1829761"/>
          </a:xfrm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 smtClean="0"/>
              <a:t>NER 2015 Construction Awards</a:t>
            </a:r>
            <a:endParaRPr lang="en-US" sz="4000" dirty="0"/>
          </a:p>
        </p:txBody>
      </p:sp>
    </p:spTree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dirty="0" smtClean="0"/>
              <a:t>Mega/Major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C35698-ECFA-45D4-B95F-4F52958123EB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473" y="1071962"/>
            <a:ext cx="4379539" cy="3200595"/>
          </a:xfrm>
          <a:prstGeom prst="rect">
            <a:avLst/>
          </a:prstGeom>
          <a:noFill/>
          <a:ln>
            <a:solidFill>
              <a:schemeClr val="accent4">
                <a:lumMod val="1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2400" y="1828800"/>
            <a:ext cx="5166936" cy="38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365459"/>
      </p:ext>
    </p:extLst>
  </p:cSld>
  <p:clrMapOvr>
    <a:masterClrMapping/>
  </p:clrMapOvr>
  <p:transition>
    <p:randomBa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8006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endParaRPr lang="en-US" sz="1000" dirty="0" smtClean="0"/>
          </a:p>
          <a:p>
            <a:pPr>
              <a:buFont typeface="Wingdings" pitchFamily="2" charset="2"/>
              <a:buChar char="Ø"/>
            </a:pPr>
            <a:r>
              <a:rPr lang="en-US" sz="2400" b="1" dirty="0" smtClean="0"/>
              <a:t>National Asphalt Pavement Association (NAPA)  2015 Quality in Construction Awards </a:t>
            </a:r>
          </a:p>
          <a:p>
            <a:pPr lvl="1"/>
            <a:r>
              <a:rPr lang="en-US" sz="2000" dirty="0" smtClean="0"/>
              <a:t>STH 26, Fond du Lac County and USH 141, Marinette County – Sustainable construction practices utilizing high-recycle mixes</a:t>
            </a:r>
          </a:p>
          <a:p>
            <a:pPr lvl="1"/>
            <a:endParaRPr lang="en-US" sz="2000" dirty="0" smtClean="0"/>
          </a:p>
          <a:p>
            <a:pPr>
              <a:buFont typeface="Wingdings" pitchFamily="2" charset="2"/>
              <a:buChar char="Ø"/>
            </a:pPr>
            <a:r>
              <a:rPr lang="en-US" sz="2400" b="1" dirty="0" smtClean="0"/>
              <a:t>American Concrete </a:t>
            </a:r>
            <a:r>
              <a:rPr lang="en-US" sz="2400" b="1" dirty="0"/>
              <a:t>Pavement Association </a:t>
            </a:r>
            <a:r>
              <a:rPr lang="en-US" sz="2400" b="1" dirty="0" smtClean="0"/>
              <a:t>(ACPA</a:t>
            </a:r>
            <a:r>
              <a:rPr lang="en-US" sz="2400" b="1" dirty="0"/>
              <a:t>)  2015 </a:t>
            </a:r>
            <a:r>
              <a:rPr lang="en-US" sz="2400" b="1" dirty="0" smtClean="0"/>
              <a:t>Excellence </a:t>
            </a:r>
            <a:r>
              <a:rPr lang="en-US" sz="2400" b="1" dirty="0"/>
              <a:t>in </a:t>
            </a:r>
            <a:r>
              <a:rPr lang="en-US" sz="2400" b="1" dirty="0" smtClean="0"/>
              <a:t>Concrete Pavement Awards</a:t>
            </a:r>
            <a:endParaRPr lang="en-US" sz="2400" b="1" dirty="0"/>
          </a:p>
          <a:p>
            <a:pPr lvl="1"/>
            <a:r>
              <a:rPr lang="en-US" sz="2000" dirty="0" smtClean="0"/>
              <a:t>Monroe Avenue, City of Green Bay – Gold Level for Municipal Streets &amp; Intersections &gt;30,000 SY</a:t>
            </a:r>
          </a:p>
          <a:p>
            <a:pPr lvl="1"/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sz="2400" b="1" dirty="0" smtClean="0"/>
              <a:t>Roads &amp; Bridges: Top 10 Roads 2015</a:t>
            </a:r>
          </a:p>
          <a:p>
            <a:pPr lvl="1"/>
            <a:r>
              <a:rPr lang="en-US" sz="2000" dirty="0" smtClean="0"/>
              <a:t>No. 7   USH 41 &amp; STH 29 Interchange</a:t>
            </a:r>
            <a:endParaRPr lang="en-US" sz="2000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National Recognition</a:t>
            </a:r>
            <a:endParaRPr lang="en-US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2672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endParaRPr lang="en-US" sz="1000" dirty="0" smtClean="0"/>
          </a:p>
          <a:p>
            <a:pPr>
              <a:buFont typeface="Wingdings" pitchFamily="2" charset="2"/>
              <a:buChar char="Ø"/>
            </a:pPr>
            <a:r>
              <a:rPr lang="en-US" sz="3600" dirty="0" smtClean="0"/>
              <a:t>Culture and Leadership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3000" dirty="0" smtClean="0"/>
              <a:t>Safety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3000" dirty="0" smtClean="0"/>
              <a:t>Erosion Control</a:t>
            </a:r>
            <a:endParaRPr lang="en-US" sz="3600" dirty="0" smtClean="0"/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3000" dirty="0" smtClean="0"/>
              <a:t>Materials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3000" dirty="0" smtClean="0"/>
              <a:t>Change Orders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3000" dirty="0" smtClean="0"/>
              <a:t>CRIs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3000" dirty="0" smtClean="0"/>
              <a:t>Performance Measures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Region Construction Emphasis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066719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2672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endParaRPr lang="en-US" sz="10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3600" dirty="0" smtClean="0"/>
              <a:t>Safety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Lead by example, PPE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Discuss safety at weekly meetings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You are responsible for your safety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Region Construction Emphasis</a:t>
            </a:r>
            <a:endParaRPr lang="en-US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2672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endParaRPr lang="en-US" sz="10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3600" dirty="0" smtClean="0"/>
              <a:t>Erosion Control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Sensitive Areas and ECIP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Borrow Sites/Waste Sites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Make contractor complete work near sensitive areas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Provide leadership to contractor with erosion control</a:t>
            </a:r>
          </a:p>
          <a:p>
            <a:pPr lvl="1"/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Region Construction Emphasis</a:t>
            </a:r>
            <a:endParaRPr lang="en-US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2672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endParaRPr lang="en-US" sz="10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3600" dirty="0" smtClean="0"/>
              <a:t>Materials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Document, document, document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/>
              <a:t>Use your resources available</a:t>
            </a:r>
          </a:p>
          <a:p>
            <a:pPr lvl="2">
              <a:buFont typeface="Arial" panose="020B0604020202020204" pitchFamily="34" charset="0"/>
              <a:buChar char="−"/>
            </a:pPr>
            <a:r>
              <a:rPr lang="en-US" sz="2200" dirty="0" smtClean="0"/>
              <a:t>region materials section, project managers and bureaus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Work with contractor to be proactive on issues</a:t>
            </a:r>
          </a:p>
          <a:p>
            <a:pPr lvl="1"/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Region Construction Emphasis</a:t>
            </a:r>
            <a:endParaRPr lang="en-US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2672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endParaRPr lang="en-US" sz="1000" dirty="0" smtClean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dirty="0" smtClean="0"/>
              <a:t>Change Orders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253D92"/>
                </a:solidFill>
              </a:rPr>
              <a:t>Prior Approval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253D92"/>
                </a:solidFill>
              </a:rPr>
              <a:t>Independent Estimates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Documentation</a:t>
            </a:r>
          </a:p>
          <a:p>
            <a:pPr lvl="1"/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Region Construction Emphasis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29889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dirty="0"/>
              <a:t>Cost Reduction Incentive (CRI)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Document </a:t>
            </a:r>
            <a:r>
              <a:rPr lang="en-US" sz="2400" u="sng" dirty="0" smtClean="0"/>
              <a:t>all</a:t>
            </a:r>
            <a:r>
              <a:rPr lang="en-US" sz="2400" dirty="0" smtClean="0"/>
              <a:t> CRIs</a:t>
            </a:r>
          </a:p>
          <a:p>
            <a:pPr lv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Notify and forward all concept submittals and proposal submittals to CQA (Krissy) and BPD Oversight Engineer (Buschkopf)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Include </a:t>
            </a:r>
            <a:r>
              <a:rPr lang="en-US" sz="2400" dirty="0"/>
              <a:t>appropriate decision-makers in </a:t>
            </a:r>
            <a:r>
              <a:rPr lang="en-US" sz="2400" dirty="0" smtClean="0"/>
              <a:t>review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Respond timely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Region Construction Emphasis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C35698-ECFA-45D4-B95F-4F52958123EB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991698"/>
      </p:ext>
    </p:extLst>
  </p:cSld>
  <p:clrMapOvr>
    <a:masterClrMapping/>
  </p:clrMapOvr>
  <p:transition>
    <p:randomBa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dirty="0" smtClean="0"/>
              <a:t>Performance Measures</a:t>
            </a:r>
            <a:endParaRPr lang="en-US" sz="36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/>
              <a:t>Time</a:t>
            </a:r>
          </a:p>
          <a:p>
            <a:pPr lvl="2">
              <a:buFont typeface="Arial" panose="020B0604020202020204" pitchFamily="34" charset="0"/>
              <a:buChar char="−"/>
            </a:pPr>
            <a:r>
              <a:rPr lang="en-US" sz="2200" dirty="0" smtClean="0"/>
              <a:t>Decisions, </a:t>
            </a:r>
            <a:r>
              <a:rPr lang="en-US" sz="2200" dirty="0" err="1" smtClean="0"/>
              <a:t>ContMods</a:t>
            </a:r>
            <a:r>
              <a:rPr lang="en-US" sz="2200" dirty="0" smtClean="0"/>
              <a:t>, Finals, Completion/Opening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0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/>
              <a:t>Budget</a:t>
            </a:r>
          </a:p>
          <a:p>
            <a:pPr lvl="2">
              <a:buFont typeface="Arial" panose="020B0604020202020204" pitchFamily="34" charset="0"/>
              <a:buChar char="−"/>
            </a:pPr>
            <a:r>
              <a:rPr lang="en-US" sz="2200" dirty="0" smtClean="0"/>
              <a:t>Project Costs, Delivery Costs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0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/>
              <a:t>Quality</a:t>
            </a:r>
          </a:p>
          <a:p>
            <a:pPr lvl="2">
              <a:buFont typeface="Arial" panose="020B0604020202020204" pitchFamily="34" charset="0"/>
              <a:buChar char="−"/>
            </a:pPr>
            <a:r>
              <a:rPr lang="en-US" sz="2200" dirty="0" smtClean="0"/>
              <a:t>Records, Materials, Final Product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Region Construction Emphasis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C35698-ECFA-45D4-B95F-4F52958123EB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439503"/>
      </p:ext>
    </p:extLst>
  </p:cSld>
  <p:clrMapOvr>
    <a:masterClrMapping/>
  </p:clrMapOvr>
  <p:transition>
    <p:randomBa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38735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 smtClean="0"/>
              <a:t>Project Schedule / Budget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Contractor’s Performance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General Appearance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Pavement / Structure Smoothness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Quality Control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Complexity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Innovation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Award Criteria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C35698-ECFA-45D4-B95F-4F52958123EB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888817"/>
      </p:ext>
    </p:extLst>
  </p:cSld>
  <p:clrMapOvr>
    <a:masterClrMapping/>
  </p:clrMapOvr>
  <p:transition>
    <p:randomBa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219200"/>
            <a:ext cx="8229600" cy="3873500"/>
          </a:xfrm>
        </p:spPr>
        <p:txBody>
          <a:bodyPr/>
          <a:lstStyle/>
          <a:p>
            <a:r>
              <a:rPr lang="en-US" b="1" dirty="0" smtClean="0"/>
              <a:t>County: </a:t>
            </a:r>
            <a:r>
              <a:rPr lang="en-US" dirty="0" smtClean="0"/>
              <a:t>Fond du Lac</a:t>
            </a:r>
          </a:p>
          <a:p>
            <a:r>
              <a:rPr lang="en-US" b="1" dirty="0" smtClean="0"/>
              <a:t>Project I.D: </a:t>
            </a:r>
            <a:r>
              <a:rPr lang="en-US" dirty="0" smtClean="0"/>
              <a:t>1110-10-71, 114-09-71, 114-10-71</a:t>
            </a:r>
          </a:p>
          <a:p>
            <a:r>
              <a:rPr lang="en-US" b="1" dirty="0" smtClean="0"/>
              <a:t>Location: </a:t>
            </a:r>
            <a:r>
              <a:rPr lang="en-US" dirty="0" smtClean="0"/>
              <a:t>STH 26, Waupun – North County Line, Cattaraugus Drive – CTH FF</a:t>
            </a:r>
          </a:p>
          <a:p>
            <a:r>
              <a:rPr lang="en-US" b="1" dirty="0" smtClean="0"/>
              <a:t>Project Length: </a:t>
            </a:r>
            <a:r>
              <a:rPr lang="en-US" dirty="0" smtClean="0"/>
              <a:t>16.1 miles</a:t>
            </a:r>
          </a:p>
          <a:p>
            <a:r>
              <a:rPr lang="en-US" b="1" dirty="0" smtClean="0"/>
              <a:t>Prime Contractor: </a:t>
            </a:r>
            <a:r>
              <a:rPr lang="en-US" dirty="0" smtClean="0"/>
              <a:t>Northeast Asphalt, Inc.</a:t>
            </a:r>
          </a:p>
          <a:p>
            <a:r>
              <a:rPr lang="en-US" b="1" dirty="0" smtClean="0"/>
              <a:t>Project Leader: </a:t>
            </a:r>
            <a:r>
              <a:rPr lang="en-US" dirty="0" smtClean="0"/>
              <a:t>Jeff Spaeth, </a:t>
            </a:r>
            <a:r>
              <a:rPr lang="en-US" dirty="0" err="1" smtClean="0"/>
              <a:t>Gremmer</a:t>
            </a:r>
            <a:r>
              <a:rPr lang="en-US" dirty="0" smtClean="0"/>
              <a:t> &amp; Associates</a:t>
            </a:r>
          </a:p>
          <a:p>
            <a:r>
              <a:rPr lang="en-US" b="1" dirty="0" smtClean="0"/>
              <a:t>DOT Project Manager: </a:t>
            </a:r>
            <a:r>
              <a:rPr lang="en-US" dirty="0" smtClean="0"/>
              <a:t>Kyle Treml</a:t>
            </a:r>
          </a:p>
          <a:p>
            <a:r>
              <a:rPr lang="en-US" b="1" dirty="0" smtClean="0"/>
              <a:t>DOT Project Supervisor: </a:t>
            </a:r>
            <a:r>
              <a:rPr lang="en-US" dirty="0" smtClean="0"/>
              <a:t>Rob Wagner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Asphalt Paving</a:t>
            </a:r>
            <a:endParaRPr lang="en-US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Asphalt Paving</a:t>
            </a:r>
            <a:endParaRPr lang="en-US" dirty="0"/>
          </a:p>
        </p:txBody>
      </p:sp>
      <p:pic>
        <p:nvPicPr>
          <p:cNvPr id="5" name="Content Placeholder 6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0"/>
            <a:ext cx="4571999" cy="5943600"/>
          </a:xfrm>
          <a:prstGeom prst="rect">
            <a:avLst/>
          </a:prstGeom>
          <a:noFill/>
        </p:spPr>
      </p:pic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8832" y="1462369"/>
            <a:ext cx="3458136" cy="4495800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US" dirty="0" smtClean="0"/>
              <a:t>Asphalt Paving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1A753E-EC79-4AA7-8B4D-F379B7F83DE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9" name="Content Placeholder 8"/>
          <p:cNvPicPr>
            <a:picLocks noGrp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63006" y="-661194"/>
            <a:ext cx="4343399" cy="8256589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1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3873500"/>
          </a:xfrm>
        </p:spPr>
        <p:txBody>
          <a:bodyPr/>
          <a:lstStyle/>
          <a:p>
            <a:r>
              <a:rPr lang="en-US" b="1" dirty="0" smtClean="0"/>
              <a:t>County:  </a:t>
            </a:r>
            <a:r>
              <a:rPr lang="en-US" dirty="0" smtClean="0"/>
              <a:t>Winnebago</a:t>
            </a:r>
          </a:p>
          <a:p>
            <a:r>
              <a:rPr lang="en-US" b="1" dirty="0" smtClean="0"/>
              <a:t>Project I.D. :  </a:t>
            </a:r>
            <a:r>
              <a:rPr lang="en-US" dirty="0" smtClean="0"/>
              <a:t>1517-75-78</a:t>
            </a:r>
          </a:p>
          <a:p>
            <a:r>
              <a:rPr lang="en-US" b="1" dirty="0" smtClean="0"/>
              <a:t>Location: </a:t>
            </a:r>
            <a:r>
              <a:rPr lang="en-US" dirty="0" smtClean="0"/>
              <a:t>Appleton Road (STH 47), County CB – USH 10; STH 441</a:t>
            </a:r>
          </a:p>
          <a:p>
            <a:r>
              <a:rPr lang="en-US" b="1" dirty="0" smtClean="0"/>
              <a:t>Project Length: </a:t>
            </a:r>
            <a:r>
              <a:rPr lang="en-US" dirty="0" smtClean="0"/>
              <a:t>0.58 miles</a:t>
            </a:r>
          </a:p>
          <a:p>
            <a:r>
              <a:rPr lang="en-US" b="1" dirty="0" smtClean="0"/>
              <a:t>Prime Contractor:  </a:t>
            </a:r>
            <a:r>
              <a:rPr lang="en-US" dirty="0" smtClean="0"/>
              <a:t>Vinton Construction Company</a:t>
            </a:r>
          </a:p>
          <a:p>
            <a:r>
              <a:rPr lang="en-US" b="1" dirty="0" smtClean="0"/>
              <a:t>Project Leader:  </a:t>
            </a:r>
            <a:r>
              <a:rPr lang="en-US" dirty="0" smtClean="0"/>
              <a:t>Matt Berg, </a:t>
            </a:r>
            <a:r>
              <a:rPr lang="en-US" dirty="0" err="1" smtClean="0"/>
              <a:t>Omnni</a:t>
            </a:r>
            <a:r>
              <a:rPr lang="en-US" dirty="0" smtClean="0"/>
              <a:t> Associates</a:t>
            </a:r>
          </a:p>
          <a:p>
            <a:r>
              <a:rPr lang="en-US" b="1" dirty="0" smtClean="0"/>
              <a:t>DOT Project Manager:  </a:t>
            </a:r>
            <a:r>
              <a:rPr lang="en-US" dirty="0" smtClean="0"/>
              <a:t>Kurt Peters</a:t>
            </a:r>
          </a:p>
          <a:p>
            <a:r>
              <a:rPr lang="en-US" b="1" dirty="0" smtClean="0"/>
              <a:t>DOT Project Supervisor:  </a:t>
            </a:r>
            <a:r>
              <a:rPr lang="en-US" dirty="0" smtClean="0"/>
              <a:t>Tammy Rabe</a:t>
            </a:r>
            <a:endParaRPr lang="en-US" b="1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Concrete Paving</a:t>
            </a:r>
            <a:endParaRPr lang="en-US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868793"/>
            <a:ext cx="8153400" cy="484620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Concrete Paving</a:t>
            </a:r>
            <a:endParaRPr lang="en-US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dirty="0" smtClean="0"/>
              <a:t>Concrete Paving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C35698-ECFA-45D4-B95F-4F52958123EB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90600"/>
            <a:ext cx="8605034" cy="4667250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WisDOT3">
      <a:dk1>
        <a:srgbClr val="253D92"/>
      </a:dk1>
      <a:lt1>
        <a:srgbClr val="FFFFFF"/>
      </a:lt1>
      <a:dk2>
        <a:srgbClr val="5772D5"/>
      </a:dk2>
      <a:lt2>
        <a:srgbClr val="D8D8D8"/>
      </a:lt2>
      <a:accent1>
        <a:srgbClr val="EE0000"/>
      </a:accent1>
      <a:accent2>
        <a:srgbClr val="5772D5"/>
      </a:accent2>
      <a:accent3>
        <a:srgbClr val="FF7979"/>
      </a:accent3>
      <a:accent4>
        <a:srgbClr val="B1E2F5"/>
      </a:accent4>
      <a:accent5>
        <a:srgbClr val="FFFFFF"/>
      </a:accent5>
      <a:accent6>
        <a:srgbClr val="FFFFFF"/>
      </a:accent6>
      <a:hlink>
        <a:srgbClr val="00B0F0"/>
      </a:hlink>
      <a:folHlink>
        <a:srgbClr val="B1E2F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1826</TotalTime>
  <Words>951</Words>
  <Application>Microsoft Office PowerPoint</Application>
  <PresentationFormat>On-screen Show (4:3)</PresentationFormat>
  <Paragraphs>189</Paragraphs>
  <Slides>28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Wingdings</vt:lpstr>
      <vt:lpstr>Wingdings 2</vt:lpstr>
      <vt:lpstr>Wingdings 3</vt:lpstr>
      <vt:lpstr>Concourse</vt:lpstr>
      <vt:lpstr>2016 Northeast Region Construction Training</vt:lpstr>
      <vt:lpstr>NER 2015 Construction Awards</vt:lpstr>
      <vt:lpstr>Award Criteria</vt:lpstr>
      <vt:lpstr>Asphalt Paving</vt:lpstr>
      <vt:lpstr>Asphalt Paving</vt:lpstr>
      <vt:lpstr>Asphalt Paving</vt:lpstr>
      <vt:lpstr>Concrete Paving</vt:lpstr>
      <vt:lpstr>Concrete Paving</vt:lpstr>
      <vt:lpstr>Concrete Paving</vt:lpstr>
      <vt:lpstr>Grading</vt:lpstr>
      <vt:lpstr>Grading</vt:lpstr>
      <vt:lpstr>Small Structures</vt:lpstr>
      <vt:lpstr>PowerPoint Presentation</vt:lpstr>
      <vt:lpstr>Large Structure</vt:lpstr>
      <vt:lpstr>Large Structure</vt:lpstr>
      <vt:lpstr>Large Structure</vt:lpstr>
      <vt:lpstr>Mega/Major – Large Structure</vt:lpstr>
      <vt:lpstr>Mega/Major</vt:lpstr>
      <vt:lpstr>Mega/Major</vt:lpstr>
      <vt:lpstr>Mega/Major</vt:lpstr>
      <vt:lpstr>National Recognition</vt:lpstr>
      <vt:lpstr>Region Construction Emphasis</vt:lpstr>
      <vt:lpstr>Region Construction Emphasis</vt:lpstr>
      <vt:lpstr>Region Construction Emphasis</vt:lpstr>
      <vt:lpstr>Region Construction Emphasis</vt:lpstr>
      <vt:lpstr>Region Construction Emphasis</vt:lpstr>
      <vt:lpstr>Region Construction Emphasis</vt:lpstr>
      <vt:lpstr>Region Construction Emphasis</vt:lpstr>
    </vt:vector>
  </TitlesOfParts>
  <Company>Wisconsin Department of Transportation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Wisconsin Department of Transportation</dc:title>
  <dc:subject>Wisconsin Department of Transportation Power Point Presentation</dc:subject>
  <dc:creator>WisDOT</dc:creator>
  <cp:keywords>Wisconsin Department of Transportation Power Point Presentation</cp:keywords>
  <dc:description>2012</dc:description>
  <cp:lastModifiedBy>VAN HOUT, KRISTIN M</cp:lastModifiedBy>
  <cp:revision>178</cp:revision>
  <dcterms:created xsi:type="dcterms:W3CDTF">2012-06-26T13:11:17Z</dcterms:created>
  <dcterms:modified xsi:type="dcterms:W3CDTF">2016-03-08T22:00:18Z</dcterms:modified>
</cp:coreProperties>
</file>