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280" r:id="rId2"/>
    <p:sldId id="293" r:id="rId3"/>
    <p:sldId id="283" r:id="rId4"/>
    <p:sldId id="282" r:id="rId5"/>
    <p:sldId id="284" r:id="rId6"/>
    <p:sldId id="291" r:id="rId7"/>
    <p:sldId id="292" r:id="rId8"/>
    <p:sldId id="294" r:id="rId9"/>
    <p:sldId id="295" r:id="rId10"/>
    <p:sldId id="296" r:id="rId11"/>
    <p:sldId id="297" r:id="rId12"/>
    <p:sldId id="298" r:id="rId13"/>
    <p:sldId id="299" r:id="rId14"/>
    <p:sldId id="300" r:id="rId15"/>
    <p:sldId id="301" r:id="rId16"/>
    <p:sldId id="285" r:id="rId17"/>
    <p:sldId id="286" r:id="rId18"/>
    <p:sldId id="287" r:id="rId19"/>
    <p:sldId id="288" r:id="rId20"/>
    <p:sldId id="289" r:id="rId21"/>
    <p:sldId id="290" r:id="rId22"/>
  </p:sldIdLst>
  <p:sldSz cx="9144000" cy="6858000" type="screen4x3"/>
  <p:notesSz cx="7086600" cy="9410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4">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681"/>
    <a:srgbClr val="A7C2FF"/>
    <a:srgbClr val="2F4CB7"/>
    <a:srgbClr val="BFC9EF"/>
    <a:srgbClr val="002F9D"/>
    <a:srgbClr val="4B68D1"/>
    <a:srgbClr val="253D92"/>
    <a:srgbClr val="89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91" autoAdjust="0"/>
    <p:restoredTop sz="76769" autoAdjust="0"/>
  </p:normalViewPr>
  <p:slideViewPr>
    <p:cSldViewPr>
      <p:cViewPr varScale="1">
        <p:scale>
          <a:sx n="100" d="100"/>
          <a:sy n="100" d="100"/>
        </p:scale>
        <p:origin x="15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200" d="100"/>
          <a:sy n="200" d="100"/>
        </p:scale>
        <p:origin x="-444" y="4962"/>
      </p:cViewPr>
      <p:guideLst>
        <p:guide orient="horz" pos="2964"/>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99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014788" y="0"/>
            <a:ext cx="3070225" cy="4699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3/21/2018</a:t>
            </a:fld>
            <a:endParaRPr lang="en-US"/>
          </a:p>
        </p:txBody>
      </p:sp>
      <p:sp>
        <p:nvSpPr>
          <p:cNvPr id="4" name="Footer Placeholder 3"/>
          <p:cNvSpPr>
            <a:spLocks noGrp="1"/>
          </p:cNvSpPr>
          <p:nvPr>
            <p:ph type="ftr" sz="quarter" idx="2"/>
          </p:nvPr>
        </p:nvSpPr>
        <p:spPr>
          <a:xfrm>
            <a:off x="0" y="8939213"/>
            <a:ext cx="3070225" cy="4699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4014788" y="8939213"/>
            <a:ext cx="3070225" cy="4699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99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14788" y="0"/>
            <a:ext cx="3070225" cy="4699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3/21/2018</a:t>
            </a:fld>
            <a:endParaRPr lang="en-US"/>
          </a:p>
        </p:txBody>
      </p:sp>
      <p:sp>
        <p:nvSpPr>
          <p:cNvPr id="4" name="Slide Image Placeholder 3"/>
          <p:cNvSpPr>
            <a:spLocks noGrp="1" noRot="1" noChangeAspect="1"/>
          </p:cNvSpPr>
          <p:nvPr>
            <p:ph type="sldImg" idx="2"/>
          </p:nvPr>
        </p:nvSpPr>
        <p:spPr>
          <a:xfrm>
            <a:off x="1190625" y="706438"/>
            <a:ext cx="4705350" cy="352901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8025" y="4470400"/>
            <a:ext cx="5670550" cy="42338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39213"/>
            <a:ext cx="3070225" cy="4699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14788" y="8939213"/>
            <a:ext cx="3070225" cy="4699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16</a:t>
            </a:fld>
            <a:endParaRPr lang="en-US"/>
          </a:p>
        </p:txBody>
      </p:sp>
    </p:spTree>
    <p:extLst>
      <p:ext uri="{BB962C8B-B14F-4D97-AF65-F5344CB8AC3E}">
        <p14:creationId xmlns:p14="http://schemas.microsoft.com/office/powerpoint/2010/main" val="202870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17</a:t>
            </a:fld>
            <a:endParaRPr lang="en-US"/>
          </a:p>
        </p:txBody>
      </p:sp>
    </p:spTree>
    <p:extLst>
      <p:ext uri="{BB962C8B-B14F-4D97-AF65-F5344CB8AC3E}">
        <p14:creationId xmlns:p14="http://schemas.microsoft.com/office/powerpoint/2010/main" val="177514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 of Texas</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19</a:t>
            </a:fld>
            <a:endParaRPr lang="en-US"/>
          </a:p>
        </p:txBody>
      </p:sp>
    </p:spTree>
    <p:extLst>
      <p:ext uri="{BB962C8B-B14F-4D97-AF65-F5344CB8AC3E}">
        <p14:creationId xmlns:p14="http://schemas.microsoft.com/office/powerpoint/2010/main" val="3106817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20</a:t>
            </a:fld>
            <a:endParaRPr lang="en-US"/>
          </a:p>
        </p:txBody>
      </p:sp>
    </p:spTree>
    <p:extLst>
      <p:ext uri="{BB962C8B-B14F-4D97-AF65-F5344CB8AC3E}">
        <p14:creationId xmlns:p14="http://schemas.microsoft.com/office/powerpoint/2010/main" val="1417731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WisDOTlogo.gif"/>
          <p:cNvPicPr>
            <a:picLocks noChangeAspect="1"/>
          </p:cNvPicPr>
          <p:nvPr userDrawn="1"/>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hf hdr="0" ftr="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A4D0AB-20FA-48B6-8A23-D8FDC3E3190C}"/>
              </a:ext>
            </a:extLst>
          </p:cNvPr>
          <p:cNvSpPr>
            <a:spLocks noGrp="1"/>
          </p:cNvSpPr>
          <p:nvPr>
            <p:ph type="sldNum" sz="quarter" idx="10"/>
          </p:nvPr>
        </p:nvSpPr>
        <p:spPr/>
        <p:txBody>
          <a:bodyPr/>
          <a:lstStyle/>
          <a:p>
            <a:pPr>
              <a:defRPr/>
            </a:pPr>
            <a:fld id="{89C35698-ECFA-45D4-B95F-4F52958123EB}" type="slidenum">
              <a:rPr lang="en-US" smtClean="0"/>
              <a:pPr>
                <a:defRPr/>
              </a:pPr>
              <a:t>1</a:t>
            </a:fld>
            <a:endParaRPr lang="en-US" dirty="0"/>
          </a:p>
        </p:txBody>
      </p:sp>
      <p:pic>
        <p:nvPicPr>
          <p:cNvPr id="9" name="Picture 8">
            <a:extLst>
              <a:ext uri="{FF2B5EF4-FFF2-40B4-BE49-F238E27FC236}">
                <a16:creationId xmlns:a16="http://schemas.microsoft.com/office/drawing/2014/main" id="{194AFF46-6F2B-423A-9753-3AFBE7568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 y="0"/>
            <a:ext cx="9144000" cy="6858000"/>
          </a:xfrm>
          <a:prstGeom prst="rect">
            <a:avLst/>
          </a:prstGeom>
        </p:spPr>
      </p:pic>
      <p:pic>
        <p:nvPicPr>
          <p:cNvPr id="2" name="Picture 1">
            <a:extLst>
              <a:ext uri="{FF2B5EF4-FFF2-40B4-BE49-F238E27FC236}">
                <a16:creationId xmlns:a16="http://schemas.microsoft.com/office/drawing/2014/main" id="{72A68AF4-D687-4C16-B90E-5D203D8DF86D}"/>
              </a:ext>
            </a:extLst>
          </p:cNvPr>
          <p:cNvPicPr>
            <a:picLocks noChangeAspect="1"/>
          </p:cNvPicPr>
          <p:nvPr/>
        </p:nvPicPr>
        <p:blipFill>
          <a:blip r:embed="rId3"/>
          <a:stretch>
            <a:fillRect/>
          </a:stretch>
        </p:blipFill>
        <p:spPr>
          <a:xfrm>
            <a:off x="2428879" y="2514600"/>
            <a:ext cx="4352921" cy="2213040"/>
          </a:xfrm>
          <a:prstGeom prst="rect">
            <a:avLst/>
          </a:prstGeom>
        </p:spPr>
      </p:pic>
    </p:spTree>
    <p:extLst>
      <p:ext uri="{BB962C8B-B14F-4D97-AF65-F5344CB8AC3E}">
        <p14:creationId xmlns:p14="http://schemas.microsoft.com/office/powerpoint/2010/main" val="2278801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400977-3CCA-4459-B8BB-DC82D0E134C2}"/>
              </a:ext>
            </a:extLst>
          </p:cNvPr>
          <p:cNvSpPr>
            <a:spLocks noGrp="1"/>
          </p:cNvSpPr>
          <p:nvPr>
            <p:ph idx="1"/>
          </p:nvPr>
        </p:nvSpPr>
        <p:spPr>
          <a:xfrm>
            <a:off x="457200" y="2603500"/>
            <a:ext cx="8229600" cy="3873500"/>
          </a:xfrm>
        </p:spPr>
        <p:txBody>
          <a:bodyPr/>
          <a:lstStyle/>
          <a:p>
            <a:pPr marL="109537" indent="0">
              <a:buNone/>
            </a:pPr>
            <a:r>
              <a:rPr lang="en-US" dirty="0">
                <a:solidFill>
                  <a:srgbClr val="C00000"/>
                </a:solidFill>
              </a:rPr>
              <a:t>What should be monitored by the construction staff to ensure the project TMP mitigation strategies are effective?</a:t>
            </a:r>
          </a:p>
          <a:p>
            <a:pPr marL="623887" indent="-514350">
              <a:buFont typeface="+mj-lt"/>
              <a:buAutoNum type="alphaUcPeriod"/>
            </a:pPr>
            <a:endParaRPr lang="en-US" dirty="0"/>
          </a:p>
        </p:txBody>
      </p:sp>
      <p:sp>
        <p:nvSpPr>
          <p:cNvPr id="3" name="Title 2">
            <a:extLst>
              <a:ext uri="{FF2B5EF4-FFF2-40B4-BE49-F238E27FC236}">
                <a16:creationId xmlns:a16="http://schemas.microsoft.com/office/drawing/2014/main" id="{F2050EE8-370B-47AB-8F1D-9CA9A43DAB5F}"/>
              </a:ext>
            </a:extLst>
          </p:cNvPr>
          <p:cNvSpPr>
            <a:spLocks noGrp="1"/>
          </p:cNvSpPr>
          <p:nvPr>
            <p:ph type="title"/>
          </p:nvPr>
        </p:nvSpPr>
        <p:spPr/>
        <p:txBody>
          <a:bodyPr/>
          <a:lstStyle/>
          <a:p>
            <a:r>
              <a:rPr lang="en-US" dirty="0"/>
              <a:t>Question 5</a:t>
            </a:r>
          </a:p>
        </p:txBody>
      </p:sp>
      <p:sp>
        <p:nvSpPr>
          <p:cNvPr id="4" name="Slide Number Placeholder 3">
            <a:extLst>
              <a:ext uri="{FF2B5EF4-FFF2-40B4-BE49-F238E27FC236}">
                <a16:creationId xmlns:a16="http://schemas.microsoft.com/office/drawing/2014/main" id="{65997BFB-EE8A-42B3-A0C0-93450FE7794D}"/>
              </a:ext>
            </a:extLst>
          </p:cNvPr>
          <p:cNvSpPr>
            <a:spLocks noGrp="1"/>
          </p:cNvSpPr>
          <p:nvPr>
            <p:ph type="sldNum" sz="quarter" idx="10"/>
          </p:nvPr>
        </p:nvSpPr>
        <p:spPr/>
        <p:txBody>
          <a:bodyPr/>
          <a:lstStyle/>
          <a:p>
            <a:pPr>
              <a:defRPr/>
            </a:pPr>
            <a:fld id="{89C35698-ECFA-45D4-B95F-4F52958123EB}" type="slidenum">
              <a:rPr lang="en-US" smtClean="0"/>
              <a:pPr>
                <a:defRPr/>
              </a:pPr>
              <a:t>10</a:t>
            </a:fld>
            <a:endParaRPr lang="en-US" dirty="0"/>
          </a:p>
        </p:txBody>
      </p:sp>
    </p:spTree>
    <p:extLst>
      <p:ext uri="{BB962C8B-B14F-4D97-AF65-F5344CB8AC3E}">
        <p14:creationId xmlns:p14="http://schemas.microsoft.com/office/powerpoint/2010/main" val="2398047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D8C67F-C291-4030-9B0E-CAD386026888}"/>
              </a:ext>
            </a:extLst>
          </p:cNvPr>
          <p:cNvSpPr>
            <a:spLocks noGrp="1"/>
          </p:cNvSpPr>
          <p:nvPr>
            <p:ph idx="1"/>
          </p:nvPr>
        </p:nvSpPr>
        <p:spPr/>
        <p:txBody>
          <a:bodyPr/>
          <a:lstStyle/>
          <a:p>
            <a:r>
              <a:rPr lang="en-US" dirty="0"/>
              <a:t>Queue and delay matched TMP analysis</a:t>
            </a:r>
          </a:p>
          <a:p>
            <a:r>
              <a:rPr lang="en-US" dirty="0"/>
              <a:t>Lane closure hours are acceptable (proper times)</a:t>
            </a:r>
          </a:p>
          <a:p>
            <a:r>
              <a:rPr lang="en-US" dirty="0"/>
              <a:t>Complaints from traveling public</a:t>
            </a:r>
          </a:p>
          <a:p>
            <a:r>
              <a:rPr lang="en-US" dirty="0"/>
              <a:t>Incidents within the work zone</a:t>
            </a:r>
          </a:p>
          <a:p>
            <a:endParaRPr lang="en-US" dirty="0"/>
          </a:p>
          <a:p>
            <a:pPr marL="630238" lvl="2" indent="0">
              <a:buNone/>
            </a:pPr>
            <a:r>
              <a:rPr lang="en-US" dirty="0"/>
              <a:t>PM’s need to follow the FDM for post evaluation documents and mark the project complete in the TMP system.  </a:t>
            </a:r>
          </a:p>
        </p:txBody>
      </p:sp>
      <p:sp>
        <p:nvSpPr>
          <p:cNvPr id="3" name="Title 2">
            <a:extLst>
              <a:ext uri="{FF2B5EF4-FFF2-40B4-BE49-F238E27FC236}">
                <a16:creationId xmlns:a16="http://schemas.microsoft.com/office/drawing/2014/main" id="{950C6C06-C7B6-425D-A00D-724E6E7626CD}"/>
              </a:ext>
            </a:extLst>
          </p:cNvPr>
          <p:cNvSpPr>
            <a:spLocks noGrp="1"/>
          </p:cNvSpPr>
          <p:nvPr>
            <p:ph type="title"/>
          </p:nvPr>
        </p:nvSpPr>
        <p:spPr/>
        <p:txBody>
          <a:bodyPr/>
          <a:lstStyle/>
          <a:p>
            <a:r>
              <a:rPr lang="en-US" dirty="0"/>
              <a:t>Answer 5</a:t>
            </a:r>
          </a:p>
        </p:txBody>
      </p:sp>
      <p:sp>
        <p:nvSpPr>
          <p:cNvPr id="4" name="Slide Number Placeholder 3">
            <a:extLst>
              <a:ext uri="{FF2B5EF4-FFF2-40B4-BE49-F238E27FC236}">
                <a16:creationId xmlns:a16="http://schemas.microsoft.com/office/drawing/2014/main" id="{E5FC5841-4A9C-4083-891B-C498743BA2B7}"/>
              </a:ext>
            </a:extLst>
          </p:cNvPr>
          <p:cNvSpPr>
            <a:spLocks noGrp="1"/>
          </p:cNvSpPr>
          <p:nvPr>
            <p:ph type="sldNum" sz="quarter" idx="10"/>
          </p:nvPr>
        </p:nvSpPr>
        <p:spPr/>
        <p:txBody>
          <a:bodyPr/>
          <a:lstStyle/>
          <a:p>
            <a:pPr>
              <a:defRPr/>
            </a:pPr>
            <a:fld id="{89C35698-ECFA-45D4-B95F-4F52958123EB}" type="slidenum">
              <a:rPr lang="en-US" smtClean="0"/>
              <a:pPr>
                <a:defRPr/>
              </a:pPr>
              <a:t>11</a:t>
            </a:fld>
            <a:endParaRPr lang="en-US" dirty="0"/>
          </a:p>
        </p:txBody>
      </p:sp>
    </p:spTree>
    <p:extLst>
      <p:ext uri="{BB962C8B-B14F-4D97-AF65-F5344CB8AC3E}">
        <p14:creationId xmlns:p14="http://schemas.microsoft.com/office/powerpoint/2010/main" val="3152087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AAAEA6-B818-424A-86AB-73CBD85756D5}"/>
              </a:ext>
            </a:extLst>
          </p:cNvPr>
          <p:cNvSpPr>
            <a:spLocks noGrp="1"/>
          </p:cNvSpPr>
          <p:nvPr>
            <p:ph idx="1"/>
          </p:nvPr>
        </p:nvSpPr>
        <p:spPr>
          <a:xfrm>
            <a:off x="457200" y="1657350"/>
            <a:ext cx="8229600" cy="3873500"/>
          </a:xfrm>
        </p:spPr>
        <p:txBody>
          <a:bodyPr/>
          <a:lstStyle/>
          <a:p>
            <a:pPr marL="109537" indent="0">
              <a:buNone/>
            </a:pPr>
            <a:r>
              <a:rPr lang="en-US" dirty="0">
                <a:solidFill>
                  <a:srgbClr val="C00000"/>
                </a:solidFill>
              </a:rPr>
              <a:t>If you have electrical items on a project what should you do??</a:t>
            </a:r>
          </a:p>
          <a:p>
            <a:pPr marL="623887" indent="-514350">
              <a:buFont typeface="+mj-lt"/>
              <a:buAutoNum type="alphaUcPeriod"/>
            </a:pPr>
            <a:r>
              <a:rPr lang="en-US" dirty="0">
                <a:solidFill>
                  <a:srgbClr val="213681"/>
                </a:solidFill>
              </a:rPr>
              <a:t>Notify Randy Asman when contractor is on site</a:t>
            </a:r>
          </a:p>
          <a:p>
            <a:pPr marL="623887" indent="-514350">
              <a:buFont typeface="+mj-lt"/>
              <a:buAutoNum type="alphaUcPeriod"/>
            </a:pPr>
            <a:r>
              <a:rPr lang="en-US" dirty="0">
                <a:solidFill>
                  <a:srgbClr val="213681"/>
                </a:solidFill>
              </a:rPr>
              <a:t>Read and understand spec book and SDD’s</a:t>
            </a:r>
          </a:p>
          <a:p>
            <a:pPr marL="623887" indent="-514350">
              <a:buFont typeface="+mj-lt"/>
              <a:buAutoNum type="alphaUcPeriod"/>
            </a:pPr>
            <a:r>
              <a:rPr lang="en-US" dirty="0">
                <a:solidFill>
                  <a:srgbClr val="213681"/>
                </a:solidFill>
              </a:rPr>
              <a:t>Invite region electricians to create punch list</a:t>
            </a:r>
          </a:p>
          <a:p>
            <a:pPr marL="623887" indent="-514350">
              <a:buFont typeface="+mj-lt"/>
              <a:buAutoNum type="alphaUcPeriod"/>
            </a:pPr>
            <a:r>
              <a:rPr lang="en-US" dirty="0">
                <a:solidFill>
                  <a:srgbClr val="213681"/>
                </a:solidFill>
              </a:rPr>
              <a:t>Determine if you need a pre-electrical meeting</a:t>
            </a:r>
          </a:p>
          <a:p>
            <a:pPr marL="623887" indent="-514350">
              <a:buFont typeface="+mj-lt"/>
              <a:buAutoNum type="alphaUcPeriod"/>
            </a:pPr>
            <a:r>
              <a:rPr lang="en-US" dirty="0">
                <a:solidFill>
                  <a:srgbClr val="213681"/>
                </a:solidFill>
              </a:rPr>
              <a:t>Ask questions</a:t>
            </a:r>
          </a:p>
          <a:p>
            <a:pPr marL="623887" indent="-514350">
              <a:buFont typeface="+mj-lt"/>
              <a:buAutoNum type="alphaUcPeriod"/>
            </a:pPr>
            <a:r>
              <a:rPr lang="en-US" dirty="0">
                <a:solidFill>
                  <a:srgbClr val="213681"/>
                </a:solidFill>
              </a:rPr>
              <a:t>All of the above</a:t>
            </a:r>
            <a:r>
              <a:rPr lang="en-US" dirty="0">
                <a:solidFill>
                  <a:srgbClr val="C00000"/>
                </a:solidFill>
              </a:rPr>
              <a:t> </a:t>
            </a:r>
          </a:p>
          <a:p>
            <a:pPr marL="623887" indent="-514350">
              <a:buFont typeface="+mj-lt"/>
              <a:buAutoNum type="alphaUcPeriod"/>
            </a:pPr>
            <a:endParaRPr lang="en-US" dirty="0">
              <a:solidFill>
                <a:srgbClr val="C00000"/>
              </a:solidFill>
            </a:endParaRPr>
          </a:p>
        </p:txBody>
      </p:sp>
      <p:sp>
        <p:nvSpPr>
          <p:cNvPr id="3" name="Title 2">
            <a:extLst>
              <a:ext uri="{FF2B5EF4-FFF2-40B4-BE49-F238E27FC236}">
                <a16:creationId xmlns:a16="http://schemas.microsoft.com/office/drawing/2014/main" id="{7AA5E28A-7846-4091-87B1-1F3F3C8DB71C}"/>
              </a:ext>
            </a:extLst>
          </p:cNvPr>
          <p:cNvSpPr>
            <a:spLocks noGrp="1"/>
          </p:cNvSpPr>
          <p:nvPr>
            <p:ph type="title"/>
          </p:nvPr>
        </p:nvSpPr>
        <p:spPr/>
        <p:txBody>
          <a:bodyPr/>
          <a:lstStyle/>
          <a:p>
            <a:r>
              <a:rPr lang="en-US" dirty="0"/>
              <a:t>Question 6</a:t>
            </a:r>
          </a:p>
        </p:txBody>
      </p:sp>
      <p:sp>
        <p:nvSpPr>
          <p:cNvPr id="4" name="Slide Number Placeholder 3">
            <a:extLst>
              <a:ext uri="{FF2B5EF4-FFF2-40B4-BE49-F238E27FC236}">
                <a16:creationId xmlns:a16="http://schemas.microsoft.com/office/drawing/2014/main" id="{FDB02F04-CB3A-4196-BAB0-7BEED218D465}"/>
              </a:ext>
            </a:extLst>
          </p:cNvPr>
          <p:cNvSpPr>
            <a:spLocks noGrp="1"/>
          </p:cNvSpPr>
          <p:nvPr>
            <p:ph type="sldNum" sz="quarter" idx="10"/>
          </p:nvPr>
        </p:nvSpPr>
        <p:spPr/>
        <p:txBody>
          <a:bodyPr/>
          <a:lstStyle/>
          <a:p>
            <a:pPr>
              <a:defRPr/>
            </a:pPr>
            <a:fld id="{89C35698-ECFA-45D4-B95F-4F52958123EB}" type="slidenum">
              <a:rPr lang="en-US" smtClean="0"/>
              <a:pPr>
                <a:defRPr/>
              </a:pPr>
              <a:t>12</a:t>
            </a:fld>
            <a:endParaRPr lang="en-US" dirty="0"/>
          </a:p>
        </p:txBody>
      </p:sp>
    </p:spTree>
    <p:extLst>
      <p:ext uri="{BB962C8B-B14F-4D97-AF65-F5344CB8AC3E}">
        <p14:creationId xmlns:p14="http://schemas.microsoft.com/office/powerpoint/2010/main" val="228145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02CDF7-43BB-4365-80C7-0B6CA85FF97B}"/>
              </a:ext>
            </a:extLst>
          </p:cNvPr>
          <p:cNvSpPr>
            <a:spLocks noGrp="1"/>
          </p:cNvSpPr>
          <p:nvPr>
            <p:ph idx="1"/>
          </p:nvPr>
        </p:nvSpPr>
        <p:spPr>
          <a:xfrm>
            <a:off x="506412" y="2603500"/>
            <a:ext cx="8229600" cy="3873500"/>
          </a:xfrm>
        </p:spPr>
        <p:txBody>
          <a:bodyPr/>
          <a:lstStyle/>
          <a:p>
            <a:pPr marL="109537" indent="0">
              <a:buNone/>
            </a:pPr>
            <a:r>
              <a:rPr lang="en-US" dirty="0"/>
              <a:t>F.  All of the above</a:t>
            </a:r>
          </a:p>
          <a:p>
            <a:endParaRPr lang="en-US" dirty="0"/>
          </a:p>
          <a:p>
            <a:pPr marL="109537" indent="0">
              <a:buNone/>
            </a:pPr>
            <a:endParaRPr lang="en-US" sz="2000" dirty="0"/>
          </a:p>
          <a:p>
            <a:pPr marL="109537" indent="0">
              <a:buNone/>
            </a:pPr>
            <a:endParaRPr lang="en-US" sz="2000" dirty="0"/>
          </a:p>
          <a:p>
            <a:pPr marL="109537" indent="0">
              <a:buNone/>
            </a:pPr>
            <a:r>
              <a:rPr lang="en-US" sz="2000" dirty="0"/>
              <a:t>Don’t pay 100% for items not reviewed by region or on punch list.  </a:t>
            </a:r>
          </a:p>
        </p:txBody>
      </p:sp>
      <p:sp>
        <p:nvSpPr>
          <p:cNvPr id="3" name="Title 2">
            <a:extLst>
              <a:ext uri="{FF2B5EF4-FFF2-40B4-BE49-F238E27FC236}">
                <a16:creationId xmlns:a16="http://schemas.microsoft.com/office/drawing/2014/main" id="{F8CDB400-385B-449E-B57E-19C05FAAA77A}"/>
              </a:ext>
            </a:extLst>
          </p:cNvPr>
          <p:cNvSpPr>
            <a:spLocks noGrp="1"/>
          </p:cNvSpPr>
          <p:nvPr>
            <p:ph type="title"/>
          </p:nvPr>
        </p:nvSpPr>
        <p:spPr/>
        <p:txBody>
          <a:bodyPr/>
          <a:lstStyle/>
          <a:p>
            <a:r>
              <a:rPr lang="en-US" dirty="0"/>
              <a:t>Answer 6</a:t>
            </a:r>
          </a:p>
        </p:txBody>
      </p:sp>
      <p:sp>
        <p:nvSpPr>
          <p:cNvPr id="4" name="Slide Number Placeholder 3">
            <a:extLst>
              <a:ext uri="{FF2B5EF4-FFF2-40B4-BE49-F238E27FC236}">
                <a16:creationId xmlns:a16="http://schemas.microsoft.com/office/drawing/2014/main" id="{7CAE7072-F917-43AC-B8D9-81FEF9B5DCDA}"/>
              </a:ext>
            </a:extLst>
          </p:cNvPr>
          <p:cNvSpPr>
            <a:spLocks noGrp="1"/>
          </p:cNvSpPr>
          <p:nvPr>
            <p:ph type="sldNum" sz="quarter" idx="10"/>
          </p:nvPr>
        </p:nvSpPr>
        <p:spPr/>
        <p:txBody>
          <a:bodyPr/>
          <a:lstStyle/>
          <a:p>
            <a:pPr>
              <a:defRPr/>
            </a:pPr>
            <a:fld id="{89C35698-ECFA-45D4-B95F-4F52958123EB}" type="slidenum">
              <a:rPr lang="en-US" smtClean="0"/>
              <a:pPr>
                <a:defRPr/>
              </a:pPr>
              <a:t>13</a:t>
            </a:fld>
            <a:endParaRPr lang="en-US" dirty="0"/>
          </a:p>
        </p:txBody>
      </p:sp>
    </p:spTree>
    <p:extLst>
      <p:ext uri="{BB962C8B-B14F-4D97-AF65-F5344CB8AC3E}">
        <p14:creationId xmlns:p14="http://schemas.microsoft.com/office/powerpoint/2010/main" val="1096488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CF9DE3-49FE-4465-80B7-D7FA901AFF68}"/>
              </a:ext>
            </a:extLst>
          </p:cNvPr>
          <p:cNvSpPr>
            <a:spLocks noGrp="1"/>
          </p:cNvSpPr>
          <p:nvPr>
            <p:ph idx="1"/>
          </p:nvPr>
        </p:nvSpPr>
        <p:spPr>
          <a:xfrm>
            <a:off x="457200" y="2751931"/>
            <a:ext cx="8229600" cy="3873500"/>
          </a:xfrm>
        </p:spPr>
        <p:txBody>
          <a:bodyPr/>
          <a:lstStyle/>
          <a:p>
            <a:pPr marL="109537" indent="0">
              <a:buNone/>
            </a:pPr>
            <a:r>
              <a:rPr lang="en-US" dirty="0">
                <a:solidFill>
                  <a:srgbClr val="C00000"/>
                </a:solidFill>
              </a:rPr>
              <a:t>What are the three Utility Coordination Goals??</a:t>
            </a:r>
          </a:p>
          <a:p>
            <a:pPr marL="109537" indent="0">
              <a:buNone/>
            </a:pPr>
            <a:endParaRPr lang="en-US" dirty="0"/>
          </a:p>
        </p:txBody>
      </p:sp>
      <p:sp>
        <p:nvSpPr>
          <p:cNvPr id="3" name="Title 2">
            <a:extLst>
              <a:ext uri="{FF2B5EF4-FFF2-40B4-BE49-F238E27FC236}">
                <a16:creationId xmlns:a16="http://schemas.microsoft.com/office/drawing/2014/main" id="{4043CDBF-CD22-44AA-90A7-6529B8FA84CD}"/>
              </a:ext>
            </a:extLst>
          </p:cNvPr>
          <p:cNvSpPr>
            <a:spLocks noGrp="1"/>
          </p:cNvSpPr>
          <p:nvPr>
            <p:ph type="title"/>
          </p:nvPr>
        </p:nvSpPr>
        <p:spPr/>
        <p:txBody>
          <a:bodyPr/>
          <a:lstStyle/>
          <a:p>
            <a:r>
              <a:rPr lang="en-US" dirty="0"/>
              <a:t>Question 7</a:t>
            </a:r>
          </a:p>
        </p:txBody>
      </p:sp>
      <p:sp>
        <p:nvSpPr>
          <p:cNvPr id="4" name="Slide Number Placeholder 3">
            <a:extLst>
              <a:ext uri="{FF2B5EF4-FFF2-40B4-BE49-F238E27FC236}">
                <a16:creationId xmlns:a16="http://schemas.microsoft.com/office/drawing/2014/main" id="{591D0C9C-36FD-42DD-B1CA-19E125D36C81}"/>
              </a:ext>
            </a:extLst>
          </p:cNvPr>
          <p:cNvSpPr>
            <a:spLocks noGrp="1"/>
          </p:cNvSpPr>
          <p:nvPr>
            <p:ph type="sldNum" sz="quarter" idx="10"/>
          </p:nvPr>
        </p:nvSpPr>
        <p:spPr/>
        <p:txBody>
          <a:bodyPr/>
          <a:lstStyle/>
          <a:p>
            <a:pPr>
              <a:defRPr/>
            </a:pPr>
            <a:fld id="{89C35698-ECFA-45D4-B95F-4F52958123EB}" type="slidenum">
              <a:rPr lang="en-US" smtClean="0"/>
              <a:pPr>
                <a:defRPr/>
              </a:pPr>
              <a:t>14</a:t>
            </a:fld>
            <a:endParaRPr lang="en-US" dirty="0"/>
          </a:p>
        </p:txBody>
      </p:sp>
    </p:spTree>
    <p:extLst>
      <p:ext uri="{BB962C8B-B14F-4D97-AF65-F5344CB8AC3E}">
        <p14:creationId xmlns:p14="http://schemas.microsoft.com/office/powerpoint/2010/main" val="4231050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CBBA44-6DA9-40D0-BBAD-0F0768077F06}"/>
              </a:ext>
            </a:extLst>
          </p:cNvPr>
          <p:cNvSpPr>
            <a:spLocks noGrp="1"/>
          </p:cNvSpPr>
          <p:nvPr>
            <p:ph idx="1"/>
          </p:nvPr>
        </p:nvSpPr>
        <p:spPr>
          <a:xfrm>
            <a:off x="428625" y="2622550"/>
            <a:ext cx="8229600" cy="3873500"/>
          </a:xfrm>
        </p:spPr>
        <p:txBody>
          <a:bodyPr/>
          <a:lstStyle/>
          <a:p>
            <a:r>
              <a:rPr lang="en-US" dirty="0"/>
              <a:t>Safety</a:t>
            </a:r>
          </a:p>
          <a:p>
            <a:r>
              <a:rPr lang="en-US" dirty="0"/>
              <a:t>Prevent Damage to Utility Facilities </a:t>
            </a:r>
          </a:p>
          <a:p>
            <a:r>
              <a:rPr lang="en-US" dirty="0"/>
              <a:t>Prevent Delay to Construction Projects</a:t>
            </a:r>
          </a:p>
        </p:txBody>
      </p:sp>
      <p:sp>
        <p:nvSpPr>
          <p:cNvPr id="3" name="Title 2">
            <a:extLst>
              <a:ext uri="{FF2B5EF4-FFF2-40B4-BE49-F238E27FC236}">
                <a16:creationId xmlns:a16="http://schemas.microsoft.com/office/drawing/2014/main" id="{F04513A7-8BA9-49CC-AAFD-CC668DB7C3A2}"/>
              </a:ext>
            </a:extLst>
          </p:cNvPr>
          <p:cNvSpPr>
            <a:spLocks noGrp="1"/>
          </p:cNvSpPr>
          <p:nvPr>
            <p:ph type="title"/>
          </p:nvPr>
        </p:nvSpPr>
        <p:spPr/>
        <p:txBody>
          <a:bodyPr/>
          <a:lstStyle/>
          <a:p>
            <a:r>
              <a:rPr lang="en-US" dirty="0"/>
              <a:t>Answer 7</a:t>
            </a:r>
          </a:p>
        </p:txBody>
      </p:sp>
      <p:sp>
        <p:nvSpPr>
          <p:cNvPr id="4" name="Slide Number Placeholder 3">
            <a:extLst>
              <a:ext uri="{FF2B5EF4-FFF2-40B4-BE49-F238E27FC236}">
                <a16:creationId xmlns:a16="http://schemas.microsoft.com/office/drawing/2014/main" id="{732BF80C-21D9-40EF-9C97-3E2E2BF8C04B}"/>
              </a:ext>
            </a:extLst>
          </p:cNvPr>
          <p:cNvSpPr>
            <a:spLocks noGrp="1"/>
          </p:cNvSpPr>
          <p:nvPr>
            <p:ph type="sldNum" sz="quarter" idx="10"/>
          </p:nvPr>
        </p:nvSpPr>
        <p:spPr/>
        <p:txBody>
          <a:bodyPr/>
          <a:lstStyle/>
          <a:p>
            <a:pPr>
              <a:defRPr/>
            </a:pPr>
            <a:fld id="{89C35698-ECFA-45D4-B95F-4F52958123EB}" type="slidenum">
              <a:rPr lang="en-US" smtClean="0"/>
              <a:pPr>
                <a:defRPr/>
              </a:pPr>
              <a:t>15</a:t>
            </a:fld>
            <a:endParaRPr lang="en-US" dirty="0"/>
          </a:p>
        </p:txBody>
      </p:sp>
    </p:spTree>
    <p:extLst>
      <p:ext uri="{BB962C8B-B14F-4D97-AF65-F5344CB8AC3E}">
        <p14:creationId xmlns:p14="http://schemas.microsoft.com/office/powerpoint/2010/main" val="3425938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ACE845-ED13-451E-B869-E7A9206BB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566262"/>
            <a:ext cx="4648200" cy="3072540"/>
          </a:xfrm>
          <a:prstGeom prst="rect">
            <a:avLst/>
          </a:prstGeom>
        </p:spPr>
      </p:pic>
      <p:sp>
        <p:nvSpPr>
          <p:cNvPr id="2" name="Content Placeholder 1">
            <a:extLst>
              <a:ext uri="{FF2B5EF4-FFF2-40B4-BE49-F238E27FC236}">
                <a16:creationId xmlns:a16="http://schemas.microsoft.com/office/drawing/2014/main" id="{411F710C-11AE-4874-8668-665CD4CC526D}"/>
              </a:ext>
            </a:extLst>
          </p:cNvPr>
          <p:cNvSpPr>
            <a:spLocks noGrp="1"/>
          </p:cNvSpPr>
          <p:nvPr>
            <p:ph idx="1"/>
          </p:nvPr>
        </p:nvSpPr>
        <p:spPr>
          <a:xfrm>
            <a:off x="342900" y="1066800"/>
            <a:ext cx="8229600" cy="3873500"/>
          </a:xfrm>
        </p:spPr>
        <p:txBody>
          <a:bodyPr/>
          <a:lstStyle/>
          <a:p>
            <a:pPr marL="109537" indent="0">
              <a:buNone/>
            </a:pPr>
            <a:r>
              <a:rPr lang="en-US" sz="2800" dirty="0">
                <a:solidFill>
                  <a:schemeClr val="accent1">
                    <a:lumMod val="75000"/>
                  </a:schemeClr>
                </a:solidFill>
              </a:rPr>
              <a:t>Name the Best Spring Break Destinations as ranked by U.S. News in 2018.</a:t>
            </a:r>
          </a:p>
          <a:p>
            <a:pPr marL="109537" indent="0">
              <a:buNone/>
            </a:pPr>
            <a:endParaRPr lang="en-US" sz="2800" dirty="0">
              <a:solidFill>
                <a:schemeClr val="accent1">
                  <a:lumMod val="75000"/>
                </a:schemeClr>
              </a:solidFill>
            </a:endParaRPr>
          </a:p>
          <a:p>
            <a:pPr marL="109537" indent="0">
              <a:buNone/>
            </a:pPr>
            <a:endParaRPr lang="en-US" sz="2800" dirty="0">
              <a:solidFill>
                <a:schemeClr val="accent1">
                  <a:lumMod val="75000"/>
                </a:schemeClr>
              </a:solidFill>
            </a:endParaRPr>
          </a:p>
        </p:txBody>
      </p:sp>
      <p:sp>
        <p:nvSpPr>
          <p:cNvPr id="3" name="Title 2">
            <a:extLst>
              <a:ext uri="{FF2B5EF4-FFF2-40B4-BE49-F238E27FC236}">
                <a16:creationId xmlns:a16="http://schemas.microsoft.com/office/drawing/2014/main" id="{516AEE36-8D7D-47EE-AA4A-7191DD50C3F4}"/>
              </a:ext>
            </a:extLst>
          </p:cNvPr>
          <p:cNvSpPr>
            <a:spLocks noGrp="1"/>
          </p:cNvSpPr>
          <p:nvPr>
            <p:ph type="title"/>
          </p:nvPr>
        </p:nvSpPr>
        <p:spPr>
          <a:xfrm>
            <a:off x="506412" y="83412"/>
            <a:ext cx="8229600" cy="1143000"/>
          </a:xfrm>
        </p:spPr>
        <p:txBody>
          <a:bodyPr/>
          <a:lstStyle/>
          <a:p>
            <a:r>
              <a:rPr lang="en-US" dirty="0"/>
              <a:t>Question 8</a:t>
            </a:r>
          </a:p>
        </p:txBody>
      </p:sp>
      <p:sp>
        <p:nvSpPr>
          <p:cNvPr id="4" name="Slide Number Placeholder 3">
            <a:extLst>
              <a:ext uri="{FF2B5EF4-FFF2-40B4-BE49-F238E27FC236}">
                <a16:creationId xmlns:a16="http://schemas.microsoft.com/office/drawing/2014/main" id="{E624D232-93DB-4382-A92C-17B2CBBBC350}"/>
              </a:ext>
            </a:extLst>
          </p:cNvPr>
          <p:cNvSpPr>
            <a:spLocks noGrp="1"/>
          </p:cNvSpPr>
          <p:nvPr>
            <p:ph type="sldNum" sz="quarter" idx="10"/>
          </p:nvPr>
        </p:nvSpPr>
        <p:spPr/>
        <p:txBody>
          <a:bodyPr/>
          <a:lstStyle/>
          <a:p>
            <a:pPr>
              <a:defRPr/>
            </a:pPr>
            <a:fld id="{89C35698-ECFA-45D4-B95F-4F52958123EB}" type="slidenum">
              <a:rPr lang="en-US" smtClean="0"/>
              <a:pPr>
                <a:defRPr/>
              </a:pPr>
              <a:t>16</a:t>
            </a:fld>
            <a:endParaRPr lang="en-US" dirty="0"/>
          </a:p>
        </p:txBody>
      </p:sp>
    </p:spTree>
    <p:extLst>
      <p:ext uri="{BB962C8B-B14F-4D97-AF65-F5344CB8AC3E}">
        <p14:creationId xmlns:p14="http://schemas.microsoft.com/office/powerpoint/2010/main" val="212849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BE2828-B2AF-417F-9F6C-5C7F91B68456}"/>
              </a:ext>
            </a:extLst>
          </p:cNvPr>
          <p:cNvSpPr>
            <a:spLocks noGrp="1"/>
          </p:cNvSpPr>
          <p:nvPr>
            <p:ph type="title"/>
          </p:nvPr>
        </p:nvSpPr>
        <p:spPr/>
        <p:txBody>
          <a:bodyPr>
            <a:normAutofit fontScale="90000"/>
          </a:bodyPr>
          <a:lstStyle/>
          <a:p>
            <a:r>
              <a:rPr lang="en-US" dirty="0"/>
              <a:t>#5 Cabo San Lucas</a:t>
            </a:r>
            <a:br>
              <a:rPr lang="en-US" dirty="0"/>
            </a:br>
            <a:endParaRPr lang="en-US" dirty="0"/>
          </a:p>
        </p:txBody>
      </p:sp>
      <p:sp>
        <p:nvSpPr>
          <p:cNvPr id="4" name="Slide Number Placeholder 3">
            <a:extLst>
              <a:ext uri="{FF2B5EF4-FFF2-40B4-BE49-F238E27FC236}">
                <a16:creationId xmlns:a16="http://schemas.microsoft.com/office/drawing/2014/main" id="{99CC83E6-1C55-42F7-8685-688431B4C75A}"/>
              </a:ext>
            </a:extLst>
          </p:cNvPr>
          <p:cNvSpPr>
            <a:spLocks noGrp="1"/>
          </p:cNvSpPr>
          <p:nvPr>
            <p:ph type="sldNum" sz="quarter" idx="10"/>
          </p:nvPr>
        </p:nvSpPr>
        <p:spPr/>
        <p:txBody>
          <a:bodyPr/>
          <a:lstStyle/>
          <a:p>
            <a:pPr>
              <a:defRPr/>
            </a:pPr>
            <a:fld id="{89C35698-ECFA-45D4-B95F-4F52958123EB}" type="slidenum">
              <a:rPr lang="en-US" smtClean="0"/>
              <a:pPr>
                <a:defRPr/>
              </a:pPr>
              <a:t>17</a:t>
            </a:fld>
            <a:endParaRPr lang="en-US" dirty="0"/>
          </a:p>
        </p:txBody>
      </p:sp>
      <p:pic>
        <p:nvPicPr>
          <p:cNvPr id="6" name="Picture 5">
            <a:extLst>
              <a:ext uri="{FF2B5EF4-FFF2-40B4-BE49-F238E27FC236}">
                <a16:creationId xmlns:a16="http://schemas.microsoft.com/office/drawing/2014/main" id="{2077AB05-9379-4CCF-8372-0E286F8DA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949" y="2133600"/>
            <a:ext cx="5391051" cy="3590925"/>
          </a:xfrm>
          <a:prstGeom prst="rect">
            <a:avLst/>
          </a:prstGeom>
        </p:spPr>
      </p:pic>
      <p:pic>
        <p:nvPicPr>
          <p:cNvPr id="7" name="Picture 6">
            <a:extLst>
              <a:ext uri="{FF2B5EF4-FFF2-40B4-BE49-F238E27FC236}">
                <a16:creationId xmlns:a16="http://schemas.microsoft.com/office/drawing/2014/main" id="{AE3D679E-F427-4E30-BFCA-34B50F9B76B9}"/>
              </a:ext>
            </a:extLst>
          </p:cNvPr>
          <p:cNvPicPr>
            <a:picLocks noChangeAspect="1"/>
          </p:cNvPicPr>
          <p:nvPr/>
        </p:nvPicPr>
        <p:blipFill>
          <a:blip r:embed="rId4"/>
          <a:stretch>
            <a:fillRect/>
          </a:stretch>
        </p:blipFill>
        <p:spPr>
          <a:xfrm>
            <a:off x="-14111" y="2133600"/>
            <a:ext cx="4416778" cy="3610236"/>
          </a:xfrm>
          <a:prstGeom prst="rect">
            <a:avLst/>
          </a:prstGeom>
        </p:spPr>
      </p:pic>
    </p:spTree>
    <p:extLst>
      <p:ext uri="{BB962C8B-B14F-4D97-AF65-F5344CB8AC3E}">
        <p14:creationId xmlns:p14="http://schemas.microsoft.com/office/powerpoint/2010/main" val="3053159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EA42D3-9316-472B-B3B6-61D3E34446B4}"/>
              </a:ext>
            </a:extLst>
          </p:cNvPr>
          <p:cNvSpPr>
            <a:spLocks noGrp="1"/>
          </p:cNvSpPr>
          <p:nvPr>
            <p:ph type="title"/>
          </p:nvPr>
        </p:nvSpPr>
        <p:spPr/>
        <p:txBody>
          <a:bodyPr/>
          <a:lstStyle/>
          <a:p>
            <a:r>
              <a:rPr lang="en-US" dirty="0"/>
              <a:t>#4 Bahamas</a:t>
            </a:r>
          </a:p>
        </p:txBody>
      </p:sp>
      <p:sp>
        <p:nvSpPr>
          <p:cNvPr id="4" name="Slide Number Placeholder 3">
            <a:extLst>
              <a:ext uri="{FF2B5EF4-FFF2-40B4-BE49-F238E27FC236}">
                <a16:creationId xmlns:a16="http://schemas.microsoft.com/office/drawing/2014/main" id="{16456E31-4CD1-4EDD-8B0B-B645D2CE6F1E}"/>
              </a:ext>
            </a:extLst>
          </p:cNvPr>
          <p:cNvSpPr>
            <a:spLocks noGrp="1"/>
          </p:cNvSpPr>
          <p:nvPr>
            <p:ph type="sldNum" sz="quarter" idx="10"/>
          </p:nvPr>
        </p:nvSpPr>
        <p:spPr/>
        <p:txBody>
          <a:bodyPr/>
          <a:lstStyle/>
          <a:p>
            <a:pPr>
              <a:defRPr/>
            </a:pPr>
            <a:fld id="{89C35698-ECFA-45D4-B95F-4F52958123EB}" type="slidenum">
              <a:rPr lang="en-US" smtClean="0"/>
              <a:pPr>
                <a:defRPr/>
              </a:pPr>
              <a:t>18</a:t>
            </a:fld>
            <a:endParaRPr lang="en-US" dirty="0"/>
          </a:p>
        </p:txBody>
      </p:sp>
      <p:pic>
        <p:nvPicPr>
          <p:cNvPr id="5" name="Content Placeholder 5">
            <a:extLst>
              <a:ext uri="{FF2B5EF4-FFF2-40B4-BE49-F238E27FC236}">
                <a16:creationId xmlns:a16="http://schemas.microsoft.com/office/drawing/2014/main" id="{DDCAC0E3-46C2-48AC-BCD2-C9B8299AA4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524000"/>
            <a:ext cx="6019800" cy="4009728"/>
          </a:xfrm>
        </p:spPr>
      </p:pic>
    </p:spTree>
    <p:extLst>
      <p:ext uri="{BB962C8B-B14F-4D97-AF65-F5344CB8AC3E}">
        <p14:creationId xmlns:p14="http://schemas.microsoft.com/office/powerpoint/2010/main" val="141333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466289-2C53-49F7-971F-A9A6E9AA7A02}"/>
              </a:ext>
            </a:extLst>
          </p:cNvPr>
          <p:cNvSpPr>
            <a:spLocks noGrp="1"/>
          </p:cNvSpPr>
          <p:nvPr>
            <p:ph type="title"/>
          </p:nvPr>
        </p:nvSpPr>
        <p:spPr>
          <a:xfrm>
            <a:off x="609600" y="563209"/>
            <a:ext cx="8229600" cy="1143000"/>
          </a:xfrm>
        </p:spPr>
        <p:txBody>
          <a:bodyPr/>
          <a:lstStyle/>
          <a:p>
            <a:r>
              <a:rPr lang="en-US" dirty="0"/>
              <a:t>#3 South Padre Island</a:t>
            </a:r>
          </a:p>
        </p:txBody>
      </p:sp>
      <p:sp>
        <p:nvSpPr>
          <p:cNvPr id="4" name="Slide Number Placeholder 3">
            <a:extLst>
              <a:ext uri="{FF2B5EF4-FFF2-40B4-BE49-F238E27FC236}">
                <a16:creationId xmlns:a16="http://schemas.microsoft.com/office/drawing/2014/main" id="{456A241C-6ACA-46F3-B171-0E283BDAEF95}"/>
              </a:ext>
            </a:extLst>
          </p:cNvPr>
          <p:cNvSpPr>
            <a:spLocks noGrp="1"/>
          </p:cNvSpPr>
          <p:nvPr>
            <p:ph type="sldNum" sz="quarter" idx="10"/>
          </p:nvPr>
        </p:nvSpPr>
        <p:spPr/>
        <p:txBody>
          <a:bodyPr/>
          <a:lstStyle/>
          <a:p>
            <a:pPr>
              <a:defRPr/>
            </a:pPr>
            <a:fld id="{89C35698-ECFA-45D4-B95F-4F52958123EB}" type="slidenum">
              <a:rPr lang="en-US" smtClean="0"/>
              <a:pPr>
                <a:defRPr/>
              </a:pPr>
              <a:t>19</a:t>
            </a:fld>
            <a:endParaRPr lang="en-US" dirty="0"/>
          </a:p>
        </p:txBody>
      </p:sp>
      <p:pic>
        <p:nvPicPr>
          <p:cNvPr id="9" name="Content Placeholder 8">
            <a:extLst>
              <a:ext uri="{FF2B5EF4-FFF2-40B4-BE49-F238E27FC236}">
                <a16:creationId xmlns:a16="http://schemas.microsoft.com/office/drawing/2014/main" id="{04AF70A8-6DB0-42A4-857E-4680C7D056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675165"/>
            <a:ext cx="5715000" cy="3806704"/>
          </a:xfrm>
        </p:spPr>
      </p:pic>
    </p:spTree>
    <p:extLst>
      <p:ext uri="{BB962C8B-B14F-4D97-AF65-F5344CB8AC3E}">
        <p14:creationId xmlns:p14="http://schemas.microsoft.com/office/powerpoint/2010/main" val="4217755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37F12D-5369-4874-B38C-C2063D648B67}"/>
              </a:ext>
            </a:extLst>
          </p:cNvPr>
          <p:cNvSpPr>
            <a:spLocks noGrp="1"/>
          </p:cNvSpPr>
          <p:nvPr>
            <p:ph idx="1"/>
          </p:nvPr>
        </p:nvSpPr>
        <p:spPr>
          <a:xfrm>
            <a:off x="304800" y="914400"/>
            <a:ext cx="8229600" cy="3873500"/>
          </a:xfrm>
        </p:spPr>
        <p:txBody>
          <a:bodyPr/>
          <a:lstStyle/>
          <a:p>
            <a:pPr marL="109537" indent="0">
              <a:buNone/>
            </a:pPr>
            <a:r>
              <a:rPr lang="en-US" sz="2800" dirty="0">
                <a:solidFill>
                  <a:schemeClr val="accent1">
                    <a:lumMod val="75000"/>
                  </a:schemeClr>
                </a:solidFill>
              </a:rPr>
              <a:t>Which of the following is </a:t>
            </a:r>
            <a:r>
              <a:rPr lang="en-US" sz="2800" b="1" dirty="0">
                <a:solidFill>
                  <a:schemeClr val="accent1">
                    <a:lumMod val="75000"/>
                  </a:schemeClr>
                </a:solidFill>
              </a:rPr>
              <a:t>NOT</a:t>
            </a:r>
            <a:r>
              <a:rPr lang="en-US" sz="2800" dirty="0">
                <a:solidFill>
                  <a:schemeClr val="accent1">
                    <a:lumMod val="75000"/>
                  </a:schemeClr>
                </a:solidFill>
              </a:rPr>
              <a:t> necessary for field acceptance of traffic control devices?</a:t>
            </a:r>
          </a:p>
          <a:p>
            <a:pPr marL="109537" indent="0">
              <a:buNone/>
            </a:pPr>
            <a:endParaRPr lang="en-US" sz="2000" dirty="0"/>
          </a:p>
          <a:p>
            <a:pPr marL="623887" indent="-514350">
              <a:buFont typeface="+mj-lt"/>
              <a:buAutoNum type="alphaUcPeriod"/>
            </a:pPr>
            <a:r>
              <a:rPr lang="en-US" sz="2800" dirty="0">
                <a:solidFill>
                  <a:schemeClr val="tx2">
                    <a:lumMod val="75000"/>
                  </a:schemeClr>
                </a:solidFill>
              </a:rPr>
              <a:t>Conformance with NCHRP Report 350 test level 3 or MASH crashworthiness criteria</a:t>
            </a:r>
          </a:p>
          <a:p>
            <a:pPr marL="623887" indent="-514350">
              <a:buFont typeface="+mj-lt"/>
              <a:buAutoNum type="alphaUcPeriod"/>
            </a:pPr>
            <a:r>
              <a:rPr lang="en-US" sz="2800" dirty="0">
                <a:solidFill>
                  <a:schemeClr val="tx2">
                    <a:lumMod val="75000"/>
                  </a:schemeClr>
                </a:solidFill>
              </a:rPr>
              <a:t>On the Approved Products List</a:t>
            </a:r>
          </a:p>
          <a:p>
            <a:pPr marL="623887" indent="-514350">
              <a:buFont typeface="+mj-lt"/>
              <a:buAutoNum type="alphaUcPeriod"/>
            </a:pPr>
            <a:r>
              <a:rPr lang="en-US" sz="2800" dirty="0">
                <a:solidFill>
                  <a:schemeClr val="tx2">
                    <a:lumMod val="75000"/>
                  </a:schemeClr>
                </a:solidFill>
              </a:rPr>
              <a:t>Conformance with WMUTCD</a:t>
            </a:r>
          </a:p>
          <a:p>
            <a:pPr marL="623887" indent="-514350">
              <a:buFont typeface="+mj-lt"/>
              <a:buAutoNum type="alphaUcPeriod"/>
            </a:pPr>
            <a:r>
              <a:rPr lang="en-US" sz="2800" dirty="0">
                <a:solidFill>
                  <a:schemeClr val="tx2">
                    <a:lumMod val="75000"/>
                  </a:schemeClr>
                </a:solidFill>
              </a:rPr>
              <a:t>Acceptable condition according to ATSSA</a:t>
            </a:r>
          </a:p>
          <a:p>
            <a:pPr marL="623887" indent="-514350">
              <a:buFont typeface="+mj-lt"/>
              <a:buAutoNum type="alphaUcPeriod"/>
            </a:pPr>
            <a:endParaRPr lang="en-US" dirty="0"/>
          </a:p>
        </p:txBody>
      </p:sp>
      <p:sp>
        <p:nvSpPr>
          <p:cNvPr id="3" name="Title 2">
            <a:extLst>
              <a:ext uri="{FF2B5EF4-FFF2-40B4-BE49-F238E27FC236}">
                <a16:creationId xmlns:a16="http://schemas.microsoft.com/office/drawing/2014/main" id="{53F9CF97-4F7B-4201-AF71-E99F0D761EBA}"/>
              </a:ext>
            </a:extLst>
          </p:cNvPr>
          <p:cNvSpPr>
            <a:spLocks noGrp="1"/>
          </p:cNvSpPr>
          <p:nvPr>
            <p:ph type="title"/>
          </p:nvPr>
        </p:nvSpPr>
        <p:spPr>
          <a:xfrm>
            <a:off x="506412" y="0"/>
            <a:ext cx="8229600" cy="1143000"/>
          </a:xfrm>
        </p:spPr>
        <p:txBody>
          <a:bodyPr/>
          <a:lstStyle/>
          <a:p>
            <a:r>
              <a:rPr lang="en-US" dirty="0"/>
              <a:t>Question 1</a:t>
            </a:r>
          </a:p>
        </p:txBody>
      </p:sp>
      <p:sp>
        <p:nvSpPr>
          <p:cNvPr id="4" name="Slide Number Placeholder 3">
            <a:extLst>
              <a:ext uri="{FF2B5EF4-FFF2-40B4-BE49-F238E27FC236}">
                <a16:creationId xmlns:a16="http://schemas.microsoft.com/office/drawing/2014/main" id="{61C87BC8-6978-4902-A257-EF5B9DA1B458}"/>
              </a:ext>
            </a:extLst>
          </p:cNvPr>
          <p:cNvSpPr>
            <a:spLocks noGrp="1"/>
          </p:cNvSpPr>
          <p:nvPr>
            <p:ph type="sldNum" sz="quarter" idx="10"/>
          </p:nvPr>
        </p:nvSpPr>
        <p:spPr/>
        <p:txBody>
          <a:bodyPr/>
          <a:lstStyle/>
          <a:p>
            <a:pPr>
              <a:defRPr/>
            </a:pPr>
            <a:fld id="{89C35698-ECFA-45D4-B95F-4F52958123EB}" type="slidenum">
              <a:rPr lang="en-US" smtClean="0"/>
              <a:pPr>
                <a:defRPr/>
              </a:pPr>
              <a:t>2</a:t>
            </a:fld>
            <a:endParaRPr lang="en-US" dirty="0"/>
          </a:p>
        </p:txBody>
      </p:sp>
    </p:spTree>
    <p:extLst>
      <p:ext uri="{BB962C8B-B14F-4D97-AF65-F5344CB8AC3E}">
        <p14:creationId xmlns:p14="http://schemas.microsoft.com/office/powerpoint/2010/main" val="4202401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B30F031-D35B-4C26-AE32-213A833625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600200"/>
            <a:ext cx="6105525" cy="4066829"/>
          </a:xfrm>
        </p:spPr>
      </p:pic>
      <p:sp>
        <p:nvSpPr>
          <p:cNvPr id="3" name="Title 2">
            <a:extLst>
              <a:ext uri="{FF2B5EF4-FFF2-40B4-BE49-F238E27FC236}">
                <a16:creationId xmlns:a16="http://schemas.microsoft.com/office/drawing/2014/main" id="{182529B7-5A2C-4B16-999C-EAFA80EB1A99}"/>
              </a:ext>
            </a:extLst>
          </p:cNvPr>
          <p:cNvSpPr>
            <a:spLocks noGrp="1"/>
          </p:cNvSpPr>
          <p:nvPr>
            <p:ph type="title"/>
          </p:nvPr>
        </p:nvSpPr>
        <p:spPr/>
        <p:txBody>
          <a:bodyPr/>
          <a:lstStyle/>
          <a:p>
            <a:r>
              <a:rPr lang="en-US" dirty="0"/>
              <a:t>#2 Miami Beach</a:t>
            </a:r>
          </a:p>
        </p:txBody>
      </p:sp>
      <p:sp>
        <p:nvSpPr>
          <p:cNvPr id="4" name="Slide Number Placeholder 3">
            <a:extLst>
              <a:ext uri="{FF2B5EF4-FFF2-40B4-BE49-F238E27FC236}">
                <a16:creationId xmlns:a16="http://schemas.microsoft.com/office/drawing/2014/main" id="{9354D60F-5CB3-48E4-8FD8-D089154BA3CD}"/>
              </a:ext>
            </a:extLst>
          </p:cNvPr>
          <p:cNvSpPr>
            <a:spLocks noGrp="1"/>
          </p:cNvSpPr>
          <p:nvPr>
            <p:ph type="sldNum" sz="quarter" idx="10"/>
          </p:nvPr>
        </p:nvSpPr>
        <p:spPr/>
        <p:txBody>
          <a:bodyPr/>
          <a:lstStyle/>
          <a:p>
            <a:pPr>
              <a:defRPr/>
            </a:pPr>
            <a:fld id="{89C35698-ECFA-45D4-B95F-4F52958123EB}" type="slidenum">
              <a:rPr lang="en-US" smtClean="0"/>
              <a:pPr>
                <a:defRPr/>
              </a:pPr>
              <a:t>20</a:t>
            </a:fld>
            <a:endParaRPr lang="en-US" dirty="0"/>
          </a:p>
        </p:txBody>
      </p:sp>
    </p:spTree>
    <p:extLst>
      <p:ext uri="{BB962C8B-B14F-4D97-AF65-F5344CB8AC3E}">
        <p14:creationId xmlns:p14="http://schemas.microsoft.com/office/powerpoint/2010/main" val="3884615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216F4DF-EA3D-427A-91CB-D5603BE9C0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524000"/>
            <a:ext cx="6172200" cy="4118366"/>
          </a:xfrm>
        </p:spPr>
      </p:pic>
      <p:sp>
        <p:nvSpPr>
          <p:cNvPr id="3" name="Title 2">
            <a:extLst>
              <a:ext uri="{FF2B5EF4-FFF2-40B4-BE49-F238E27FC236}">
                <a16:creationId xmlns:a16="http://schemas.microsoft.com/office/drawing/2014/main" id="{CD8FCA9E-5C48-46E1-8695-9E31D75CD95B}"/>
              </a:ext>
            </a:extLst>
          </p:cNvPr>
          <p:cNvSpPr>
            <a:spLocks noGrp="1"/>
          </p:cNvSpPr>
          <p:nvPr>
            <p:ph type="title"/>
          </p:nvPr>
        </p:nvSpPr>
        <p:spPr/>
        <p:txBody>
          <a:bodyPr/>
          <a:lstStyle/>
          <a:p>
            <a:r>
              <a:rPr lang="en-US" dirty="0"/>
              <a:t>#1 Cancun</a:t>
            </a:r>
          </a:p>
        </p:txBody>
      </p:sp>
      <p:sp>
        <p:nvSpPr>
          <p:cNvPr id="4" name="Slide Number Placeholder 3">
            <a:extLst>
              <a:ext uri="{FF2B5EF4-FFF2-40B4-BE49-F238E27FC236}">
                <a16:creationId xmlns:a16="http://schemas.microsoft.com/office/drawing/2014/main" id="{E8BA4097-1BB9-4786-B7EC-BA45EF7920C4}"/>
              </a:ext>
            </a:extLst>
          </p:cNvPr>
          <p:cNvSpPr>
            <a:spLocks noGrp="1"/>
          </p:cNvSpPr>
          <p:nvPr>
            <p:ph type="sldNum" sz="quarter" idx="10"/>
          </p:nvPr>
        </p:nvSpPr>
        <p:spPr/>
        <p:txBody>
          <a:bodyPr/>
          <a:lstStyle/>
          <a:p>
            <a:pPr>
              <a:defRPr/>
            </a:pPr>
            <a:fld id="{89C35698-ECFA-45D4-B95F-4F52958123EB}" type="slidenum">
              <a:rPr lang="en-US" smtClean="0"/>
              <a:pPr>
                <a:defRPr/>
              </a:pPr>
              <a:t>21</a:t>
            </a:fld>
            <a:endParaRPr lang="en-US" dirty="0"/>
          </a:p>
        </p:txBody>
      </p:sp>
    </p:spTree>
    <p:extLst>
      <p:ext uri="{BB962C8B-B14F-4D97-AF65-F5344CB8AC3E}">
        <p14:creationId xmlns:p14="http://schemas.microsoft.com/office/powerpoint/2010/main" val="2305667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37F12D-5369-4874-B38C-C2063D648B67}"/>
              </a:ext>
            </a:extLst>
          </p:cNvPr>
          <p:cNvSpPr>
            <a:spLocks noGrp="1"/>
          </p:cNvSpPr>
          <p:nvPr>
            <p:ph idx="1"/>
          </p:nvPr>
        </p:nvSpPr>
        <p:spPr>
          <a:xfrm>
            <a:off x="304800" y="1524000"/>
            <a:ext cx="8229600" cy="3873500"/>
          </a:xfrm>
        </p:spPr>
        <p:txBody>
          <a:bodyPr anchor="ctr"/>
          <a:lstStyle/>
          <a:p>
            <a:pPr marL="623887" indent="-514350">
              <a:buAutoNum type="alphaUcPeriod"/>
            </a:pPr>
            <a:r>
              <a:rPr lang="en-US" sz="2800" dirty="0">
                <a:solidFill>
                  <a:schemeClr val="tx2">
                    <a:lumMod val="75000"/>
                  </a:schemeClr>
                </a:solidFill>
              </a:rPr>
              <a:t>Conformance with NCHRP Report 350 test level 3 or MASH crashworthiness criteria</a:t>
            </a:r>
          </a:p>
          <a:p>
            <a:pPr marL="109537" indent="0">
              <a:buNone/>
            </a:pPr>
            <a:endParaRPr lang="en-US" sz="2800" dirty="0">
              <a:solidFill>
                <a:schemeClr val="tx2">
                  <a:lumMod val="75000"/>
                </a:schemeClr>
              </a:solidFill>
            </a:endParaRPr>
          </a:p>
          <a:p>
            <a:pPr marL="109537" indent="0">
              <a:buNone/>
            </a:pPr>
            <a:r>
              <a:rPr lang="en-US" sz="2400" dirty="0">
                <a:solidFill>
                  <a:schemeClr val="tx2">
                    <a:lumMod val="75000"/>
                  </a:schemeClr>
                </a:solidFill>
              </a:rPr>
              <a:t>Since traffic control devices are on the APL, field staff do not need to collect a certification of crashworthiness. </a:t>
            </a:r>
          </a:p>
          <a:p>
            <a:pPr marL="109537" indent="0">
              <a:buNone/>
            </a:pPr>
            <a:endParaRPr lang="en-US" dirty="0"/>
          </a:p>
        </p:txBody>
      </p:sp>
      <p:sp>
        <p:nvSpPr>
          <p:cNvPr id="3" name="Title 2">
            <a:extLst>
              <a:ext uri="{FF2B5EF4-FFF2-40B4-BE49-F238E27FC236}">
                <a16:creationId xmlns:a16="http://schemas.microsoft.com/office/drawing/2014/main" id="{53F9CF97-4F7B-4201-AF71-E99F0D761EBA}"/>
              </a:ext>
            </a:extLst>
          </p:cNvPr>
          <p:cNvSpPr>
            <a:spLocks noGrp="1"/>
          </p:cNvSpPr>
          <p:nvPr>
            <p:ph type="title"/>
          </p:nvPr>
        </p:nvSpPr>
        <p:spPr>
          <a:xfrm>
            <a:off x="506412" y="0"/>
            <a:ext cx="8229600" cy="1143000"/>
          </a:xfrm>
        </p:spPr>
        <p:txBody>
          <a:bodyPr/>
          <a:lstStyle/>
          <a:p>
            <a:r>
              <a:rPr lang="en-US" dirty="0"/>
              <a:t>Answer 1</a:t>
            </a:r>
          </a:p>
        </p:txBody>
      </p:sp>
      <p:sp>
        <p:nvSpPr>
          <p:cNvPr id="4" name="Slide Number Placeholder 3">
            <a:extLst>
              <a:ext uri="{FF2B5EF4-FFF2-40B4-BE49-F238E27FC236}">
                <a16:creationId xmlns:a16="http://schemas.microsoft.com/office/drawing/2014/main" id="{61C87BC8-6978-4902-A257-EF5B9DA1B458}"/>
              </a:ext>
            </a:extLst>
          </p:cNvPr>
          <p:cNvSpPr>
            <a:spLocks noGrp="1"/>
          </p:cNvSpPr>
          <p:nvPr>
            <p:ph type="sldNum" sz="quarter" idx="10"/>
          </p:nvPr>
        </p:nvSpPr>
        <p:spPr/>
        <p:txBody>
          <a:bodyPr/>
          <a:lstStyle/>
          <a:p>
            <a:pPr>
              <a:defRPr/>
            </a:pPr>
            <a:fld id="{89C35698-ECFA-45D4-B95F-4F52958123EB}" type="slidenum">
              <a:rPr lang="en-US" smtClean="0"/>
              <a:pPr>
                <a:defRPr/>
              </a:pPr>
              <a:t>3</a:t>
            </a:fld>
            <a:endParaRPr lang="en-US" dirty="0"/>
          </a:p>
        </p:txBody>
      </p:sp>
    </p:spTree>
    <p:extLst>
      <p:ext uri="{BB962C8B-B14F-4D97-AF65-F5344CB8AC3E}">
        <p14:creationId xmlns:p14="http://schemas.microsoft.com/office/powerpoint/2010/main" val="524876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8CCB18-3F9E-498E-8799-AE53F7DA08FC}"/>
              </a:ext>
            </a:extLst>
          </p:cNvPr>
          <p:cNvSpPr>
            <a:spLocks noGrp="1"/>
          </p:cNvSpPr>
          <p:nvPr>
            <p:ph idx="1"/>
          </p:nvPr>
        </p:nvSpPr>
        <p:spPr>
          <a:xfrm>
            <a:off x="381000" y="533400"/>
            <a:ext cx="8229600" cy="4953000"/>
          </a:xfrm>
        </p:spPr>
        <p:txBody>
          <a:bodyPr anchor="ctr"/>
          <a:lstStyle/>
          <a:p>
            <a:pPr marL="109537" indent="0">
              <a:buNone/>
            </a:pPr>
            <a:endParaRPr lang="en-US" sz="2800" dirty="0">
              <a:solidFill>
                <a:schemeClr val="accent1">
                  <a:lumMod val="75000"/>
                </a:schemeClr>
              </a:solidFill>
            </a:endParaRPr>
          </a:p>
          <a:p>
            <a:pPr marL="109537" indent="0">
              <a:buNone/>
            </a:pPr>
            <a:r>
              <a:rPr lang="en-US" sz="2800" dirty="0">
                <a:solidFill>
                  <a:schemeClr val="accent1">
                    <a:lumMod val="75000"/>
                  </a:schemeClr>
                </a:solidFill>
              </a:rPr>
              <a:t>True or False?</a:t>
            </a:r>
          </a:p>
          <a:p>
            <a:pPr marL="109537" indent="0">
              <a:buNone/>
            </a:pPr>
            <a:r>
              <a:rPr lang="en-US" sz="2800" dirty="0">
                <a:solidFill>
                  <a:schemeClr val="accent1">
                    <a:lumMod val="75000"/>
                  </a:schemeClr>
                </a:solidFill>
              </a:rPr>
              <a:t>Damage to steel or concrete girders during deck removal should be evaluated in a damage survey and allowable repairs or restoration will be determined by the Region Bridge Maintenance Section.  </a:t>
            </a:r>
          </a:p>
          <a:p>
            <a:pPr marL="109537" indent="0">
              <a:buNone/>
            </a:pPr>
            <a:endParaRPr lang="en-US" sz="2800" dirty="0">
              <a:solidFill>
                <a:schemeClr val="accent1">
                  <a:lumMod val="75000"/>
                </a:schemeClr>
              </a:solidFill>
            </a:endParaRPr>
          </a:p>
        </p:txBody>
      </p:sp>
      <p:sp>
        <p:nvSpPr>
          <p:cNvPr id="3" name="Title 2">
            <a:extLst>
              <a:ext uri="{FF2B5EF4-FFF2-40B4-BE49-F238E27FC236}">
                <a16:creationId xmlns:a16="http://schemas.microsoft.com/office/drawing/2014/main" id="{1A49E2B9-68E2-4B5C-A287-01DA70C4BB8B}"/>
              </a:ext>
            </a:extLst>
          </p:cNvPr>
          <p:cNvSpPr>
            <a:spLocks noGrp="1"/>
          </p:cNvSpPr>
          <p:nvPr>
            <p:ph type="title"/>
          </p:nvPr>
        </p:nvSpPr>
        <p:spPr>
          <a:xfrm>
            <a:off x="525462" y="69850"/>
            <a:ext cx="8229600" cy="1143000"/>
          </a:xfrm>
        </p:spPr>
        <p:txBody>
          <a:bodyPr/>
          <a:lstStyle/>
          <a:p>
            <a:r>
              <a:rPr lang="en-US" dirty="0">
                <a:effectLst>
                  <a:outerShdw blurRad="38100" dist="38100" dir="2700000" algn="tl">
                    <a:srgbClr val="000000">
                      <a:alpha val="43137"/>
                    </a:srgbClr>
                  </a:outerShdw>
                </a:effectLst>
              </a:rPr>
              <a:t>Question 2</a:t>
            </a:r>
          </a:p>
        </p:txBody>
      </p:sp>
      <p:sp>
        <p:nvSpPr>
          <p:cNvPr id="4" name="Slide Number Placeholder 3">
            <a:extLst>
              <a:ext uri="{FF2B5EF4-FFF2-40B4-BE49-F238E27FC236}">
                <a16:creationId xmlns:a16="http://schemas.microsoft.com/office/drawing/2014/main" id="{D7BCC2D3-77B2-4E71-9773-939BF2A55703}"/>
              </a:ext>
            </a:extLst>
          </p:cNvPr>
          <p:cNvSpPr>
            <a:spLocks noGrp="1"/>
          </p:cNvSpPr>
          <p:nvPr>
            <p:ph type="sldNum" sz="quarter" idx="10"/>
          </p:nvPr>
        </p:nvSpPr>
        <p:spPr/>
        <p:txBody>
          <a:bodyPr/>
          <a:lstStyle/>
          <a:p>
            <a:pPr>
              <a:defRPr/>
            </a:pPr>
            <a:fld id="{89C35698-ECFA-45D4-B95F-4F52958123EB}" type="slidenum">
              <a:rPr lang="en-US" smtClean="0"/>
              <a:pPr>
                <a:defRPr/>
              </a:pPr>
              <a:t>4</a:t>
            </a:fld>
            <a:endParaRPr lang="en-US" dirty="0"/>
          </a:p>
        </p:txBody>
      </p:sp>
    </p:spTree>
    <p:extLst>
      <p:ext uri="{BB962C8B-B14F-4D97-AF65-F5344CB8AC3E}">
        <p14:creationId xmlns:p14="http://schemas.microsoft.com/office/powerpoint/2010/main" val="2429521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8CCB18-3F9E-498E-8799-AE53F7DA08FC}"/>
              </a:ext>
            </a:extLst>
          </p:cNvPr>
          <p:cNvSpPr>
            <a:spLocks noGrp="1"/>
          </p:cNvSpPr>
          <p:nvPr>
            <p:ph idx="1"/>
          </p:nvPr>
        </p:nvSpPr>
        <p:spPr>
          <a:xfrm>
            <a:off x="248356" y="457200"/>
            <a:ext cx="8229600" cy="4038600"/>
          </a:xfrm>
        </p:spPr>
        <p:txBody>
          <a:bodyPr anchor="ctr"/>
          <a:lstStyle/>
          <a:p>
            <a:pPr marL="109537" indent="0">
              <a:buNone/>
            </a:pPr>
            <a:endParaRPr lang="en-US" sz="2800" dirty="0">
              <a:solidFill>
                <a:schemeClr val="tx2">
                  <a:lumMod val="75000"/>
                </a:schemeClr>
              </a:solidFill>
            </a:endParaRPr>
          </a:p>
          <a:p>
            <a:pPr marL="109537" indent="0">
              <a:buNone/>
            </a:pPr>
            <a:endParaRPr lang="en-US" sz="2800" dirty="0">
              <a:solidFill>
                <a:schemeClr val="tx2">
                  <a:lumMod val="75000"/>
                </a:schemeClr>
              </a:solidFill>
            </a:endParaRPr>
          </a:p>
          <a:p>
            <a:pPr marL="109537" indent="0">
              <a:buNone/>
            </a:pPr>
            <a:endParaRPr lang="en-US" sz="2800" dirty="0">
              <a:solidFill>
                <a:schemeClr val="tx2">
                  <a:lumMod val="75000"/>
                </a:schemeClr>
              </a:solidFill>
            </a:endParaRPr>
          </a:p>
          <a:p>
            <a:pPr marL="109537" indent="0">
              <a:buNone/>
            </a:pPr>
            <a:r>
              <a:rPr lang="en-US" sz="2800" dirty="0">
                <a:solidFill>
                  <a:schemeClr val="tx2">
                    <a:lumMod val="75000"/>
                  </a:schemeClr>
                </a:solidFill>
              </a:rPr>
              <a:t>False. </a:t>
            </a:r>
          </a:p>
          <a:p>
            <a:pPr marL="109537" indent="0">
              <a:buNone/>
            </a:pPr>
            <a:r>
              <a:rPr lang="en-US" sz="2800" dirty="0">
                <a:solidFill>
                  <a:schemeClr val="tx2">
                    <a:lumMod val="75000"/>
                  </a:schemeClr>
                </a:solidFill>
              </a:rPr>
              <a:t>The Region Bridge Maintenance Section is available to assist with the damage survey and may offer recommendation, but the determination of repair, restoration or girder replacement should be discussed with BOS design</a:t>
            </a:r>
            <a:r>
              <a:rPr lang="en-US" sz="3600" dirty="0">
                <a:solidFill>
                  <a:schemeClr val="tx2">
                    <a:lumMod val="75000"/>
                  </a:schemeClr>
                </a:solidFill>
              </a:rPr>
              <a:t>.</a:t>
            </a:r>
          </a:p>
        </p:txBody>
      </p:sp>
      <p:sp>
        <p:nvSpPr>
          <p:cNvPr id="3" name="Title 2">
            <a:extLst>
              <a:ext uri="{FF2B5EF4-FFF2-40B4-BE49-F238E27FC236}">
                <a16:creationId xmlns:a16="http://schemas.microsoft.com/office/drawing/2014/main" id="{1A49E2B9-68E2-4B5C-A287-01DA70C4BB8B}"/>
              </a:ext>
            </a:extLst>
          </p:cNvPr>
          <p:cNvSpPr>
            <a:spLocks noGrp="1"/>
          </p:cNvSpPr>
          <p:nvPr>
            <p:ph type="title"/>
          </p:nvPr>
        </p:nvSpPr>
        <p:spPr>
          <a:xfrm>
            <a:off x="525462" y="69850"/>
            <a:ext cx="8229600" cy="1143000"/>
          </a:xfrm>
        </p:spPr>
        <p:txBody>
          <a:bodyPr/>
          <a:lstStyle/>
          <a:p>
            <a:r>
              <a:rPr lang="en-US" dirty="0"/>
              <a:t>Answer 2</a:t>
            </a:r>
          </a:p>
        </p:txBody>
      </p:sp>
      <p:sp>
        <p:nvSpPr>
          <p:cNvPr id="4" name="Slide Number Placeholder 3">
            <a:extLst>
              <a:ext uri="{FF2B5EF4-FFF2-40B4-BE49-F238E27FC236}">
                <a16:creationId xmlns:a16="http://schemas.microsoft.com/office/drawing/2014/main" id="{D7BCC2D3-77B2-4E71-9773-939BF2A55703}"/>
              </a:ext>
            </a:extLst>
          </p:cNvPr>
          <p:cNvSpPr>
            <a:spLocks noGrp="1"/>
          </p:cNvSpPr>
          <p:nvPr>
            <p:ph type="sldNum" sz="quarter" idx="10"/>
          </p:nvPr>
        </p:nvSpPr>
        <p:spPr/>
        <p:txBody>
          <a:bodyPr/>
          <a:lstStyle/>
          <a:p>
            <a:pPr>
              <a:defRPr/>
            </a:pPr>
            <a:fld id="{89C35698-ECFA-45D4-B95F-4F52958123EB}" type="slidenum">
              <a:rPr lang="en-US" smtClean="0"/>
              <a:pPr>
                <a:defRPr/>
              </a:pPr>
              <a:t>5</a:t>
            </a:fld>
            <a:endParaRPr lang="en-US" dirty="0"/>
          </a:p>
        </p:txBody>
      </p:sp>
    </p:spTree>
    <p:extLst>
      <p:ext uri="{BB962C8B-B14F-4D97-AF65-F5344CB8AC3E}">
        <p14:creationId xmlns:p14="http://schemas.microsoft.com/office/powerpoint/2010/main" val="37400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37F12D-5369-4874-B38C-C2063D648B67}"/>
              </a:ext>
            </a:extLst>
          </p:cNvPr>
          <p:cNvSpPr>
            <a:spLocks noGrp="1"/>
          </p:cNvSpPr>
          <p:nvPr>
            <p:ph idx="1"/>
          </p:nvPr>
        </p:nvSpPr>
        <p:spPr>
          <a:xfrm>
            <a:off x="304800" y="914400"/>
            <a:ext cx="8229600" cy="3873500"/>
          </a:xfrm>
        </p:spPr>
        <p:txBody>
          <a:bodyPr/>
          <a:lstStyle/>
          <a:p>
            <a:pPr marL="109537" indent="0">
              <a:buNone/>
            </a:pPr>
            <a:r>
              <a:rPr lang="en-US" sz="2400" dirty="0">
                <a:solidFill>
                  <a:schemeClr val="accent1">
                    <a:lumMod val="75000"/>
                  </a:schemeClr>
                </a:solidFill>
              </a:rPr>
              <a:t>Notice of Termination (NOT) from coverage under the Wisconsin Pollutant Discharge Elimination System (WPDES) General Permit requires the following:</a:t>
            </a:r>
          </a:p>
          <a:p>
            <a:pPr marL="623887" indent="-514350">
              <a:buFont typeface="+mj-lt"/>
              <a:buAutoNum type="alphaUcPeriod"/>
            </a:pPr>
            <a:r>
              <a:rPr lang="en-US" sz="2400" dirty="0">
                <a:solidFill>
                  <a:schemeClr val="tx2">
                    <a:lumMod val="75000"/>
                  </a:schemeClr>
                </a:solidFill>
              </a:rPr>
              <a:t>Substantial Completion of Project or Substantial Growth (70% permanent vegetation)</a:t>
            </a:r>
          </a:p>
          <a:p>
            <a:pPr marL="623887" indent="-514350">
              <a:buFont typeface="+mj-lt"/>
              <a:buAutoNum type="alphaUcPeriod"/>
            </a:pPr>
            <a:r>
              <a:rPr lang="en-US" sz="2400" dirty="0">
                <a:solidFill>
                  <a:schemeClr val="tx2">
                    <a:lumMod val="75000"/>
                  </a:schemeClr>
                </a:solidFill>
              </a:rPr>
              <a:t>Substantial Completion of Project and Substantial Growth (70% permanent vegetation)</a:t>
            </a:r>
          </a:p>
          <a:p>
            <a:pPr marL="623887" indent="-514350">
              <a:buFont typeface="+mj-lt"/>
              <a:buAutoNum type="alphaUcPeriod"/>
            </a:pPr>
            <a:r>
              <a:rPr lang="en-US" sz="2400" dirty="0">
                <a:solidFill>
                  <a:schemeClr val="tx2">
                    <a:lumMod val="75000"/>
                  </a:schemeClr>
                </a:solidFill>
              </a:rPr>
              <a:t>Substantial Completion of Project and Substantial Growth (80% permanent vegetation)</a:t>
            </a:r>
          </a:p>
          <a:p>
            <a:pPr marL="623887" indent="-514350">
              <a:buFont typeface="+mj-lt"/>
              <a:buAutoNum type="alphaUcPeriod"/>
            </a:pPr>
            <a:r>
              <a:rPr lang="en-US" sz="2400" dirty="0">
                <a:solidFill>
                  <a:schemeClr val="tx2">
                    <a:lumMod val="75000"/>
                  </a:schemeClr>
                </a:solidFill>
              </a:rPr>
              <a:t>All Contract Work Complete and Substantial Growth (70% permanent vegetation) </a:t>
            </a:r>
          </a:p>
          <a:p>
            <a:pPr marL="623887" indent="-514350">
              <a:buFont typeface="+mj-lt"/>
              <a:buAutoNum type="alphaUcPeriod"/>
            </a:pPr>
            <a:endParaRPr lang="en-US" sz="2400" dirty="0"/>
          </a:p>
        </p:txBody>
      </p:sp>
      <p:sp>
        <p:nvSpPr>
          <p:cNvPr id="3" name="Title 2">
            <a:extLst>
              <a:ext uri="{FF2B5EF4-FFF2-40B4-BE49-F238E27FC236}">
                <a16:creationId xmlns:a16="http://schemas.microsoft.com/office/drawing/2014/main" id="{53F9CF97-4F7B-4201-AF71-E99F0D761EBA}"/>
              </a:ext>
            </a:extLst>
          </p:cNvPr>
          <p:cNvSpPr>
            <a:spLocks noGrp="1"/>
          </p:cNvSpPr>
          <p:nvPr>
            <p:ph type="title"/>
          </p:nvPr>
        </p:nvSpPr>
        <p:spPr>
          <a:xfrm>
            <a:off x="506412" y="0"/>
            <a:ext cx="8229600" cy="1143000"/>
          </a:xfrm>
        </p:spPr>
        <p:txBody>
          <a:bodyPr/>
          <a:lstStyle/>
          <a:p>
            <a:r>
              <a:rPr lang="en-US" dirty="0"/>
              <a:t>Question 3</a:t>
            </a:r>
          </a:p>
        </p:txBody>
      </p:sp>
      <p:sp>
        <p:nvSpPr>
          <p:cNvPr id="4" name="Slide Number Placeholder 3">
            <a:extLst>
              <a:ext uri="{FF2B5EF4-FFF2-40B4-BE49-F238E27FC236}">
                <a16:creationId xmlns:a16="http://schemas.microsoft.com/office/drawing/2014/main" id="{61C87BC8-6978-4902-A257-EF5B9DA1B458}"/>
              </a:ext>
            </a:extLst>
          </p:cNvPr>
          <p:cNvSpPr>
            <a:spLocks noGrp="1"/>
          </p:cNvSpPr>
          <p:nvPr>
            <p:ph type="sldNum" sz="quarter" idx="10"/>
          </p:nvPr>
        </p:nvSpPr>
        <p:spPr/>
        <p:txBody>
          <a:bodyPr/>
          <a:lstStyle/>
          <a:p>
            <a:pPr>
              <a:defRPr/>
            </a:pPr>
            <a:fld id="{89C35698-ECFA-45D4-B95F-4F52958123EB}" type="slidenum">
              <a:rPr lang="en-US" smtClean="0"/>
              <a:pPr>
                <a:defRPr/>
              </a:pPr>
              <a:t>6</a:t>
            </a:fld>
            <a:endParaRPr lang="en-US" dirty="0"/>
          </a:p>
        </p:txBody>
      </p:sp>
    </p:spTree>
    <p:extLst>
      <p:ext uri="{BB962C8B-B14F-4D97-AF65-F5344CB8AC3E}">
        <p14:creationId xmlns:p14="http://schemas.microsoft.com/office/powerpoint/2010/main" val="3098386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37F12D-5369-4874-B38C-C2063D648B67}"/>
              </a:ext>
            </a:extLst>
          </p:cNvPr>
          <p:cNvSpPr>
            <a:spLocks noGrp="1"/>
          </p:cNvSpPr>
          <p:nvPr>
            <p:ph idx="1"/>
          </p:nvPr>
        </p:nvSpPr>
        <p:spPr>
          <a:xfrm>
            <a:off x="304800" y="914400"/>
            <a:ext cx="8229600" cy="3873500"/>
          </a:xfrm>
        </p:spPr>
        <p:txBody>
          <a:bodyPr anchor="ctr"/>
          <a:lstStyle/>
          <a:p>
            <a:pPr marL="109537" indent="0">
              <a:buNone/>
            </a:pPr>
            <a:endParaRPr lang="en-US" sz="2000" dirty="0"/>
          </a:p>
          <a:p>
            <a:pPr marL="109537" indent="0">
              <a:buNone/>
            </a:pPr>
            <a:endParaRPr lang="en-US" sz="2000" dirty="0"/>
          </a:p>
          <a:p>
            <a:pPr marL="109537" indent="0">
              <a:buNone/>
            </a:pPr>
            <a:endParaRPr lang="en-US" sz="2000" dirty="0"/>
          </a:p>
          <a:p>
            <a:pPr marL="109537" indent="0">
              <a:buNone/>
            </a:pPr>
            <a:r>
              <a:rPr lang="en-US" sz="1800" dirty="0">
                <a:solidFill>
                  <a:schemeClr val="accent3">
                    <a:lumMod val="75000"/>
                  </a:schemeClr>
                </a:solidFill>
              </a:rPr>
              <a:t>B.     </a:t>
            </a:r>
            <a:r>
              <a:rPr lang="en-US" sz="2800" dirty="0">
                <a:solidFill>
                  <a:schemeClr val="tx2">
                    <a:lumMod val="75000"/>
                  </a:schemeClr>
                </a:solidFill>
              </a:rPr>
              <a:t>Substantial Completion of Project and Substantial Growth (70% permanent vegetation) </a:t>
            </a:r>
          </a:p>
          <a:p>
            <a:pPr marL="623887" indent="-514350">
              <a:buFont typeface="+mj-lt"/>
              <a:buAutoNum type="alphaUcPeriod"/>
            </a:pPr>
            <a:endParaRPr lang="en-US" dirty="0"/>
          </a:p>
        </p:txBody>
      </p:sp>
      <p:sp>
        <p:nvSpPr>
          <p:cNvPr id="3" name="Title 2">
            <a:extLst>
              <a:ext uri="{FF2B5EF4-FFF2-40B4-BE49-F238E27FC236}">
                <a16:creationId xmlns:a16="http://schemas.microsoft.com/office/drawing/2014/main" id="{53F9CF97-4F7B-4201-AF71-E99F0D761EBA}"/>
              </a:ext>
            </a:extLst>
          </p:cNvPr>
          <p:cNvSpPr>
            <a:spLocks noGrp="1"/>
          </p:cNvSpPr>
          <p:nvPr>
            <p:ph type="title"/>
          </p:nvPr>
        </p:nvSpPr>
        <p:spPr>
          <a:xfrm>
            <a:off x="506412" y="0"/>
            <a:ext cx="8229600" cy="1143000"/>
          </a:xfrm>
        </p:spPr>
        <p:txBody>
          <a:bodyPr/>
          <a:lstStyle/>
          <a:p>
            <a:r>
              <a:rPr lang="en-US" dirty="0"/>
              <a:t>Answer 3</a:t>
            </a:r>
          </a:p>
        </p:txBody>
      </p:sp>
      <p:sp>
        <p:nvSpPr>
          <p:cNvPr id="4" name="Slide Number Placeholder 3">
            <a:extLst>
              <a:ext uri="{FF2B5EF4-FFF2-40B4-BE49-F238E27FC236}">
                <a16:creationId xmlns:a16="http://schemas.microsoft.com/office/drawing/2014/main" id="{61C87BC8-6978-4902-A257-EF5B9DA1B458}"/>
              </a:ext>
            </a:extLst>
          </p:cNvPr>
          <p:cNvSpPr>
            <a:spLocks noGrp="1"/>
          </p:cNvSpPr>
          <p:nvPr>
            <p:ph type="sldNum" sz="quarter" idx="10"/>
          </p:nvPr>
        </p:nvSpPr>
        <p:spPr/>
        <p:txBody>
          <a:bodyPr/>
          <a:lstStyle/>
          <a:p>
            <a:pPr>
              <a:defRPr/>
            </a:pPr>
            <a:fld id="{89C35698-ECFA-45D4-B95F-4F52958123EB}" type="slidenum">
              <a:rPr lang="en-US" smtClean="0"/>
              <a:pPr>
                <a:defRPr/>
              </a:pPr>
              <a:t>7</a:t>
            </a:fld>
            <a:endParaRPr lang="en-US" dirty="0"/>
          </a:p>
        </p:txBody>
      </p:sp>
    </p:spTree>
    <p:extLst>
      <p:ext uri="{BB962C8B-B14F-4D97-AF65-F5344CB8AC3E}">
        <p14:creationId xmlns:p14="http://schemas.microsoft.com/office/powerpoint/2010/main" val="2000755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E0EF03-47A0-4E98-BE57-EE6B5BF21FE9}"/>
              </a:ext>
            </a:extLst>
          </p:cNvPr>
          <p:cNvSpPr>
            <a:spLocks noGrp="1"/>
          </p:cNvSpPr>
          <p:nvPr>
            <p:ph idx="1"/>
          </p:nvPr>
        </p:nvSpPr>
        <p:spPr>
          <a:xfrm>
            <a:off x="444324" y="914400"/>
            <a:ext cx="8229600" cy="3873500"/>
          </a:xfrm>
        </p:spPr>
        <p:txBody>
          <a:bodyPr/>
          <a:lstStyle/>
          <a:p>
            <a:pPr marL="109537" indent="0">
              <a:buNone/>
            </a:pPr>
            <a:r>
              <a:rPr lang="en-US" sz="2800" dirty="0">
                <a:solidFill>
                  <a:schemeClr val="accent1">
                    <a:lumMod val="75000"/>
                  </a:schemeClr>
                </a:solidFill>
              </a:rPr>
              <a:t>Wing tip erosion and drainage: Three truths and a lie. Which is the lie?  </a:t>
            </a:r>
          </a:p>
          <a:p>
            <a:pPr marL="623887" indent="-514350">
              <a:buFont typeface="+mj-lt"/>
              <a:buAutoNum type="alphaUcPeriod"/>
            </a:pPr>
            <a:r>
              <a:rPr lang="en-US" sz="2800" dirty="0">
                <a:solidFill>
                  <a:schemeClr val="tx2">
                    <a:lumMod val="75000"/>
                  </a:schemeClr>
                </a:solidFill>
              </a:rPr>
              <a:t>Bituminous sealant around wing tips is a good option to keep structures in place.</a:t>
            </a:r>
          </a:p>
          <a:p>
            <a:pPr marL="623887" indent="-514350">
              <a:buFont typeface="+mj-lt"/>
              <a:buAutoNum type="alphaUcPeriod"/>
            </a:pPr>
            <a:r>
              <a:rPr lang="en-US" sz="2800" dirty="0">
                <a:solidFill>
                  <a:schemeClr val="tx2">
                    <a:lumMod val="75000"/>
                  </a:schemeClr>
                </a:solidFill>
              </a:rPr>
              <a:t>Typically finished grade ends 6’’ above wing tips.</a:t>
            </a:r>
          </a:p>
          <a:p>
            <a:pPr marL="623887" indent="-514350">
              <a:buFont typeface="+mj-lt"/>
              <a:buAutoNum type="alphaUcPeriod"/>
            </a:pPr>
            <a:r>
              <a:rPr lang="en-US" sz="2800" dirty="0">
                <a:solidFill>
                  <a:schemeClr val="tx2">
                    <a:lumMod val="75000"/>
                  </a:schemeClr>
                </a:solidFill>
              </a:rPr>
              <a:t>Grading around wing tips should allow proper drainage.</a:t>
            </a:r>
          </a:p>
          <a:p>
            <a:pPr marL="623887" indent="-514350">
              <a:buFont typeface="+mj-lt"/>
              <a:buAutoNum type="alphaUcPeriod"/>
            </a:pPr>
            <a:r>
              <a:rPr lang="en-US" sz="2800" dirty="0">
                <a:solidFill>
                  <a:schemeClr val="tx2">
                    <a:lumMod val="75000"/>
                  </a:schemeClr>
                </a:solidFill>
              </a:rPr>
              <a:t>The end of the structural approach slab is not the end of the wing.</a:t>
            </a:r>
          </a:p>
        </p:txBody>
      </p:sp>
      <p:sp>
        <p:nvSpPr>
          <p:cNvPr id="3" name="Title 2">
            <a:extLst>
              <a:ext uri="{FF2B5EF4-FFF2-40B4-BE49-F238E27FC236}">
                <a16:creationId xmlns:a16="http://schemas.microsoft.com/office/drawing/2014/main" id="{1B647D47-2CCD-4DEB-B139-CBD8C5281C89}"/>
              </a:ext>
            </a:extLst>
          </p:cNvPr>
          <p:cNvSpPr>
            <a:spLocks noGrp="1"/>
          </p:cNvSpPr>
          <p:nvPr>
            <p:ph type="title"/>
          </p:nvPr>
        </p:nvSpPr>
        <p:spPr>
          <a:xfrm>
            <a:off x="475368" y="-11289"/>
            <a:ext cx="8229600" cy="1143000"/>
          </a:xfrm>
        </p:spPr>
        <p:txBody>
          <a:bodyPr/>
          <a:lstStyle/>
          <a:p>
            <a:r>
              <a:rPr lang="en-US" dirty="0"/>
              <a:t>Question 4</a:t>
            </a:r>
          </a:p>
        </p:txBody>
      </p:sp>
      <p:sp>
        <p:nvSpPr>
          <p:cNvPr id="4" name="Slide Number Placeholder 3">
            <a:extLst>
              <a:ext uri="{FF2B5EF4-FFF2-40B4-BE49-F238E27FC236}">
                <a16:creationId xmlns:a16="http://schemas.microsoft.com/office/drawing/2014/main" id="{9AACB210-1F49-4BCB-A12B-A91722BBA207}"/>
              </a:ext>
            </a:extLst>
          </p:cNvPr>
          <p:cNvSpPr>
            <a:spLocks noGrp="1"/>
          </p:cNvSpPr>
          <p:nvPr>
            <p:ph type="sldNum" sz="quarter" idx="10"/>
          </p:nvPr>
        </p:nvSpPr>
        <p:spPr/>
        <p:txBody>
          <a:bodyPr/>
          <a:lstStyle/>
          <a:p>
            <a:pPr>
              <a:defRPr/>
            </a:pPr>
            <a:fld id="{89C35698-ECFA-45D4-B95F-4F52958123EB}" type="slidenum">
              <a:rPr lang="en-US" smtClean="0"/>
              <a:pPr>
                <a:defRPr/>
              </a:pPr>
              <a:t>8</a:t>
            </a:fld>
            <a:endParaRPr lang="en-US" dirty="0"/>
          </a:p>
        </p:txBody>
      </p:sp>
    </p:spTree>
    <p:extLst>
      <p:ext uri="{BB962C8B-B14F-4D97-AF65-F5344CB8AC3E}">
        <p14:creationId xmlns:p14="http://schemas.microsoft.com/office/powerpoint/2010/main" val="3135123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37F12D-5369-4874-B38C-C2063D648B67}"/>
              </a:ext>
            </a:extLst>
          </p:cNvPr>
          <p:cNvSpPr>
            <a:spLocks noGrp="1"/>
          </p:cNvSpPr>
          <p:nvPr>
            <p:ph idx="1"/>
          </p:nvPr>
        </p:nvSpPr>
        <p:spPr>
          <a:xfrm>
            <a:off x="304800" y="914400"/>
            <a:ext cx="8229600" cy="3873500"/>
          </a:xfrm>
        </p:spPr>
        <p:txBody>
          <a:bodyPr anchor="ctr"/>
          <a:lstStyle/>
          <a:p>
            <a:pPr marL="109537" indent="0">
              <a:buNone/>
            </a:pPr>
            <a:endParaRPr lang="en-US" sz="2000" dirty="0"/>
          </a:p>
          <a:p>
            <a:pPr marL="109537" indent="0">
              <a:buNone/>
            </a:pPr>
            <a:endParaRPr lang="en-US" sz="2000" dirty="0"/>
          </a:p>
          <a:p>
            <a:pPr marL="109537" indent="0">
              <a:buNone/>
            </a:pPr>
            <a:endParaRPr lang="en-US" sz="2000" dirty="0"/>
          </a:p>
          <a:p>
            <a:pPr marL="109537" indent="0">
              <a:buNone/>
            </a:pPr>
            <a:endParaRPr lang="en-US" sz="2800" dirty="0"/>
          </a:p>
          <a:p>
            <a:pPr marL="623887" indent="-514350">
              <a:buFont typeface="+mj-lt"/>
              <a:buAutoNum type="alphaUcPeriod"/>
            </a:pPr>
            <a:r>
              <a:rPr lang="en-US" sz="2800" dirty="0"/>
              <a:t>Bituminous sealant around wing tips is a good option to keep structures in place.</a:t>
            </a:r>
          </a:p>
          <a:p>
            <a:pPr marL="109537" indent="0">
              <a:buNone/>
            </a:pPr>
            <a:endParaRPr lang="en-US" sz="2800" dirty="0"/>
          </a:p>
          <a:p>
            <a:pPr marL="109537" indent="0">
              <a:buNone/>
            </a:pPr>
            <a:r>
              <a:rPr lang="en-US" sz="2800" dirty="0"/>
              <a:t>While sealant around the wing tips may seem like a good fix to keep things in place, it commonly worsens issues. Do not allow bituminous sealant around wing tips!</a:t>
            </a:r>
          </a:p>
        </p:txBody>
      </p:sp>
      <p:sp>
        <p:nvSpPr>
          <p:cNvPr id="3" name="Title 2">
            <a:extLst>
              <a:ext uri="{FF2B5EF4-FFF2-40B4-BE49-F238E27FC236}">
                <a16:creationId xmlns:a16="http://schemas.microsoft.com/office/drawing/2014/main" id="{53F9CF97-4F7B-4201-AF71-E99F0D761EBA}"/>
              </a:ext>
            </a:extLst>
          </p:cNvPr>
          <p:cNvSpPr>
            <a:spLocks noGrp="1"/>
          </p:cNvSpPr>
          <p:nvPr>
            <p:ph type="title"/>
          </p:nvPr>
        </p:nvSpPr>
        <p:spPr>
          <a:xfrm>
            <a:off x="506412" y="0"/>
            <a:ext cx="8229600" cy="1143000"/>
          </a:xfrm>
        </p:spPr>
        <p:txBody>
          <a:bodyPr/>
          <a:lstStyle/>
          <a:p>
            <a:r>
              <a:rPr lang="en-US" dirty="0"/>
              <a:t>Answer 4</a:t>
            </a:r>
          </a:p>
        </p:txBody>
      </p:sp>
      <p:sp>
        <p:nvSpPr>
          <p:cNvPr id="4" name="Slide Number Placeholder 3">
            <a:extLst>
              <a:ext uri="{FF2B5EF4-FFF2-40B4-BE49-F238E27FC236}">
                <a16:creationId xmlns:a16="http://schemas.microsoft.com/office/drawing/2014/main" id="{61C87BC8-6978-4902-A257-EF5B9DA1B458}"/>
              </a:ext>
            </a:extLst>
          </p:cNvPr>
          <p:cNvSpPr>
            <a:spLocks noGrp="1"/>
          </p:cNvSpPr>
          <p:nvPr>
            <p:ph type="sldNum" sz="quarter" idx="10"/>
          </p:nvPr>
        </p:nvSpPr>
        <p:spPr/>
        <p:txBody>
          <a:bodyPr/>
          <a:lstStyle/>
          <a:p>
            <a:pPr>
              <a:defRPr/>
            </a:pPr>
            <a:fld id="{89C35698-ECFA-45D4-B95F-4F52958123EB}" type="slidenum">
              <a:rPr lang="en-US" smtClean="0"/>
              <a:pPr>
                <a:defRPr/>
              </a:pPr>
              <a:t>9</a:t>
            </a:fld>
            <a:endParaRPr lang="en-US" dirty="0"/>
          </a:p>
        </p:txBody>
      </p:sp>
    </p:spTree>
    <p:extLst>
      <p:ext uri="{BB962C8B-B14F-4D97-AF65-F5344CB8AC3E}">
        <p14:creationId xmlns:p14="http://schemas.microsoft.com/office/powerpoint/2010/main" val="3781146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1987</TotalTime>
  <Words>594</Words>
  <Application>Microsoft Office PowerPoint</Application>
  <PresentationFormat>On-screen Show (4:3)</PresentationFormat>
  <Paragraphs>108</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Wingdings</vt:lpstr>
      <vt:lpstr>Wingdings 2</vt:lpstr>
      <vt:lpstr>Wingdings 3</vt:lpstr>
      <vt:lpstr>Concourse</vt:lpstr>
      <vt:lpstr>PowerPoint Presentation</vt:lpstr>
      <vt:lpstr>Question 1</vt:lpstr>
      <vt:lpstr>Answer 1</vt:lpstr>
      <vt:lpstr>Question 2</vt:lpstr>
      <vt:lpstr>Answer 2</vt:lpstr>
      <vt:lpstr>Question 3</vt:lpstr>
      <vt:lpstr>Answer 3</vt:lpstr>
      <vt:lpstr>Question 4</vt:lpstr>
      <vt:lpstr>Answer 4</vt:lpstr>
      <vt:lpstr>Question 5</vt:lpstr>
      <vt:lpstr>Answer 5</vt:lpstr>
      <vt:lpstr>Question 6</vt:lpstr>
      <vt:lpstr>Answer 6</vt:lpstr>
      <vt:lpstr>Question 7</vt:lpstr>
      <vt:lpstr>Answer 7</vt:lpstr>
      <vt:lpstr>Question 8</vt:lpstr>
      <vt:lpstr>#5 Cabo San Lucas </vt:lpstr>
      <vt:lpstr>#4 Bahamas</vt:lpstr>
      <vt:lpstr>#3 South Padre Island</vt:lpstr>
      <vt:lpstr>#2 Miami Beach</vt:lpstr>
      <vt:lpstr>#1 Cancun</vt:lpstr>
    </vt:vector>
  </TitlesOfParts>
  <Company>Wisconsin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Department of Transportation</dc:title>
  <dc:subject>Wisconsin Department of Transportation Power Point Presentation</dc:subject>
  <dc:creator>WisDOT</dc:creator>
  <cp:keywords>Wisconsin Department of Transportation Power Point Presentation</cp:keywords>
  <dc:description>2012</dc:description>
  <cp:lastModifiedBy>VanHout, Kristin M - DOT</cp:lastModifiedBy>
  <cp:revision>205</cp:revision>
  <dcterms:created xsi:type="dcterms:W3CDTF">2012-06-26T13:11:17Z</dcterms:created>
  <dcterms:modified xsi:type="dcterms:W3CDTF">2018-03-21T22:08:58Z</dcterms:modified>
</cp:coreProperties>
</file>