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0" r:id="rId2"/>
    <p:sldId id="297" r:id="rId3"/>
    <p:sldId id="299" r:id="rId4"/>
    <p:sldId id="298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9144000" cy="6858000" type="screen4x3"/>
  <p:notesSz cx="7086600" cy="9410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4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76769" autoAdjust="0"/>
  </p:normalViewPr>
  <p:slideViewPr>
    <p:cSldViewPr>
      <p:cViewPr varScale="1">
        <p:scale>
          <a:sx n="100" d="100"/>
          <a:sy n="100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64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6438"/>
            <a:ext cx="4705350" cy="3529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0400"/>
            <a:ext cx="5670550" cy="423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4D0AB-20FA-48B6-8A23-D8FDC3E31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AFF46-6F2B-423A-9753-3AFBE7568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FF2C130-7B0E-486E-9E2B-ED0127BEC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743" y="381000"/>
            <a:ext cx="419825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9D5B2A-470B-40B1-98EF-3584AD81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3873500"/>
          </a:xfrm>
        </p:spPr>
        <p:txBody>
          <a:bodyPr/>
          <a:lstStyle/>
          <a:p>
            <a:pPr marL="109537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Which information is NOT part of your Daily Diary entries?</a:t>
            </a:r>
            <a:endParaRPr lang="en-US" sz="2800" dirty="0"/>
          </a:p>
          <a:p>
            <a:pPr marL="623887" indent="-514350">
              <a:buFont typeface="+mj-lt"/>
              <a:buAutoNum type="alphaUcPeriod"/>
            </a:pPr>
            <a:r>
              <a:rPr lang="en-US" sz="2800" dirty="0"/>
              <a:t>Required every day</a:t>
            </a:r>
          </a:p>
          <a:p>
            <a:pPr marL="623887" indent="-514350">
              <a:buFont typeface="+mj-lt"/>
              <a:buAutoNum type="alphaUcPeriod"/>
            </a:pPr>
            <a:r>
              <a:rPr lang="en-US" sz="2800" dirty="0"/>
              <a:t>Include critical dates in ALL CAPS</a:t>
            </a:r>
          </a:p>
          <a:p>
            <a:pPr marL="623887" indent="-514350">
              <a:buFont typeface="+mj-lt"/>
              <a:buAutoNum type="alphaUcPeriod"/>
            </a:pPr>
            <a:r>
              <a:rPr lang="en-US" sz="2800" dirty="0"/>
              <a:t>State why no work is occurring or delays</a:t>
            </a:r>
          </a:p>
          <a:p>
            <a:pPr marL="623887" indent="-514350">
              <a:buFont typeface="+mj-lt"/>
              <a:buAutoNum type="alphaUcPeriod"/>
            </a:pPr>
            <a:r>
              <a:rPr lang="en-US" sz="2800" dirty="0"/>
              <a:t>Documents equipment and labor</a:t>
            </a:r>
          </a:p>
          <a:p>
            <a:pPr marL="623887" indent="-514350">
              <a:buFont typeface="+mj-lt"/>
              <a:buAutoNum type="alphaUcPeriod"/>
            </a:pPr>
            <a:r>
              <a:rPr lang="en-US" sz="2800" dirty="0"/>
              <a:t>Documents important conversations</a:t>
            </a:r>
          </a:p>
          <a:p>
            <a:pPr marL="623887" indent="-514350">
              <a:buFont typeface="+mj-lt"/>
              <a:buAutoNum type="alphaUcPeriod"/>
            </a:pPr>
            <a:r>
              <a:rPr lang="en-US" sz="2800" dirty="0"/>
              <a:t>Fill out Site Time tab data</a:t>
            </a:r>
          </a:p>
          <a:p>
            <a:pPr marL="109537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E38E6A-F6F5-4D9F-AAF8-E228085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DAE46-42BC-4E3F-B2C9-605EA3A6F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9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E38E6A-F6F5-4D9F-AAF8-E228085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DAE46-42BC-4E3F-B2C9-605EA3A6F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11D30F-00E5-4CCF-B9FB-F7877EBE4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12" y="2641600"/>
            <a:ext cx="8229600" cy="3873500"/>
          </a:xfrm>
        </p:spPr>
        <p:txBody>
          <a:bodyPr/>
          <a:lstStyle/>
          <a:p>
            <a:pPr marL="109537" indent="0">
              <a:buNone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D. Documents equipment and labor</a:t>
            </a:r>
          </a:p>
          <a:p>
            <a:pPr marL="109537" indent="0">
              <a:buNone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This information is included in the IDR’s.</a:t>
            </a:r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0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E38E6A-F6F5-4D9F-AAF8-E228085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DAE46-42BC-4E3F-B2C9-605EA3A6F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F8939-72E1-41B8-B8E4-E63D64045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5925"/>
            <a:ext cx="8229600" cy="3873500"/>
          </a:xfrm>
        </p:spPr>
        <p:txBody>
          <a:bodyPr/>
          <a:lstStyle/>
          <a:p>
            <a:pPr marL="109537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Which of the following documentation should be included in the Contract Modification Justification?</a:t>
            </a:r>
          </a:p>
          <a:p>
            <a:pPr marL="623887" lvl="0" indent="-514350">
              <a:buFont typeface="+mj-lt"/>
              <a:buAutoNum type="alphaUcPeriod"/>
            </a:pPr>
            <a:r>
              <a:rPr lang="en-US" dirty="0"/>
              <a:t>Prior Approval Date</a:t>
            </a:r>
          </a:p>
          <a:p>
            <a:pPr marL="623887" lvl="0" indent="-514350">
              <a:buFont typeface="+mj-lt"/>
              <a:buAutoNum type="alphaUcPeriod"/>
            </a:pPr>
            <a:r>
              <a:rPr lang="en-US" dirty="0"/>
              <a:t>Engineer’s Estimate</a:t>
            </a:r>
          </a:p>
          <a:p>
            <a:pPr marL="623887" lvl="0" indent="-514350">
              <a:buFont typeface="+mj-lt"/>
              <a:buAutoNum type="alphaUcPeriod"/>
            </a:pPr>
            <a:r>
              <a:rPr lang="en-US" dirty="0"/>
              <a:t>Concurrence from Municipality</a:t>
            </a:r>
          </a:p>
          <a:p>
            <a:pPr marL="623887" lvl="0" indent="-514350">
              <a:buFont typeface="+mj-lt"/>
              <a:buAutoNum type="alphaUcPeriod"/>
            </a:pPr>
            <a:r>
              <a:rPr lang="en-US" dirty="0"/>
              <a:t>Contractual Reference of Need for CCO</a:t>
            </a:r>
          </a:p>
          <a:p>
            <a:pPr marL="623887" lvl="0" indent="-514350">
              <a:buFont typeface="+mj-lt"/>
              <a:buAutoNum type="alphaUcPeriod"/>
            </a:pPr>
            <a:r>
              <a:rPr lang="en-US" dirty="0"/>
              <a:t>All of the above</a:t>
            </a:r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8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E38E6A-F6F5-4D9F-AAF8-E228085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DAE46-42BC-4E3F-B2C9-605EA3A6F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F8939-72E1-41B8-B8E4-E63D64045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5925"/>
            <a:ext cx="8229600" cy="3873500"/>
          </a:xfrm>
        </p:spPr>
        <p:txBody>
          <a:bodyPr/>
          <a:lstStyle/>
          <a:p>
            <a:pPr marL="109537" lvl="0" indent="0">
              <a:buNone/>
            </a:pP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  <a:p>
            <a:pPr marL="109537" lvl="0" indent="0">
              <a:buNone/>
            </a:pP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  <a:p>
            <a:pPr marL="109537" lvl="0" indent="0">
              <a:buNone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E. All of the above</a:t>
            </a:r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8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E38E6A-F6F5-4D9F-AAF8-E228085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DAE46-42BC-4E3F-B2C9-605EA3A6F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F8939-72E1-41B8-B8E4-E63D64045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5925"/>
            <a:ext cx="8229600" cy="3873500"/>
          </a:xfrm>
        </p:spPr>
        <p:txBody>
          <a:bodyPr/>
          <a:lstStyle/>
          <a:p>
            <a:pPr marL="109537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When the punch list complete date is entered into FIT what should also happen?</a:t>
            </a:r>
          </a:p>
          <a:p>
            <a:pPr marL="623887" indent="-514350">
              <a:buAutoNum type="alphaUcPeriod"/>
            </a:pPr>
            <a:r>
              <a:rPr lang="en-US" dirty="0"/>
              <a:t>Shut off time</a:t>
            </a:r>
          </a:p>
          <a:p>
            <a:pPr marL="623887" indent="-514350">
              <a:buAutoNum type="alphaUcPeriod"/>
            </a:pPr>
            <a:r>
              <a:rPr lang="en-US" dirty="0"/>
              <a:t>Enter All Contract Work Complete date</a:t>
            </a:r>
          </a:p>
          <a:p>
            <a:pPr marL="623887" indent="-514350">
              <a:buAutoNum type="alphaUcPeriod"/>
            </a:pPr>
            <a:r>
              <a:rPr lang="en-US" dirty="0"/>
              <a:t>Request Conditional Final Acceptance letter from contract specialist</a:t>
            </a:r>
          </a:p>
          <a:p>
            <a:pPr marL="623887" indent="-514350">
              <a:buAutoNum type="alphaUcPeriod"/>
            </a:pPr>
            <a:r>
              <a:rPr lang="en-US" dirty="0"/>
              <a:t>Generate the final estimate</a:t>
            </a:r>
          </a:p>
          <a:p>
            <a:pPr marL="623887" indent="-514350">
              <a:buAutoNum type="alphaUcPeriod"/>
            </a:pPr>
            <a:endParaRPr lang="en-US" dirty="0"/>
          </a:p>
          <a:p>
            <a:pPr marL="623887" indent="-514350">
              <a:buAutoNum type="alphaUcPeriod"/>
            </a:pPr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2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5BB00-98DB-4C0D-BD0C-DF026028A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/>
              <a:t>Trick question! </a:t>
            </a:r>
          </a:p>
          <a:p>
            <a:pPr marL="109537" indent="0">
              <a:buNone/>
            </a:pPr>
            <a:r>
              <a:rPr lang="en-US" dirty="0"/>
              <a:t> </a:t>
            </a:r>
          </a:p>
          <a:p>
            <a:pPr marL="109537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B. Enter All Contract Work Complete date*</a:t>
            </a:r>
          </a:p>
          <a:p>
            <a:pPr marL="109537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C. Request Conditional Final Acceptance letter from contract specialist</a:t>
            </a:r>
          </a:p>
          <a:p>
            <a:pPr marL="109537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109537" indent="0"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* Unless there is a plant establishment period.  Then only ‘C’.  All Contract Work Complete date is filled in upon completion of plant establishment period.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293314-BADC-4E0E-A32E-0245398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0B442-03CE-482B-93AF-33D79F6FD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1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97913-11D8-42D4-B1F3-AE49636B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drink is this? 1 oz. dark rum, ½ oz. coconut rum, ½ oz. banana liqueur, ½ oz. grenadine, 1 oz. pineapple juice, 1 oz. OJ, ½ oz. lemon lime soda.</a:t>
            </a:r>
          </a:p>
          <a:p>
            <a:pPr marL="623887" lvl="0" indent="-514350">
              <a:buFont typeface="+mj-lt"/>
              <a:buAutoNum type="alphaUcPeriod"/>
            </a:pPr>
            <a:r>
              <a:rPr lang="en-US" dirty="0"/>
              <a:t>“Fun” on the Beach</a:t>
            </a:r>
          </a:p>
          <a:p>
            <a:pPr marL="623887" lvl="0" indent="-514350">
              <a:buFont typeface="+mj-lt"/>
              <a:buAutoNum type="alphaUcPeriod"/>
            </a:pPr>
            <a:r>
              <a:rPr lang="en-US" dirty="0"/>
              <a:t>Alabama Slammer</a:t>
            </a:r>
          </a:p>
          <a:p>
            <a:pPr marL="623887" lvl="0" indent="-514350">
              <a:buFont typeface="+mj-lt"/>
              <a:buAutoNum type="alphaUcPeriod"/>
            </a:pPr>
            <a:r>
              <a:rPr lang="en-US" dirty="0"/>
              <a:t>Mai Tai</a:t>
            </a:r>
          </a:p>
          <a:p>
            <a:pPr marL="623887" lvl="0" indent="-514350">
              <a:buFont typeface="+mj-lt"/>
              <a:buAutoNum type="alphaUcPeriod"/>
            </a:pPr>
            <a:r>
              <a:rPr lang="en-US" dirty="0"/>
              <a:t>Bahama Mama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9A5D96-B617-4405-B900-19A29763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E891-CA63-4546-A72B-1F9DC00B78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A6B00-F750-4365-8CAF-2541615DF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22" y="3048000"/>
            <a:ext cx="3810000" cy="28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4C6960-C749-4CC7-AFAF-5EF2E4647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109537" indent="0">
              <a:buNone/>
            </a:pP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109537" indent="0"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D. Bahama Mama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D2202B-D161-45F1-86DE-BA6D8540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B6E37-CB22-4F66-B19F-4BF21D898E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695C9-4980-4E35-AE9A-09EC3A478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600"/>
            <a:ext cx="5350933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7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FD0842-036B-4563-B5FB-E804873FC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Which of the following should </a:t>
            </a:r>
            <a:r>
              <a:rPr lang="en-US" sz="3600" b="1" dirty="0">
                <a:solidFill>
                  <a:srgbClr val="FF0000"/>
                </a:solidFill>
              </a:rPr>
              <a:t>NOT</a:t>
            </a:r>
            <a:r>
              <a:rPr lang="en-US" sz="3600" dirty="0">
                <a:solidFill>
                  <a:srgbClr val="FF0000"/>
                </a:solidFill>
              </a:rPr>
              <a:t> be on the DT1310?</a:t>
            </a:r>
          </a:p>
          <a:p>
            <a:pPr marL="109537" indent="0">
              <a:buNone/>
            </a:pPr>
            <a:r>
              <a:rPr lang="en-US" sz="3400" dirty="0"/>
              <a:t>	A: Missed QV Test</a:t>
            </a:r>
          </a:p>
          <a:p>
            <a:pPr marL="109537" indent="0">
              <a:buNone/>
            </a:pPr>
            <a:r>
              <a:rPr lang="en-US" sz="3400" dirty="0"/>
              <a:t>	B: Buy America Exemption</a:t>
            </a:r>
          </a:p>
          <a:p>
            <a:pPr marL="109537" indent="0">
              <a:buNone/>
            </a:pPr>
            <a:r>
              <a:rPr lang="en-US" sz="3400" dirty="0"/>
              <a:t>	C: Waiving Testing per Specification</a:t>
            </a:r>
          </a:p>
          <a:p>
            <a:pPr marL="109537" indent="0">
              <a:buNone/>
            </a:pPr>
            <a:r>
              <a:rPr lang="en-US" sz="3400" dirty="0"/>
              <a:t>	D: Non-Conforming Material Credit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4CC3FD-6403-42AD-B635-EB866D97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9E6B8-CF5D-4B76-8F11-10E2704D7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7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F436F-81A8-4DDD-809C-561977890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r>
              <a:rPr lang="en-US" sz="3600" dirty="0"/>
              <a:t>C: Waiving Testing per Specification</a:t>
            </a:r>
          </a:p>
          <a:p>
            <a:pPr marL="109537" indent="0" algn="ctr">
              <a:buNone/>
            </a:pPr>
            <a:endParaRPr lang="en-US" sz="3600" dirty="0"/>
          </a:p>
          <a:p>
            <a:pPr marL="109537" indent="0" algn="ctr">
              <a:buNone/>
            </a:pPr>
            <a:r>
              <a:rPr lang="en-US" sz="2800" dirty="0"/>
              <a:t>This should be documented on your 155 Report, not the DT1310.</a:t>
            </a:r>
          </a:p>
          <a:p>
            <a:pPr marL="109537" indent="0" algn="ctr">
              <a:buNone/>
            </a:pP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C2B744-3523-408F-8315-B1CDCE1D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9D9F2-FF45-40A8-8F4D-20E4FADC9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6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A25EC6-80A7-4659-822A-7CEA0D31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62200"/>
          </a:xfrm>
        </p:spPr>
        <p:txBody>
          <a:bodyPr anchor="ctr"/>
          <a:lstStyle/>
          <a:p>
            <a:pPr marL="109537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If a sample needs to be tested by the </a:t>
            </a:r>
            <a:r>
              <a:rPr lang="en-US" sz="3600" b="1" dirty="0">
                <a:solidFill>
                  <a:srgbClr val="FF0000"/>
                </a:solidFill>
              </a:rPr>
              <a:t>Region Lab</a:t>
            </a:r>
            <a:r>
              <a:rPr lang="en-US" sz="3600" dirty="0">
                <a:solidFill>
                  <a:srgbClr val="FF0000"/>
                </a:solidFill>
              </a:rPr>
              <a:t>, which sign should it be placed under?</a:t>
            </a:r>
          </a:p>
          <a:p>
            <a:pPr marL="109537" indent="0">
              <a:buNone/>
            </a:pP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0E08CD-B20A-4BBD-B80B-26B94CEC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067A6-29ED-45A4-9F98-14DDF7870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67AEB8-BB95-4737-A533-4521F7B60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718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4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49E2B9-68E2-4B5C-A287-01DA70C4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2" y="69850"/>
            <a:ext cx="8229600" cy="1143000"/>
          </a:xfrm>
        </p:spPr>
        <p:txBody>
          <a:bodyPr/>
          <a:lstStyle/>
          <a:p>
            <a:r>
              <a:rPr lang="en-US" dirty="0"/>
              <a:t>Answer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CC2D3-77B2-4E71-9773-939BF2A55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3D3CCE-F4B9-4E14-BB00-98A39FA70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r="8555" b="7317"/>
          <a:stretch/>
        </p:blipFill>
        <p:spPr>
          <a:xfrm>
            <a:off x="3102824" y="1011878"/>
            <a:ext cx="5640964" cy="446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FA308-B6C2-4F18-9733-28242E6B5CDB}"/>
              </a:ext>
            </a:extLst>
          </p:cNvPr>
          <p:cNvSpPr txBox="1"/>
          <p:nvPr/>
        </p:nvSpPr>
        <p:spPr>
          <a:xfrm>
            <a:off x="381000" y="2644595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sample is placed under the 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sign – it will be sent to Madison.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52A115-DF92-4E5C-9236-D16CC51E2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7843" r="11765" b="11765"/>
          <a:stretch/>
        </p:blipFill>
        <p:spPr>
          <a:xfrm>
            <a:off x="363894" y="3835593"/>
            <a:ext cx="2514600" cy="19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CCB18-3F9E-498E-8799-AE53F7DA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73500"/>
          </a:xfrm>
        </p:spPr>
        <p:txBody>
          <a:bodyPr anchor="ctr"/>
          <a:lstStyle/>
          <a:p>
            <a:pPr marL="109537" indent="0">
              <a:buNone/>
            </a:pPr>
            <a:r>
              <a:rPr lang="en-US" sz="3600" dirty="0"/>
              <a:t>List at least three approval methods for materials conforming to the contract.</a:t>
            </a:r>
          </a:p>
          <a:p>
            <a:pPr marL="109537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9E2B9-68E2-4B5C-A287-01DA70C4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2" y="69850"/>
            <a:ext cx="8229600" cy="1143000"/>
          </a:xfrm>
        </p:spPr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CC2D3-77B2-4E71-9773-939BF2A55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6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CCB18-3F9E-498E-8799-AE53F7DA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73500"/>
          </a:xfrm>
        </p:spPr>
        <p:txBody>
          <a:bodyPr anchor="ctr"/>
          <a:lstStyle/>
          <a:p>
            <a:pPr marL="109537" indent="0">
              <a:buNone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Approved Product Lists (APL)</a:t>
            </a:r>
          </a:p>
          <a:p>
            <a:pPr marL="109537" indent="0">
              <a:buNone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Approval by Product Certification</a:t>
            </a:r>
          </a:p>
          <a:p>
            <a:pPr marL="109537" indent="0">
              <a:buNone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Approval by Certified Report of Tests</a:t>
            </a:r>
          </a:p>
          <a:p>
            <a:pPr marL="109537" indent="0">
              <a:buNone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Approval by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RANDOM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Field Sampling &amp; Testing</a:t>
            </a:r>
            <a:r>
              <a:rPr lang="en-US" sz="3600" dirty="0"/>
              <a:t>	</a:t>
            </a:r>
          </a:p>
          <a:p>
            <a:pPr marL="109537" indent="0" algn="ctr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CMM 8-45.2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9E2B9-68E2-4B5C-A287-01DA70C4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2" y="69850"/>
            <a:ext cx="8229600" cy="1143000"/>
          </a:xfrm>
        </p:spPr>
        <p:txBody>
          <a:bodyPr/>
          <a:lstStyle/>
          <a:p>
            <a:r>
              <a:rPr lang="en-US" dirty="0"/>
              <a:t>Answer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CC2D3-77B2-4E71-9773-939BF2A55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3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9D5B2A-470B-40B1-98EF-3584AD818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Which bid items below would be most appropriate for using a ‘Direct Entry’ posting:</a:t>
            </a:r>
          </a:p>
          <a:p>
            <a:pPr marL="623887" indent="-514350">
              <a:buFont typeface="+mj-lt"/>
              <a:buAutoNum type="alphaUcPeriod"/>
            </a:pPr>
            <a:r>
              <a:rPr lang="en-US" dirty="0"/>
              <a:t>Mobilization, LS</a:t>
            </a:r>
          </a:p>
          <a:p>
            <a:pPr marL="623887" indent="-514350">
              <a:buFont typeface="+mj-lt"/>
              <a:buAutoNum type="alphaUcPeriod"/>
            </a:pPr>
            <a:r>
              <a:rPr lang="en-US" dirty="0"/>
              <a:t>Silt Fence, LF</a:t>
            </a:r>
          </a:p>
          <a:p>
            <a:pPr marL="623887" indent="-514350">
              <a:buFont typeface="+mj-lt"/>
              <a:buAutoNum type="alphaUcPeriod"/>
            </a:pPr>
            <a:r>
              <a:rPr lang="en-US" dirty="0"/>
              <a:t>Traffic Control, Each</a:t>
            </a:r>
          </a:p>
          <a:p>
            <a:pPr marL="623887" indent="-514350">
              <a:buFont typeface="+mj-lt"/>
              <a:buAutoNum type="alphaUcPeriod"/>
            </a:pPr>
            <a:r>
              <a:rPr lang="en-US" dirty="0"/>
              <a:t>Landmark Reference Monuments, Each  </a:t>
            </a:r>
          </a:p>
          <a:p>
            <a:pPr marL="623887" indent="-514350">
              <a:buFont typeface="+mj-lt"/>
              <a:buAutoNum type="alphaUcPeriod"/>
            </a:pPr>
            <a:r>
              <a:rPr lang="en-US" dirty="0"/>
              <a:t>Maintenance and Repair of Haul Roads, Each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E38E6A-F6F5-4D9F-AAF8-E228085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DAE46-42BC-4E3F-B2C9-605EA3A6F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9D5B2A-470B-40B1-98EF-3584AD81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362200"/>
            <a:ext cx="8229600" cy="3873500"/>
          </a:xfrm>
        </p:spPr>
        <p:txBody>
          <a:bodyPr/>
          <a:lstStyle/>
          <a:p>
            <a:pPr marL="109537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All except Silt Fence because this item will require the inspector to measure the LF.  </a:t>
            </a:r>
          </a:p>
          <a:p>
            <a:pPr marL="109537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109537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All the other items would only require a STA or Project Wide comment.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E38E6A-F6F5-4D9F-AAF8-E228085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DAE46-42BC-4E3F-B2C9-605EA3A6F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92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459</Words>
  <Application>Microsoft Office PowerPoint</Application>
  <PresentationFormat>On-screen Show (4:3)</PresentationFormat>
  <Paragraphs>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Wingdings 2</vt:lpstr>
      <vt:lpstr>Wingdings 3</vt:lpstr>
      <vt:lpstr>Concourse</vt:lpstr>
      <vt:lpstr>PowerPoint Presentation</vt:lpstr>
      <vt:lpstr>Question 1</vt:lpstr>
      <vt:lpstr>Answer 1 </vt:lpstr>
      <vt:lpstr>Question 2</vt:lpstr>
      <vt:lpstr>Answer 2</vt:lpstr>
      <vt:lpstr>Question 3</vt:lpstr>
      <vt:lpstr>Answer 3</vt:lpstr>
      <vt:lpstr>Question 4</vt:lpstr>
      <vt:lpstr>Answer 4</vt:lpstr>
      <vt:lpstr>Question 5</vt:lpstr>
      <vt:lpstr>Answer 5</vt:lpstr>
      <vt:lpstr>Question 6</vt:lpstr>
      <vt:lpstr>Answer 6</vt:lpstr>
      <vt:lpstr>Question 7</vt:lpstr>
      <vt:lpstr>Answer 7</vt:lpstr>
      <vt:lpstr>Question 8</vt:lpstr>
      <vt:lpstr>Answer 8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GWIDT, ERIC S</cp:lastModifiedBy>
  <cp:revision>191</cp:revision>
  <dcterms:created xsi:type="dcterms:W3CDTF">2012-06-26T13:11:17Z</dcterms:created>
  <dcterms:modified xsi:type="dcterms:W3CDTF">2018-03-21T21:09:24Z</dcterms:modified>
</cp:coreProperties>
</file>