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58" r:id="rId3"/>
    <p:sldId id="280" r:id="rId4"/>
    <p:sldId id="259" r:id="rId5"/>
    <p:sldId id="270" r:id="rId6"/>
    <p:sldId id="260" r:id="rId7"/>
    <p:sldId id="276" r:id="rId8"/>
    <p:sldId id="261" r:id="rId9"/>
    <p:sldId id="262" r:id="rId10"/>
    <p:sldId id="277" r:id="rId11"/>
    <p:sldId id="269" r:id="rId12"/>
    <p:sldId id="272" r:id="rId13"/>
    <p:sldId id="265" r:id="rId14"/>
    <p:sldId id="273" r:id="rId15"/>
    <p:sldId id="266" r:id="rId16"/>
    <p:sldId id="278" r:id="rId17"/>
    <p:sldId id="267" r:id="rId18"/>
    <p:sldId id="274" r:id="rId19"/>
    <p:sldId id="268" r:id="rId20"/>
    <p:sldId id="275" r:id="rId21"/>
    <p:sldId id="264" r:id="rId22"/>
    <p:sldId id="279"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1" autoAdjust="0"/>
    <p:restoredTop sz="76769" autoAdjust="0"/>
  </p:normalViewPr>
  <p:slideViewPr>
    <p:cSldViewPr>
      <p:cViewPr varScale="1">
        <p:scale>
          <a:sx n="100" d="100"/>
          <a:sy n="100"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3/21/2018</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3/21/2018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fontScale="85000" lnSpcReduction="20000"/>
          </a:bodyPr>
          <a:lstStyle/>
          <a:p>
            <a:pPr>
              <a:defRPr/>
            </a:pPr>
            <a:r>
              <a:rPr lang="en-US" b="1" dirty="0">
                <a:latin typeface="Arial" pitchFamily="34" charset="0"/>
                <a:cs typeface="Arial" pitchFamily="34" charset="0"/>
              </a:rPr>
              <a:t>Before</a:t>
            </a:r>
          </a:p>
          <a:p>
            <a:pPr marL="230241" indent="-230241">
              <a:buFont typeface="+mj-lt"/>
              <a:buAutoNum type="arabicPeriod"/>
              <a:defRPr/>
            </a:pPr>
            <a:r>
              <a:rPr lang="en-US" dirty="0">
                <a:latin typeface="Arial" pitchFamily="34" charset="0"/>
                <a:cs typeface="Arial" pitchFamily="34" charset="0"/>
              </a:rPr>
              <a:t>Be well prepared with content. Know facts and figures and your audience.</a:t>
            </a:r>
          </a:p>
          <a:p>
            <a:pPr marL="230241" indent="-230241">
              <a:buFont typeface="+mj-lt"/>
              <a:buAutoNum type="arabicPeriod"/>
              <a:defRPr/>
            </a:pPr>
            <a:r>
              <a:rPr lang="en-US" dirty="0">
                <a:latin typeface="Arial" pitchFamily="34" charset="0"/>
                <a:cs typeface="Arial" pitchFamily="34" charset="0"/>
              </a:rPr>
              <a:t>Everyone should be able to read the slides but if NOT, read it to them. Otherwise don’t include it.</a:t>
            </a:r>
          </a:p>
          <a:p>
            <a:pPr marL="230241" indent="-230241">
              <a:buFont typeface="+mj-lt"/>
              <a:buAutoNum type="arabicPeriod"/>
              <a:defRPr/>
            </a:pPr>
            <a:r>
              <a:rPr lang="en-US" dirty="0">
                <a:latin typeface="Arial" pitchFamily="34" charset="0"/>
                <a:cs typeface="Arial" pitchFamily="34" charset="0"/>
              </a:rPr>
              <a:t>Do a final check on microphone and other equipment well before the start time.</a:t>
            </a:r>
          </a:p>
          <a:p>
            <a:pPr marL="230241" indent="-230241">
              <a:buFont typeface="+mj-lt"/>
              <a:buAutoNum type="arabicPeriod"/>
              <a:defRPr/>
            </a:pPr>
            <a:r>
              <a:rPr lang="en-US" dirty="0">
                <a:latin typeface="Arial" pitchFamily="34" charset="0"/>
                <a:cs typeface="Arial" pitchFamily="34" charset="0"/>
              </a:rPr>
              <a:t>Practice the presentation aloud several times. Feel comfortable.</a:t>
            </a:r>
          </a:p>
          <a:p>
            <a:pPr marL="230241" indent="-230241">
              <a:buFont typeface="+mj-lt"/>
              <a:buAutoNum type="arabicPeriod"/>
              <a:defRPr/>
            </a:pPr>
            <a:r>
              <a:rPr lang="en-US" dirty="0">
                <a:latin typeface="Arial" pitchFamily="34" charset="0"/>
                <a:cs typeface="Arial" pitchFamily="34" charset="0"/>
              </a:rPr>
              <a:t>Drink fluids and do something to relax you.</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During presentation</a:t>
            </a:r>
          </a:p>
          <a:p>
            <a:pPr marL="230241" indent="-230241">
              <a:buFont typeface="+mj-lt"/>
              <a:buAutoNum type="arabicPeriod"/>
              <a:defRPr/>
            </a:pPr>
            <a:r>
              <a:rPr lang="en-US" dirty="0">
                <a:latin typeface="Arial" pitchFamily="34" charset="0"/>
                <a:cs typeface="Arial" pitchFamily="34" charset="0"/>
              </a:rPr>
              <a:t>Smile and be confident. </a:t>
            </a:r>
          </a:p>
          <a:p>
            <a:pPr marL="230241" indent="-230241">
              <a:buFont typeface="+mj-lt"/>
              <a:buAutoNum type="arabicPeriod"/>
              <a:defRPr/>
            </a:pPr>
            <a:r>
              <a:rPr lang="en-US" dirty="0">
                <a:latin typeface="Arial" pitchFamily="34" charset="0"/>
                <a:cs typeface="Arial" pitchFamily="34" charset="0"/>
              </a:rPr>
              <a:t>Introduce yourself and the organization.</a:t>
            </a:r>
          </a:p>
          <a:p>
            <a:pPr marL="230241" indent="-230241">
              <a:buFont typeface="+mj-lt"/>
              <a:buAutoNum type="arabicPeriod"/>
              <a:defRPr/>
            </a:pPr>
            <a:r>
              <a:rPr lang="en-US" dirty="0">
                <a:latin typeface="Arial" pitchFamily="34" charset="0"/>
                <a:cs typeface="Arial" pitchFamily="34" charset="0"/>
              </a:rPr>
              <a:t>Speak with energy, clearly, and in a reasonable volume so everyone can hear you.</a:t>
            </a:r>
          </a:p>
          <a:p>
            <a:pPr marL="230241" indent="-230241">
              <a:buFont typeface="+mj-lt"/>
              <a:buAutoNum type="arabicPeriod"/>
              <a:defRPr/>
            </a:pPr>
            <a:r>
              <a:rPr lang="en-US" dirty="0">
                <a:latin typeface="Arial" pitchFamily="34" charset="0"/>
                <a:cs typeface="Arial" pitchFamily="34" charset="0"/>
              </a:rPr>
              <a:t>Do not read each line on the slide show – use your own wording and add in examples or additional information which will aid in comprehension.</a:t>
            </a:r>
          </a:p>
          <a:p>
            <a:pPr marL="230241" indent="-230241">
              <a:buFont typeface="+mj-lt"/>
              <a:buAutoNum type="arabicPeriod"/>
              <a:defRPr/>
            </a:pPr>
            <a:r>
              <a:rPr lang="en-US" dirty="0">
                <a:latin typeface="Arial" pitchFamily="34" charset="0"/>
                <a:cs typeface="Arial" pitchFamily="34" charset="0"/>
              </a:rPr>
              <a:t>Talk “friendly” and with the attitude that you are here to provide information and assistance. Have a “win/win” attitude.</a:t>
            </a:r>
          </a:p>
          <a:p>
            <a:pPr marL="230241" indent="-230241">
              <a:buFont typeface="+mj-lt"/>
              <a:buAutoNum type="arabicPeriod"/>
              <a:defRPr/>
            </a:pPr>
            <a:r>
              <a:rPr lang="en-US" dirty="0">
                <a:latin typeface="Arial" pitchFamily="34" charset="0"/>
                <a:cs typeface="Arial" pitchFamily="34" charset="0"/>
              </a:rPr>
              <a:t>If you make an error, politely clarify or correct it. Move on quickly and don’t dwell on it.</a:t>
            </a:r>
          </a:p>
          <a:p>
            <a:pPr marL="230241" indent="-230241">
              <a:buFont typeface="+mj-lt"/>
              <a:buAutoNum type="arabicPeriod"/>
              <a:defRPr/>
            </a:pPr>
            <a:r>
              <a:rPr lang="en-US" dirty="0">
                <a:latin typeface="Arial" pitchFamily="34" charset="0"/>
                <a:cs typeface="Arial" pitchFamily="34" charset="0"/>
              </a:rPr>
              <a:t>If you can’t answer a question, politely indicate you don’t have the information available. Indicate that you will follow-up individually with the requestor. </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After presentation</a:t>
            </a:r>
          </a:p>
          <a:p>
            <a:pPr marL="230241" indent="-230241">
              <a:buFont typeface="+mj-lt"/>
              <a:buAutoNum type="arabicPeriod"/>
              <a:defRPr/>
            </a:pPr>
            <a:r>
              <a:rPr lang="en-US" dirty="0">
                <a:latin typeface="Arial" pitchFamily="34" charset="0"/>
                <a:cs typeface="Arial" pitchFamily="34" charset="0"/>
              </a:rPr>
              <a:t>Be available for follow up.</a:t>
            </a:r>
          </a:p>
          <a:p>
            <a:pPr marL="230241" indent="-230241">
              <a:buFont typeface="+mj-lt"/>
              <a:buAutoNum type="arabicPeriod"/>
              <a:defRPr/>
            </a:pPr>
            <a:r>
              <a:rPr lang="en-US" dirty="0">
                <a:latin typeface="Arial" pitchFamily="34" charset="0"/>
                <a:cs typeface="Arial" pitchFamily="34" charset="0"/>
              </a:rPr>
              <a:t>Be prepared for additional comments, questions or clarifications.</a:t>
            </a:r>
          </a:p>
          <a:p>
            <a:pPr marL="230241" indent="-230241">
              <a:buFont typeface="+mj-lt"/>
              <a:buAutoNum type="arabicPeriod"/>
              <a:defRPr/>
            </a:pPr>
            <a:r>
              <a:rPr lang="en-US" dirty="0">
                <a:latin typeface="Arial" pitchFamily="34" charset="0"/>
                <a:cs typeface="Arial" pitchFamily="34" charset="0"/>
              </a:rPr>
              <a:t>Maintain composure.</a:t>
            </a:r>
          </a:p>
          <a:p>
            <a:pPr marL="230241" indent="-230241">
              <a:buFont typeface="+mj-lt"/>
              <a:buAutoNum type="arabicPeriod"/>
              <a:defRPr/>
            </a:pPr>
            <a:r>
              <a:rPr lang="en-US" dirty="0">
                <a:latin typeface="Arial" pitchFamily="34" charset="0"/>
                <a:cs typeface="Arial" pitchFamily="34" charset="0"/>
              </a:rPr>
              <a:t>If you make a promise, be sure to follow up quickly or reassign if appropriate.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298582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options do not change the rules on  the original source documents.  </a:t>
            </a:r>
          </a:p>
          <a:p>
            <a:endParaRPr lang="en-US" dirty="0"/>
          </a:p>
          <a:p>
            <a:pPr defTabSz="903793">
              <a:defRPr/>
            </a:pPr>
            <a:r>
              <a:rPr lang="en-US" dirty="0"/>
              <a:t>Include in IHD binder or reference that original document in the IHD…..just as you have done in the past. </a:t>
            </a:r>
          </a:p>
          <a:p>
            <a:pPr defTabSz="903793">
              <a:defRPr/>
            </a:pPr>
            <a:endParaRPr lang="en-US" dirty="0"/>
          </a:p>
          <a:p>
            <a:pPr defTabSz="903793">
              <a:defRPr/>
            </a:pPr>
            <a:r>
              <a:rPr lang="en-US" dirty="0"/>
              <a:t>Use simplest method possible.  Some bid items work better with different methods. </a:t>
            </a:r>
          </a:p>
          <a:p>
            <a:pPr defTabSz="903793">
              <a:defRPr/>
            </a:pPr>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274066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need to print the diaries and IHD sheets, </a:t>
            </a:r>
            <a:r>
              <a:rPr lang="en-US" dirty="0" err="1"/>
              <a:t>etc</a:t>
            </a:r>
            <a:r>
              <a:rPr lang="en-US" dirty="0"/>
              <a:t> shown on </a:t>
            </a:r>
            <a:r>
              <a:rPr lang="en-US" dirty="0" err="1"/>
              <a:t>pg</a:t>
            </a:r>
            <a:r>
              <a:rPr lang="en-US" dirty="0"/>
              <a:t> 64 of the guide.</a:t>
            </a:r>
          </a:p>
          <a:p>
            <a:endParaRPr lang="en-US" dirty="0"/>
          </a:p>
          <a:p>
            <a:r>
              <a:rPr lang="en-US" dirty="0"/>
              <a:t>The way the IHD binder is set up should be similar to the past.  </a:t>
            </a:r>
          </a:p>
          <a:p>
            <a:r>
              <a:rPr lang="en-US" dirty="0"/>
              <a:t>	But with MI or digital entries there will be less hardcopy paperwork.  </a:t>
            </a:r>
          </a:p>
          <a:p>
            <a:r>
              <a:rPr lang="en-US" dirty="0"/>
              <a:t>	Any hard copy source documents should go in IHD binder as in the past.  </a:t>
            </a:r>
          </a:p>
          <a:p>
            <a:endParaRPr lang="en-US" dirty="0"/>
          </a:p>
          <a:p>
            <a:r>
              <a:rPr lang="en-US" dirty="0"/>
              <a:t>Don't make things harder for yourself and others trying to reduce paper.  Be smart and stay organized.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205998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 allows using NPK values above the minimums.  To pay above the minimums you need to adjust.  (Nitrogen, Phosphoric acid, Soluble potash.)  Potash is AKA Potassium.  </a:t>
            </a:r>
          </a:p>
          <a:p>
            <a:endParaRPr lang="en-US" dirty="0"/>
          </a:p>
          <a:p>
            <a:r>
              <a:rPr lang="en-US" dirty="0"/>
              <a:t>Summary sheets continue to be a problem. To many documents creates math errors.  When changes occur to one sheet people forget to change all the other documents.  Advise against these.  The less documents you create the easier it is to manage and organize.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5058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Entry is for LS items and Each Items that don’t require measurement.  </a:t>
            </a:r>
          </a:p>
          <a:p>
            <a:r>
              <a:rPr lang="en-US" dirty="0"/>
              <a:t>	No need to create a spreadsheet or pay sheet for these entries.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2000116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talked about time charging.</a:t>
            </a:r>
          </a:p>
          <a:p>
            <a:endParaRPr lang="en-US" dirty="0"/>
          </a:p>
          <a:p>
            <a:r>
              <a:rPr lang="en-US" dirty="0"/>
              <a:t>I am talking about proper documentation for controlling items and delays.  </a:t>
            </a:r>
          </a:p>
          <a:p>
            <a:endParaRPr lang="en-US" dirty="0"/>
          </a:p>
          <a:p>
            <a:r>
              <a:rPr lang="en-US" dirty="0"/>
              <a:t>Don’t place the delay reason in the Comments field as that field does not print when the Weekly Reports of Time Charges is generated.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337207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column for the comments field.  </a:t>
            </a:r>
          </a:p>
          <a:p>
            <a:endParaRPr lang="en-US" dirty="0"/>
          </a:p>
          <a:p>
            <a:r>
              <a:rPr lang="en-US" dirty="0"/>
              <a:t>Fill out site tab for Completion date contracts also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285504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problem is missing critical dates.  We only retain the diary long term </a:t>
            </a:r>
            <a:r>
              <a:rPr lang="en-US"/>
              <a:t>so they </a:t>
            </a:r>
            <a:r>
              <a:rPr lang="en-US" dirty="0"/>
              <a:t>need them documented.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89261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Justification needed for making an estimate.  Document it. Need evidence that we are basing our estimate on something, not just giving money away.  </a:t>
            </a:r>
          </a:p>
          <a:p>
            <a:endParaRPr lang="en-US" dirty="0"/>
          </a:p>
          <a:p>
            <a:r>
              <a:rPr lang="en-US" dirty="0"/>
              <a:t>Don’t create a subtraction posting for each ‘Estimate only’ posting.  Subtract with one posting….</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603145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not occurring or not showing evidence of this.  This reduced errors and helps save time in the long run.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159861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89703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tickets take up binder space and due to their odd shape tend to fall out or tear.  </a:t>
            </a:r>
          </a:p>
          <a:p>
            <a:endParaRPr lang="en-US" dirty="0"/>
          </a:p>
          <a:p>
            <a:r>
              <a:rPr lang="en-US" dirty="0"/>
              <a:t>A lot of computers cannot open the CADD files, so a calculation printout is needed to show math.  </a:t>
            </a:r>
          </a:p>
          <a:p>
            <a:endParaRPr lang="en-US" dirty="0"/>
          </a:p>
          <a:p>
            <a:r>
              <a:rPr lang="en-US" dirty="0"/>
              <a:t>That sheet should reference the CADD file location which is the source document.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210030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guide!!</a:t>
            </a:r>
          </a:p>
          <a:p>
            <a:endParaRPr lang="en-US" dirty="0"/>
          </a:p>
          <a:p>
            <a:r>
              <a:rPr lang="en-US" dirty="0"/>
              <a:t>Store all photos in the Photo folder.  They take up a lot of server space so we don’t transfer them to DOT computers at finals submittal.  They will stay on your flash drive.  </a:t>
            </a:r>
          </a:p>
          <a:p>
            <a:r>
              <a:rPr lang="en-US" dirty="0"/>
              <a:t>	-You can create subfolders under this folder for materials pictures or certain operations, etc.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2539139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a:p>
        </p:txBody>
      </p:sp>
    </p:spTree>
    <p:extLst>
      <p:ext uri="{BB962C8B-B14F-4D97-AF65-F5344CB8AC3E}">
        <p14:creationId xmlns:p14="http://schemas.microsoft.com/office/powerpoint/2010/main" val="139209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given to the PM’s and Supervisors.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a:t>
            </a:fld>
            <a:endParaRPr lang="en-US"/>
          </a:p>
        </p:txBody>
      </p:sp>
    </p:spTree>
    <p:extLst>
      <p:ext uri="{BB962C8B-B14F-4D97-AF65-F5344CB8AC3E}">
        <p14:creationId xmlns:p14="http://schemas.microsoft.com/office/powerpoint/2010/main" val="252229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-Most of the issues found are spelled out in the guide.  Or ask questions!!</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169533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updates in the guide is on documentation </a:t>
            </a:r>
          </a:p>
          <a:p>
            <a:r>
              <a:rPr lang="en-US" dirty="0"/>
              <a:t>	Use of MI and mobile devices in the field</a:t>
            </a:r>
          </a:p>
          <a:p>
            <a:r>
              <a:rPr lang="en-US" dirty="0"/>
              <a:t>	Learned lots of lessons from field staff and checkers.  Created guidance.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382256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can change the your source documents.  It can eliminate hard copy or handwritten versions.  </a:t>
            </a:r>
          </a:p>
          <a:p>
            <a:endParaRPr lang="en-US" dirty="0"/>
          </a:p>
          <a:p>
            <a:r>
              <a:rPr lang="en-US" dirty="0"/>
              <a:t>Cannot call postings ‘Direct Entry’ when measurements have been taken.  </a:t>
            </a:r>
          </a:p>
          <a:p>
            <a:r>
              <a:rPr lang="en-US" dirty="0"/>
              <a:t>	Keep the terms separated </a:t>
            </a:r>
          </a:p>
          <a:p>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145920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7</a:t>
            </a:fld>
            <a:endParaRPr lang="en-US"/>
          </a:p>
        </p:txBody>
      </p:sp>
    </p:spTree>
    <p:extLst>
      <p:ext uri="{BB962C8B-B14F-4D97-AF65-F5344CB8AC3E}">
        <p14:creationId xmlns:p14="http://schemas.microsoft.com/office/powerpoint/2010/main" val="231296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see what others are posting until that person sends in their IDR.  AKA ‘lock’ it.  After locking it the field user can no longer edit.  </a:t>
            </a:r>
          </a:p>
          <a:p>
            <a:endParaRPr lang="en-US" dirty="0"/>
          </a:p>
          <a:p>
            <a:r>
              <a:rPr lang="en-US" dirty="0"/>
              <a:t>-Communication needed to determine who is responsible for what operation.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67336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reference the exact computer file path (N:/2017252258….)  </a:t>
            </a:r>
          </a:p>
          <a:p>
            <a:r>
              <a:rPr lang="en-US" dirty="0"/>
              <a:t>	Name your word or excel file the bid item and sheet number as you would with a paper document.  </a:t>
            </a:r>
          </a:p>
          <a:p>
            <a:endParaRPr lang="en-US" dirty="0"/>
          </a:p>
          <a:p>
            <a:r>
              <a:rPr lang="en-US" dirty="0"/>
              <a:t>All the source documents would be stored under the ‘source documents’ folder.  </a:t>
            </a:r>
          </a:p>
          <a:p>
            <a:endParaRPr lang="en-US" dirty="0"/>
          </a:p>
          <a:p>
            <a:r>
              <a:rPr lang="en-US" dirty="0"/>
              <a:t>A note is in the Guide the red text portion is missing, so make sure your referencing is complete.  </a:t>
            </a:r>
          </a:p>
          <a:p>
            <a:endParaRPr lang="en-US" dirty="0"/>
          </a:p>
          <a:p>
            <a:r>
              <a:rPr lang="en-US" dirty="0"/>
              <a:t>Cannot call ‘Direct Entry’ when there is a source document.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220758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normAutofit/>
          </a:bodyPr>
          <a:lstStyle/>
          <a:p>
            <a:pPr eaLnBrk="1" fontAlgn="auto" hangingPunct="1">
              <a:spcAft>
                <a:spcPts val="0"/>
              </a:spcAft>
              <a:defRPr/>
            </a:pPr>
            <a:r>
              <a:rPr lang="en-US" dirty="0"/>
              <a:t>Cost to Complete Reports and Finals Updates</a:t>
            </a:r>
          </a:p>
        </p:txBody>
      </p:sp>
      <p:sp>
        <p:nvSpPr>
          <p:cNvPr id="9219" name="Subtitle 2"/>
          <p:cNvSpPr>
            <a:spLocks noGrp="1"/>
          </p:cNvSpPr>
          <p:nvPr>
            <p:ph type="subTitle" idx="1"/>
          </p:nvPr>
        </p:nvSpPr>
        <p:spPr>
          <a:xfrm>
            <a:off x="695325" y="3886200"/>
            <a:ext cx="7772400" cy="1200150"/>
          </a:xfrm>
        </p:spPr>
        <p:txBody>
          <a:bodyPr/>
          <a:lstStyle/>
          <a:p>
            <a:pPr marR="0" eaLnBrk="1" hangingPunct="1"/>
            <a:r>
              <a:rPr lang="en-US" dirty="0"/>
              <a:t>Eric </a:t>
            </a:r>
            <a:r>
              <a:rPr lang="en-US" dirty="0" err="1"/>
              <a:t>Gwidt,</a:t>
            </a:r>
            <a:r>
              <a:rPr lang="en-US" dirty="0"/>
              <a:t> PE</a:t>
            </a:r>
          </a:p>
          <a:p>
            <a:pPr marR="0" eaLnBrk="1" hangingPunct="1"/>
            <a:r>
              <a:rPr lang="en-US" dirty="0"/>
              <a:t>NER Construction Controls</a:t>
            </a:r>
          </a:p>
        </p:txBody>
      </p:sp>
      <p:pic>
        <p:nvPicPr>
          <p:cNvPr id="4" name="Picture 3">
            <a:extLst>
              <a:ext uri="{FF2B5EF4-FFF2-40B4-BE49-F238E27FC236}">
                <a16:creationId xmlns:a16="http://schemas.microsoft.com/office/drawing/2014/main" id="{E675F3CA-92F1-4A75-8A55-8CAFC9D6AF7E}"/>
              </a:ext>
            </a:extLst>
          </p:cNvPr>
          <p:cNvPicPr>
            <a:picLocks noChangeAspect="1"/>
          </p:cNvPicPr>
          <p:nvPr/>
        </p:nvPicPr>
        <p:blipFill>
          <a:blip r:embed="rId3"/>
          <a:stretch>
            <a:fillRect/>
          </a:stretch>
        </p:blipFill>
        <p:spPr>
          <a:xfrm>
            <a:off x="990600" y="3124200"/>
            <a:ext cx="2133600" cy="2143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D65A2-603C-4D84-941A-4A557F523C5A}"/>
              </a:ext>
            </a:extLst>
          </p:cNvPr>
          <p:cNvSpPr>
            <a:spLocks noGrp="1"/>
          </p:cNvSpPr>
          <p:nvPr>
            <p:ph idx="1"/>
          </p:nvPr>
        </p:nvSpPr>
        <p:spPr>
          <a:xfrm>
            <a:off x="457200" y="1524000"/>
            <a:ext cx="8229600" cy="3873500"/>
          </a:xfrm>
        </p:spPr>
        <p:txBody>
          <a:bodyPr/>
          <a:lstStyle/>
          <a:p>
            <a:r>
              <a:rPr lang="en-US" dirty="0"/>
              <a:t>Example:</a:t>
            </a:r>
          </a:p>
        </p:txBody>
      </p:sp>
      <p:sp>
        <p:nvSpPr>
          <p:cNvPr id="3" name="Title 2">
            <a:extLst>
              <a:ext uri="{FF2B5EF4-FFF2-40B4-BE49-F238E27FC236}">
                <a16:creationId xmlns:a16="http://schemas.microsoft.com/office/drawing/2014/main" id="{B18983C5-AA7C-4E90-926D-0D82B19E4244}"/>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711587F-9B52-4070-9591-02B5E811A195}"/>
              </a:ext>
            </a:extLst>
          </p:cNvPr>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6" name="Picture 5">
            <a:extLst>
              <a:ext uri="{FF2B5EF4-FFF2-40B4-BE49-F238E27FC236}">
                <a16:creationId xmlns:a16="http://schemas.microsoft.com/office/drawing/2014/main" id="{841203DC-7C4E-4FF0-A57D-128EBB3662E3}"/>
              </a:ext>
            </a:extLst>
          </p:cNvPr>
          <p:cNvPicPr>
            <a:picLocks noChangeAspect="1"/>
          </p:cNvPicPr>
          <p:nvPr/>
        </p:nvPicPr>
        <p:blipFill rotWithShape="1">
          <a:blip r:embed="rId3">
            <a:extLst>
              <a:ext uri="{28A0092B-C50C-407E-A947-70E740481C1C}">
                <a14:useLocalDpi xmlns:a14="http://schemas.microsoft.com/office/drawing/2010/main" val="0"/>
              </a:ext>
            </a:extLst>
          </a:blip>
          <a:srcRect t="40759"/>
          <a:stretch/>
        </p:blipFill>
        <p:spPr>
          <a:xfrm>
            <a:off x="309201" y="2110709"/>
            <a:ext cx="5172797" cy="177206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A5D9839-2BAA-4062-A6A1-F67D81C2157E}"/>
              </a:ext>
            </a:extLst>
          </p:cNvPr>
          <p:cNvSpPr txBox="1"/>
          <p:nvPr/>
        </p:nvSpPr>
        <p:spPr>
          <a:xfrm>
            <a:off x="3090502" y="2815094"/>
            <a:ext cx="2057400" cy="430887"/>
          </a:xfrm>
          <a:prstGeom prst="rect">
            <a:avLst/>
          </a:prstGeom>
          <a:solidFill>
            <a:schemeClr val="bg1"/>
          </a:solidFill>
        </p:spPr>
        <p:txBody>
          <a:bodyPr wrap="square" rtlCol="0">
            <a:spAutoFit/>
          </a:bodyPr>
          <a:lstStyle/>
          <a:p>
            <a:r>
              <a:rPr lang="en-US" sz="1100" dirty="0">
                <a:solidFill>
                  <a:schemeClr val="accent4">
                    <a:lumMod val="10000"/>
                  </a:schemeClr>
                </a:solidFill>
              </a:rPr>
              <a:t>See Electronic Source Document Folder, 690.0250-1</a:t>
            </a:r>
          </a:p>
        </p:txBody>
      </p:sp>
      <p:pic>
        <p:nvPicPr>
          <p:cNvPr id="9" name="Picture 8">
            <a:extLst>
              <a:ext uri="{FF2B5EF4-FFF2-40B4-BE49-F238E27FC236}">
                <a16:creationId xmlns:a16="http://schemas.microsoft.com/office/drawing/2014/main" id="{F4427AB3-4EE8-4D3D-98B1-633953093795}"/>
              </a:ext>
            </a:extLst>
          </p:cNvPr>
          <p:cNvPicPr>
            <a:picLocks noChangeAspect="1"/>
          </p:cNvPicPr>
          <p:nvPr/>
        </p:nvPicPr>
        <p:blipFill rotWithShape="1">
          <a:blip r:embed="rId4">
            <a:extLst>
              <a:ext uri="{28A0092B-C50C-407E-A947-70E740481C1C}">
                <a14:useLocalDpi xmlns:a14="http://schemas.microsoft.com/office/drawing/2010/main" val="0"/>
              </a:ext>
            </a:extLst>
          </a:blip>
          <a:srcRect l="5555" t="35224" r="36831" b="-660"/>
          <a:stretch/>
        </p:blipFill>
        <p:spPr>
          <a:xfrm>
            <a:off x="5824897" y="1622425"/>
            <a:ext cx="2667001" cy="2362200"/>
          </a:xfrm>
          <a:prstGeom prst="rect">
            <a:avLst/>
          </a:prstGeom>
          <a:ln>
            <a:noFill/>
          </a:ln>
          <a:effectLst>
            <a:outerShdw blurRad="190500" algn="tl" rotWithShape="0">
              <a:srgbClr val="000000">
                <a:alpha val="70000"/>
              </a:srgbClr>
            </a:outerShdw>
          </a:effectLst>
        </p:spPr>
      </p:pic>
      <p:sp>
        <p:nvSpPr>
          <p:cNvPr id="10" name="Oval 9">
            <a:extLst>
              <a:ext uri="{FF2B5EF4-FFF2-40B4-BE49-F238E27FC236}">
                <a16:creationId xmlns:a16="http://schemas.microsoft.com/office/drawing/2014/main" id="{6F2DC17D-7A95-428A-9D6B-882390D413D0}"/>
              </a:ext>
            </a:extLst>
          </p:cNvPr>
          <p:cNvSpPr/>
          <p:nvPr/>
        </p:nvSpPr>
        <p:spPr>
          <a:xfrm>
            <a:off x="6019800" y="2856130"/>
            <a:ext cx="1600200" cy="228600"/>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CBACA5-7471-49A4-AFFC-3B14CD030687}"/>
              </a:ext>
            </a:extLst>
          </p:cNvPr>
          <p:cNvPicPr>
            <a:picLocks noChangeAspect="1"/>
          </p:cNvPicPr>
          <p:nvPr/>
        </p:nvPicPr>
        <p:blipFill rotWithShape="1">
          <a:blip r:embed="rId5">
            <a:extLst>
              <a:ext uri="{28A0092B-C50C-407E-A947-70E740481C1C}">
                <a14:useLocalDpi xmlns:a14="http://schemas.microsoft.com/office/drawing/2010/main" val="0"/>
              </a:ext>
            </a:extLst>
          </a:blip>
          <a:srcRect l="28738" t="12671" r="3489" b="40952"/>
          <a:stretch/>
        </p:blipFill>
        <p:spPr>
          <a:xfrm>
            <a:off x="2948346" y="3640355"/>
            <a:ext cx="3886200" cy="1524000"/>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9E9500C5-9DF7-411C-AB1B-95C960084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5875" y="5068856"/>
            <a:ext cx="7400925" cy="1323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75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p:txBody>
          <a:bodyPr/>
          <a:lstStyle/>
          <a:p>
            <a:r>
              <a:rPr lang="en-US" dirty="0"/>
              <a:t>Same rules apply for source documents </a:t>
            </a:r>
          </a:p>
          <a:p>
            <a:pPr lvl="1"/>
            <a:r>
              <a:rPr lang="en-US" dirty="0"/>
              <a:t>Original document (a field book, handwritten spreadsheet, digital file, </a:t>
            </a:r>
            <a:r>
              <a:rPr lang="en-US" dirty="0" err="1"/>
              <a:t>etc</a:t>
            </a:r>
            <a:r>
              <a:rPr lang="en-US" dirty="0"/>
              <a:t>) is the source document and it must be referenced (</a:t>
            </a:r>
            <a:r>
              <a:rPr lang="en-US" dirty="0" err="1"/>
              <a:t>pg</a:t>
            </a:r>
            <a:r>
              <a:rPr lang="en-US" dirty="0"/>
              <a:t> 32-34)</a:t>
            </a:r>
          </a:p>
          <a:p>
            <a:pPr lvl="1"/>
            <a:endParaRPr lang="en-US" dirty="0"/>
          </a:p>
          <a:p>
            <a:pPr lvl="1"/>
            <a:endParaRPr lang="en-US" dirty="0"/>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CF69560-541D-470A-B082-57E7170EAA18}"/>
              </a:ext>
            </a:extLst>
          </p:cNvPr>
          <p:cNvPicPr>
            <a:picLocks noChangeAspect="1"/>
          </p:cNvPicPr>
          <p:nvPr/>
        </p:nvPicPr>
        <p:blipFill>
          <a:blip r:embed="rId3"/>
          <a:stretch>
            <a:fillRect/>
          </a:stretch>
        </p:blipFill>
        <p:spPr>
          <a:xfrm>
            <a:off x="1828800" y="3613150"/>
            <a:ext cx="4648200" cy="1152525"/>
          </a:xfrm>
          <a:prstGeom prst="rect">
            <a:avLst/>
          </a:prstGeom>
        </p:spPr>
      </p:pic>
    </p:spTree>
    <p:extLst>
      <p:ext uri="{BB962C8B-B14F-4D97-AF65-F5344CB8AC3E}">
        <p14:creationId xmlns:p14="http://schemas.microsoft.com/office/powerpoint/2010/main" val="250733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8136F-F8D6-479F-BB89-F3F729E93FCC}"/>
              </a:ext>
            </a:extLst>
          </p:cNvPr>
          <p:cNvPicPr>
            <a:picLocks noChangeAspect="1"/>
          </p:cNvPicPr>
          <p:nvPr/>
        </p:nvPicPr>
        <p:blipFill>
          <a:blip r:embed="rId3"/>
          <a:stretch>
            <a:fillRect/>
          </a:stretch>
        </p:blipFill>
        <p:spPr>
          <a:xfrm>
            <a:off x="609600" y="2286000"/>
            <a:ext cx="3505200" cy="2209800"/>
          </a:xfrm>
          <a:prstGeom prst="rect">
            <a:avLst/>
          </a:prstGeom>
        </p:spPr>
      </p:pic>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14800" y="2438400"/>
            <a:ext cx="4724400" cy="3873500"/>
          </a:xfrm>
        </p:spPr>
        <p:txBody>
          <a:bodyPr/>
          <a:lstStyle/>
          <a:p>
            <a:r>
              <a:rPr lang="en-US" dirty="0"/>
              <a:t>Print Diaries, IHD sheets, etc. (</a:t>
            </a:r>
            <a:r>
              <a:rPr lang="en-US" dirty="0" err="1"/>
              <a:t>pg</a:t>
            </a:r>
            <a:r>
              <a:rPr lang="en-US" dirty="0"/>
              <a:t> 64)</a:t>
            </a:r>
          </a:p>
          <a:p>
            <a:endParaRPr lang="en-US" dirty="0"/>
          </a:p>
          <a:p>
            <a:r>
              <a:rPr lang="en-US" dirty="0"/>
              <a:t>Reduce paper when practical </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19873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E13F1E-1708-4836-A0D3-9D1C8F1B0638}"/>
              </a:ext>
            </a:extLst>
          </p:cNvPr>
          <p:cNvSpPr>
            <a:spLocks noGrp="1"/>
          </p:cNvSpPr>
          <p:nvPr>
            <p:ph idx="1"/>
          </p:nvPr>
        </p:nvSpPr>
        <p:spPr/>
        <p:txBody>
          <a:bodyPr/>
          <a:lstStyle/>
          <a:p>
            <a:r>
              <a:rPr lang="en-US" dirty="0"/>
              <a:t>Fertilizer pantry sheet (CMM 6-40.2 and spec 629.2.1.2)</a:t>
            </a:r>
          </a:p>
          <a:p>
            <a:r>
              <a:rPr lang="en-US" dirty="0"/>
              <a:t>Summary sheets</a:t>
            </a:r>
          </a:p>
          <a:p>
            <a:r>
              <a:rPr lang="en-US" dirty="0"/>
              <a:t>Contractor performance comments missing(</a:t>
            </a:r>
            <a:r>
              <a:rPr lang="en-US" dirty="0" err="1"/>
              <a:t>pg</a:t>
            </a:r>
            <a:r>
              <a:rPr lang="en-US" dirty="0"/>
              <a:t> 67)</a:t>
            </a:r>
          </a:p>
          <a:p>
            <a:endParaRPr lang="en-US" dirty="0"/>
          </a:p>
          <a:p>
            <a:endParaRPr lang="en-US" dirty="0"/>
          </a:p>
        </p:txBody>
      </p:sp>
      <p:sp>
        <p:nvSpPr>
          <p:cNvPr id="3" name="Title 2">
            <a:extLst>
              <a:ext uri="{FF2B5EF4-FFF2-40B4-BE49-F238E27FC236}">
                <a16:creationId xmlns:a16="http://schemas.microsoft.com/office/drawing/2014/main" id="{C090D625-FC6A-46FC-8755-9FB528292FA2}"/>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72D97CC6-D468-43CB-8D73-A9AC9BB4296E}"/>
              </a:ext>
            </a:extLst>
          </p:cNvPr>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pic>
        <p:nvPicPr>
          <p:cNvPr id="5" name="Picture 4">
            <a:extLst>
              <a:ext uri="{FF2B5EF4-FFF2-40B4-BE49-F238E27FC236}">
                <a16:creationId xmlns:a16="http://schemas.microsoft.com/office/drawing/2014/main" id="{A4B20D53-6E75-4D04-B3D4-591656EA1271}"/>
              </a:ext>
            </a:extLst>
          </p:cNvPr>
          <p:cNvPicPr>
            <a:picLocks noChangeAspect="1"/>
          </p:cNvPicPr>
          <p:nvPr/>
        </p:nvPicPr>
        <p:blipFill>
          <a:blip r:embed="rId3"/>
          <a:stretch>
            <a:fillRect/>
          </a:stretch>
        </p:blipFill>
        <p:spPr>
          <a:xfrm>
            <a:off x="3262313" y="3613150"/>
            <a:ext cx="2619375" cy="1743075"/>
          </a:xfrm>
          <a:prstGeom prst="rect">
            <a:avLst/>
          </a:prstGeom>
        </p:spPr>
      </p:pic>
    </p:spTree>
    <p:extLst>
      <p:ext uri="{BB962C8B-B14F-4D97-AF65-F5344CB8AC3E}">
        <p14:creationId xmlns:p14="http://schemas.microsoft.com/office/powerpoint/2010/main" val="80006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2D475-EC00-466C-AB17-DA409018C707}"/>
              </a:ext>
            </a:extLst>
          </p:cNvPr>
          <p:cNvSpPr>
            <a:spLocks noGrp="1"/>
          </p:cNvSpPr>
          <p:nvPr>
            <p:ph idx="1"/>
          </p:nvPr>
        </p:nvSpPr>
        <p:spPr>
          <a:xfrm>
            <a:off x="428625" y="3429000"/>
            <a:ext cx="8229600" cy="3873500"/>
          </a:xfrm>
        </p:spPr>
        <p:txBody>
          <a:bodyPr/>
          <a:lstStyle/>
          <a:p>
            <a:r>
              <a:rPr lang="en-US" dirty="0"/>
              <a:t>As </a:t>
            </a:r>
            <a:r>
              <a:rPr lang="en-US" dirty="0" err="1"/>
              <a:t>builts</a:t>
            </a:r>
            <a:r>
              <a:rPr lang="en-US" dirty="0"/>
              <a:t> missing subcontractors (</a:t>
            </a:r>
            <a:r>
              <a:rPr lang="en-US" dirty="0" err="1"/>
              <a:t>pg</a:t>
            </a:r>
            <a:r>
              <a:rPr lang="en-US" dirty="0"/>
              <a:t> 70 and CMM 1-65.14) </a:t>
            </a:r>
          </a:p>
          <a:p>
            <a:r>
              <a:rPr lang="en-US" dirty="0"/>
              <a:t>Using ‘Direct Entry’ when source documents exist or measurements taken (</a:t>
            </a:r>
            <a:r>
              <a:rPr lang="en-US" dirty="0" err="1"/>
              <a:t>pg</a:t>
            </a:r>
            <a:r>
              <a:rPr lang="en-US" dirty="0"/>
              <a:t> 33)</a:t>
            </a:r>
          </a:p>
          <a:p>
            <a:endParaRPr lang="en-US" dirty="0"/>
          </a:p>
        </p:txBody>
      </p:sp>
      <p:sp>
        <p:nvSpPr>
          <p:cNvPr id="3" name="Title 2">
            <a:extLst>
              <a:ext uri="{FF2B5EF4-FFF2-40B4-BE49-F238E27FC236}">
                <a16:creationId xmlns:a16="http://schemas.microsoft.com/office/drawing/2014/main" id="{1F59F6D3-9DC6-4B8C-9ED3-1C7E369C7BC3}"/>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8FF9DCBD-2F7B-4AC3-8874-6905BA9ABE12}"/>
              </a:ext>
            </a:extLst>
          </p:cNvPr>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pic>
        <p:nvPicPr>
          <p:cNvPr id="5" name="Picture 4">
            <a:extLst>
              <a:ext uri="{FF2B5EF4-FFF2-40B4-BE49-F238E27FC236}">
                <a16:creationId xmlns:a16="http://schemas.microsoft.com/office/drawing/2014/main" id="{6EF6131B-B23B-4C9F-A067-C54770C7DB11}"/>
              </a:ext>
            </a:extLst>
          </p:cNvPr>
          <p:cNvPicPr>
            <a:picLocks noChangeAspect="1"/>
          </p:cNvPicPr>
          <p:nvPr/>
        </p:nvPicPr>
        <p:blipFill>
          <a:blip r:embed="rId3"/>
          <a:stretch>
            <a:fillRect/>
          </a:stretch>
        </p:blipFill>
        <p:spPr>
          <a:xfrm>
            <a:off x="3086100" y="1600200"/>
            <a:ext cx="2971800" cy="1600200"/>
          </a:xfrm>
          <a:prstGeom prst="rect">
            <a:avLst/>
          </a:prstGeom>
        </p:spPr>
      </p:pic>
    </p:spTree>
    <p:extLst>
      <p:ext uri="{BB962C8B-B14F-4D97-AF65-F5344CB8AC3E}">
        <p14:creationId xmlns:p14="http://schemas.microsoft.com/office/powerpoint/2010/main" val="125112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45081-5425-45E6-BC57-900349203666}"/>
              </a:ext>
            </a:extLst>
          </p:cNvPr>
          <p:cNvSpPr>
            <a:spLocks noGrp="1"/>
          </p:cNvSpPr>
          <p:nvPr>
            <p:ph idx="1"/>
          </p:nvPr>
        </p:nvSpPr>
        <p:spPr/>
        <p:txBody>
          <a:bodyPr/>
          <a:lstStyle/>
          <a:p>
            <a:r>
              <a:rPr lang="en-US" dirty="0"/>
              <a:t>Working Day Contracts (</a:t>
            </a:r>
            <a:r>
              <a:rPr lang="en-US" dirty="0" err="1"/>
              <a:t>pg</a:t>
            </a:r>
            <a:r>
              <a:rPr lang="en-US" dirty="0"/>
              <a:t> 28-29)</a:t>
            </a:r>
          </a:p>
          <a:p>
            <a:pPr lvl="1"/>
            <a:r>
              <a:rPr lang="en-US" dirty="0"/>
              <a:t>Site times: Working Yes/No, controlling item, hours worked/available</a:t>
            </a:r>
          </a:p>
          <a:p>
            <a:pPr lvl="1"/>
            <a:r>
              <a:rPr lang="en-US" dirty="0"/>
              <a:t>Clearly explain when no time/half day is charged in ‘Reason for Delay’ field (Not ‘Comments’ Field)</a:t>
            </a:r>
          </a:p>
          <a:p>
            <a:r>
              <a:rPr lang="en-US" dirty="0"/>
              <a:t>Completion Date Contracts</a:t>
            </a:r>
          </a:p>
          <a:p>
            <a:pPr lvl="1"/>
            <a:r>
              <a:rPr lang="en-US" dirty="0"/>
              <a:t>Same as above. Helps with </a:t>
            </a:r>
          </a:p>
          <a:p>
            <a:pPr marL="392113" lvl="1" indent="0">
              <a:buNone/>
            </a:pPr>
            <a:r>
              <a:rPr lang="en-US" dirty="0"/>
              <a:t>   delay claims.</a:t>
            </a:r>
          </a:p>
          <a:p>
            <a:pPr marL="392113" lvl="1" indent="0">
              <a:buNone/>
            </a:pPr>
            <a:endParaRPr lang="en-US" dirty="0"/>
          </a:p>
          <a:p>
            <a:pPr lvl="1"/>
            <a:endParaRPr lang="en-US" dirty="0"/>
          </a:p>
        </p:txBody>
      </p:sp>
      <p:sp>
        <p:nvSpPr>
          <p:cNvPr id="3" name="Title 2">
            <a:extLst>
              <a:ext uri="{FF2B5EF4-FFF2-40B4-BE49-F238E27FC236}">
                <a16:creationId xmlns:a16="http://schemas.microsoft.com/office/drawing/2014/main" id="{7F3AEA7A-58ED-4796-8426-747A4BCA6454}"/>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6134F0AA-009F-4B29-804C-D70AD0E6EBCD}"/>
              </a:ext>
            </a:extLst>
          </p:cNvPr>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pic>
        <p:nvPicPr>
          <p:cNvPr id="5" name="Picture 4">
            <a:extLst>
              <a:ext uri="{FF2B5EF4-FFF2-40B4-BE49-F238E27FC236}">
                <a16:creationId xmlns:a16="http://schemas.microsoft.com/office/drawing/2014/main" id="{63915D3B-FC61-4A0D-A4C0-350D6651E7A2}"/>
              </a:ext>
            </a:extLst>
          </p:cNvPr>
          <p:cNvPicPr>
            <a:picLocks noChangeAspect="1"/>
          </p:cNvPicPr>
          <p:nvPr/>
        </p:nvPicPr>
        <p:blipFill>
          <a:blip r:embed="rId3"/>
          <a:stretch>
            <a:fillRect/>
          </a:stretch>
        </p:blipFill>
        <p:spPr>
          <a:xfrm>
            <a:off x="5262562" y="3733800"/>
            <a:ext cx="3176588" cy="2209800"/>
          </a:xfrm>
          <a:prstGeom prst="rect">
            <a:avLst/>
          </a:prstGeom>
        </p:spPr>
      </p:pic>
    </p:spTree>
    <p:extLst>
      <p:ext uri="{BB962C8B-B14F-4D97-AF65-F5344CB8AC3E}">
        <p14:creationId xmlns:p14="http://schemas.microsoft.com/office/powerpoint/2010/main" val="88957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7FBD51-482D-47B0-A90E-6C10C043E4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5801535" cy="2972215"/>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27B9C8A2-103C-40E9-B07D-408B565E2E91}"/>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BFEAB608-874E-4B87-9025-D6BE63AB46D4}"/>
              </a:ext>
            </a:extLst>
          </p:cNvPr>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11" name="Picture 10">
            <a:extLst>
              <a:ext uri="{FF2B5EF4-FFF2-40B4-BE49-F238E27FC236}">
                <a16:creationId xmlns:a16="http://schemas.microsoft.com/office/drawing/2014/main" id="{F2009878-C3FB-4F29-8B4F-FD9CD4EB8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572000"/>
            <a:ext cx="5344271" cy="11431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581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C9A6-C457-4E6D-B4D7-208B2595FA66}"/>
              </a:ext>
            </a:extLst>
          </p:cNvPr>
          <p:cNvSpPr>
            <a:spLocks noGrp="1"/>
          </p:cNvSpPr>
          <p:nvPr>
            <p:ph idx="1"/>
          </p:nvPr>
        </p:nvSpPr>
        <p:spPr/>
        <p:txBody>
          <a:bodyPr/>
          <a:lstStyle/>
          <a:p>
            <a:r>
              <a:rPr lang="en-US" sz="2400" dirty="0"/>
              <a:t>Daily Diary required for every day (</a:t>
            </a:r>
            <a:r>
              <a:rPr lang="en-US" sz="2400" dirty="0" err="1"/>
              <a:t>pg</a:t>
            </a:r>
            <a:r>
              <a:rPr lang="en-US" sz="2400" dirty="0"/>
              <a:t> 28-29)</a:t>
            </a:r>
          </a:p>
          <a:p>
            <a:pPr lvl="1"/>
            <a:r>
              <a:rPr lang="en-US" dirty="0"/>
              <a:t>No work today – Contractors choice (Saturday), or Holiday Restriction, or Adverse Weather, </a:t>
            </a:r>
          </a:p>
          <a:p>
            <a:pPr lvl="1"/>
            <a:r>
              <a:rPr lang="en-US" dirty="0"/>
              <a:t>‘Postings Only’</a:t>
            </a:r>
          </a:p>
          <a:p>
            <a:pPr lvl="1"/>
            <a:r>
              <a:rPr lang="en-US" dirty="0"/>
              <a:t>All critical dates</a:t>
            </a:r>
          </a:p>
          <a:p>
            <a:pPr lvl="2"/>
            <a:r>
              <a:rPr lang="en-US" sz="2300" dirty="0"/>
              <a:t>Place in ALL CAPS</a:t>
            </a:r>
          </a:p>
          <a:p>
            <a:pPr lvl="1"/>
            <a:r>
              <a:rPr lang="en-US" dirty="0"/>
              <a:t>No need to sign them</a:t>
            </a:r>
          </a:p>
          <a:p>
            <a:pPr marL="136525" indent="0">
              <a:buNone/>
            </a:pPr>
            <a:endParaRPr lang="en-US" dirty="0"/>
          </a:p>
          <a:p>
            <a:pPr marL="630238" lvl="2" indent="0">
              <a:buNone/>
            </a:pPr>
            <a:endParaRPr lang="en-US" dirty="0"/>
          </a:p>
          <a:p>
            <a:endParaRPr lang="en-US" dirty="0"/>
          </a:p>
        </p:txBody>
      </p:sp>
      <p:sp>
        <p:nvSpPr>
          <p:cNvPr id="3" name="Title 2">
            <a:extLst>
              <a:ext uri="{FF2B5EF4-FFF2-40B4-BE49-F238E27FC236}">
                <a16:creationId xmlns:a16="http://schemas.microsoft.com/office/drawing/2014/main" id="{B0CB7216-07F7-4A7E-999E-7F388E19DB52}"/>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4631D333-74A9-4C7B-8A37-4BC941410325}"/>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pic>
        <p:nvPicPr>
          <p:cNvPr id="9" name="Picture 8">
            <a:extLst>
              <a:ext uri="{FF2B5EF4-FFF2-40B4-BE49-F238E27FC236}">
                <a16:creationId xmlns:a16="http://schemas.microsoft.com/office/drawing/2014/main" id="{8704977F-4F36-41D2-BC59-C53F4EAA9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006" y="2934837"/>
            <a:ext cx="3086531" cy="1152686"/>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C3E89AC7-6D6E-499E-A753-86C8339AE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22" y="4601131"/>
            <a:ext cx="5420481" cy="1324160"/>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C6BD331B-2BA8-4470-AF94-E65908F1C788}"/>
              </a:ext>
            </a:extLst>
          </p:cNvPr>
          <p:cNvPicPr>
            <a:picLocks noChangeAspect="1"/>
          </p:cNvPicPr>
          <p:nvPr/>
        </p:nvPicPr>
        <p:blipFill rotWithShape="1">
          <a:blip r:embed="rId5">
            <a:extLst>
              <a:ext uri="{28A0092B-C50C-407E-A947-70E740481C1C}">
                <a14:useLocalDpi xmlns:a14="http://schemas.microsoft.com/office/drawing/2010/main" val="0"/>
              </a:ext>
            </a:extLst>
          </a:blip>
          <a:srcRect t="26151"/>
          <a:stretch/>
        </p:blipFill>
        <p:spPr>
          <a:xfrm>
            <a:off x="4858005" y="3992378"/>
            <a:ext cx="2572109" cy="10411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756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9EF2C-A03B-4AF1-92EE-B6BA4ADFB5BE}"/>
              </a:ext>
            </a:extLst>
          </p:cNvPr>
          <p:cNvSpPr>
            <a:spLocks noGrp="1"/>
          </p:cNvSpPr>
          <p:nvPr>
            <p:ph idx="1"/>
          </p:nvPr>
        </p:nvSpPr>
        <p:spPr/>
        <p:txBody>
          <a:bodyPr/>
          <a:lstStyle/>
          <a:p>
            <a:r>
              <a:rPr lang="en-US" sz="2400" dirty="0"/>
              <a:t>‘Estimate Only’ postings (</a:t>
            </a:r>
            <a:r>
              <a:rPr lang="en-US" sz="2400" dirty="0" err="1"/>
              <a:t>pg</a:t>
            </a:r>
            <a:r>
              <a:rPr lang="en-US" sz="2400" dirty="0"/>
              <a:t> 33)</a:t>
            </a:r>
            <a:endParaRPr lang="en-US" sz="1800" dirty="0"/>
          </a:p>
          <a:p>
            <a:pPr lvl="1"/>
            <a:r>
              <a:rPr lang="en-US" dirty="0"/>
              <a:t>Need justification </a:t>
            </a:r>
          </a:p>
          <a:p>
            <a:pPr lvl="1"/>
            <a:r>
              <a:rPr lang="en-US" dirty="0"/>
              <a:t>Subtract in full </a:t>
            </a:r>
          </a:p>
          <a:p>
            <a:pPr lvl="1"/>
            <a:r>
              <a:rPr lang="en-US" i="1" dirty="0"/>
              <a:t>Negative accounting entry to eliminate estimate amounts paid to date. See sheet…..</a:t>
            </a:r>
            <a:endParaRPr lang="en-US" dirty="0"/>
          </a:p>
          <a:p>
            <a:endParaRPr lang="en-US" dirty="0"/>
          </a:p>
        </p:txBody>
      </p:sp>
      <p:sp>
        <p:nvSpPr>
          <p:cNvPr id="3" name="Title 2">
            <a:extLst>
              <a:ext uri="{FF2B5EF4-FFF2-40B4-BE49-F238E27FC236}">
                <a16:creationId xmlns:a16="http://schemas.microsoft.com/office/drawing/2014/main" id="{19AA9524-2ACF-41B1-A22F-162C29E7D1B1}"/>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87602A35-D986-4EED-A65B-C8C4421F7AD3}"/>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pic>
        <p:nvPicPr>
          <p:cNvPr id="5" name="Picture 4">
            <a:extLst>
              <a:ext uri="{FF2B5EF4-FFF2-40B4-BE49-F238E27FC236}">
                <a16:creationId xmlns:a16="http://schemas.microsoft.com/office/drawing/2014/main" id="{F6B6AD53-FD39-44C0-A6B1-31FF208B2AAA}"/>
              </a:ext>
            </a:extLst>
          </p:cNvPr>
          <p:cNvPicPr>
            <a:picLocks noChangeAspect="1"/>
          </p:cNvPicPr>
          <p:nvPr/>
        </p:nvPicPr>
        <p:blipFill>
          <a:blip r:embed="rId3"/>
          <a:stretch>
            <a:fillRect/>
          </a:stretch>
        </p:blipFill>
        <p:spPr>
          <a:xfrm>
            <a:off x="5029200" y="3352800"/>
            <a:ext cx="3657600" cy="2510382"/>
          </a:xfrm>
          <a:prstGeom prst="rect">
            <a:avLst/>
          </a:prstGeom>
        </p:spPr>
      </p:pic>
    </p:spTree>
    <p:extLst>
      <p:ext uri="{BB962C8B-B14F-4D97-AF65-F5344CB8AC3E}">
        <p14:creationId xmlns:p14="http://schemas.microsoft.com/office/powerpoint/2010/main" val="203499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77874-5F79-4BD8-A5E1-30244FAEC014}"/>
              </a:ext>
            </a:extLst>
          </p:cNvPr>
          <p:cNvPicPr>
            <a:picLocks noChangeAspect="1"/>
          </p:cNvPicPr>
          <p:nvPr/>
        </p:nvPicPr>
        <p:blipFill>
          <a:blip r:embed="rId3"/>
          <a:stretch>
            <a:fillRect/>
          </a:stretch>
        </p:blipFill>
        <p:spPr>
          <a:xfrm>
            <a:off x="2890837" y="3429000"/>
            <a:ext cx="3429000" cy="2362200"/>
          </a:xfrm>
          <a:prstGeom prst="rect">
            <a:avLst/>
          </a:prstGeom>
        </p:spPr>
      </p:pic>
      <p:sp>
        <p:nvSpPr>
          <p:cNvPr id="2" name="Content Placeholder 1">
            <a:extLst>
              <a:ext uri="{FF2B5EF4-FFF2-40B4-BE49-F238E27FC236}">
                <a16:creationId xmlns:a16="http://schemas.microsoft.com/office/drawing/2014/main" id="{F3CD6C38-5DED-4EA6-8D96-37BF1FC83A4B}"/>
              </a:ext>
            </a:extLst>
          </p:cNvPr>
          <p:cNvSpPr>
            <a:spLocks noGrp="1"/>
          </p:cNvSpPr>
          <p:nvPr>
            <p:ph idx="1"/>
          </p:nvPr>
        </p:nvSpPr>
        <p:spPr/>
        <p:txBody>
          <a:bodyPr/>
          <a:lstStyle/>
          <a:p>
            <a:r>
              <a:rPr lang="en-US" dirty="0"/>
              <a:t>Staff not checking source document math or quantities (</a:t>
            </a:r>
            <a:r>
              <a:rPr lang="en-US" dirty="0" err="1"/>
              <a:t>pg</a:t>
            </a:r>
            <a:r>
              <a:rPr lang="en-US" dirty="0"/>
              <a:t> 31) </a:t>
            </a:r>
          </a:p>
          <a:p>
            <a:pPr lvl="1"/>
            <a:r>
              <a:rPr lang="en-US" dirty="0"/>
              <a:t>Example: Red check marks with initials, or stating </a:t>
            </a:r>
            <a:r>
              <a:rPr lang="en-US" i="1" dirty="0"/>
              <a:t>Checked by initials</a:t>
            </a:r>
            <a:r>
              <a:rPr lang="en-US" dirty="0"/>
              <a:t>. </a:t>
            </a:r>
          </a:p>
        </p:txBody>
      </p:sp>
      <p:sp>
        <p:nvSpPr>
          <p:cNvPr id="3" name="Title 2">
            <a:extLst>
              <a:ext uri="{FF2B5EF4-FFF2-40B4-BE49-F238E27FC236}">
                <a16:creationId xmlns:a16="http://schemas.microsoft.com/office/drawing/2014/main" id="{1CDFB3E0-B53A-4301-8595-D274BE82D50E}"/>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C7A72C8E-AF0F-4930-98B6-CD2B331A49E1}"/>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Tree>
    <p:extLst>
      <p:ext uri="{BB962C8B-B14F-4D97-AF65-F5344CB8AC3E}">
        <p14:creationId xmlns:p14="http://schemas.microsoft.com/office/powerpoint/2010/main" val="146613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p:txBody>
          <a:bodyPr/>
          <a:lstStyle/>
          <a:p>
            <a:r>
              <a:rPr lang="en-US" dirty="0"/>
              <a:t>Main data comes from FieldManager</a:t>
            </a:r>
          </a:p>
          <a:p>
            <a:r>
              <a:rPr lang="en-US" dirty="0"/>
              <a:t>Engineer inputs projected over/under for each bid item</a:t>
            </a:r>
          </a:p>
          <a:p>
            <a:r>
              <a:rPr lang="en-US" dirty="0"/>
              <a:t>Monthly updates </a:t>
            </a:r>
          </a:p>
          <a:p>
            <a:r>
              <a:rPr lang="en-US" dirty="0"/>
              <a:t>Email reminders from Lisa</a:t>
            </a:r>
          </a:p>
          <a:p>
            <a:r>
              <a:rPr lang="en-US" dirty="0"/>
              <a:t>NEW in 2018</a:t>
            </a:r>
          </a:p>
          <a:p>
            <a:pPr lvl="1"/>
            <a:r>
              <a:rPr lang="en-US" dirty="0"/>
              <a:t>SharePoint site</a:t>
            </a:r>
          </a:p>
          <a:p>
            <a:pPr lvl="1"/>
            <a:r>
              <a:rPr lang="en-US" dirty="0"/>
              <a:t>New instructions</a:t>
            </a:r>
          </a:p>
          <a:p>
            <a:endParaRPr lang="en-US" dirty="0"/>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Cost to Complete Reports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274871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p:txBody>
          <a:bodyPr/>
          <a:lstStyle/>
          <a:p>
            <a:r>
              <a:rPr lang="en-US" dirty="0"/>
              <a:t>Placing BAD,HMA tickets, or TC Contractor submittals in the IHD binders</a:t>
            </a:r>
          </a:p>
          <a:p>
            <a:r>
              <a:rPr lang="en-US" dirty="0"/>
              <a:t>CADD drawings (</a:t>
            </a:r>
            <a:r>
              <a:rPr lang="en-US" dirty="0" err="1"/>
              <a:t>pg</a:t>
            </a:r>
            <a:r>
              <a:rPr lang="en-US" dirty="0"/>
              <a:t> 29)</a:t>
            </a:r>
          </a:p>
          <a:p>
            <a:pPr lvl="1"/>
            <a:r>
              <a:rPr lang="en-US" dirty="0"/>
              <a:t>Calculations printout needed. </a:t>
            </a:r>
          </a:p>
          <a:p>
            <a:pPr lvl="1"/>
            <a:r>
              <a:rPr lang="en-US" dirty="0"/>
              <a:t>Reference CADD digital file location. (Source document) </a:t>
            </a:r>
          </a:p>
          <a:p>
            <a:endParaRPr lang="en-US" dirty="0"/>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74145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206ED-3116-4646-85B0-BDDE3CE9768E}"/>
              </a:ext>
            </a:extLst>
          </p:cNvPr>
          <p:cNvPicPr>
            <a:picLocks noChangeAspect="1"/>
          </p:cNvPicPr>
          <p:nvPr/>
        </p:nvPicPr>
        <p:blipFill>
          <a:blip r:embed="rId3"/>
          <a:stretch>
            <a:fillRect/>
          </a:stretch>
        </p:blipFill>
        <p:spPr>
          <a:xfrm>
            <a:off x="2057400" y="1371600"/>
            <a:ext cx="3351299" cy="2743200"/>
          </a:xfrm>
          <a:prstGeom prst="rect">
            <a:avLst/>
          </a:prstGeom>
        </p:spPr>
      </p:pic>
      <p:sp>
        <p:nvSpPr>
          <p:cNvPr id="2" name="Content Placeholder 1">
            <a:extLst>
              <a:ext uri="{FF2B5EF4-FFF2-40B4-BE49-F238E27FC236}">
                <a16:creationId xmlns:a16="http://schemas.microsoft.com/office/drawing/2014/main" id="{1F55C401-D0D6-4115-926A-8D65D61A63C9}"/>
              </a:ext>
            </a:extLst>
          </p:cNvPr>
          <p:cNvSpPr>
            <a:spLocks noGrp="1"/>
          </p:cNvSpPr>
          <p:nvPr>
            <p:ph idx="1"/>
          </p:nvPr>
        </p:nvSpPr>
        <p:spPr>
          <a:xfrm>
            <a:off x="381000" y="4114800"/>
            <a:ext cx="8229600" cy="3873500"/>
          </a:xfrm>
        </p:spPr>
        <p:txBody>
          <a:bodyPr/>
          <a:lstStyle/>
          <a:p>
            <a:r>
              <a:rPr lang="en-US" dirty="0"/>
              <a:t>READ the Construction Guide!!</a:t>
            </a:r>
          </a:p>
          <a:p>
            <a:r>
              <a:rPr lang="en-US" dirty="0"/>
              <a:t>Store all photos under ‘Photo’ folder </a:t>
            </a:r>
          </a:p>
          <a:p>
            <a:endParaRPr lang="en-US" dirty="0"/>
          </a:p>
        </p:txBody>
      </p:sp>
      <p:sp>
        <p:nvSpPr>
          <p:cNvPr id="3" name="Title 2">
            <a:extLst>
              <a:ext uri="{FF2B5EF4-FFF2-40B4-BE49-F238E27FC236}">
                <a16:creationId xmlns:a16="http://schemas.microsoft.com/office/drawing/2014/main" id="{5DE3A11F-40D2-4846-875A-C65C6D6696E7}"/>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1854E2FF-E373-466A-9658-9429FDA7DA95}"/>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255107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10F98-3E9D-4093-BD36-5E61055BD62B}"/>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8" name="Content Placeholder 7">
            <a:extLst>
              <a:ext uri="{FF2B5EF4-FFF2-40B4-BE49-F238E27FC236}">
                <a16:creationId xmlns:a16="http://schemas.microsoft.com/office/drawing/2014/main" id="{8B481B27-ED16-4C05-AD55-F57A62359C8B}"/>
              </a:ext>
            </a:extLst>
          </p:cNvPr>
          <p:cNvPicPr>
            <a:picLocks noGrp="1" noChangeAspect="1"/>
          </p:cNvPicPr>
          <p:nvPr>
            <p:ph idx="1"/>
          </p:nvPr>
        </p:nvPicPr>
        <p:blipFill>
          <a:blip r:embed="rId3"/>
          <a:stretch>
            <a:fillRect/>
          </a:stretch>
        </p:blipFill>
        <p:spPr>
          <a:xfrm>
            <a:off x="1752600" y="1447800"/>
            <a:ext cx="4724400" cy="3132483"/>
          </a:xfrm>
          <a:prstGeom prst="rect">
            <a:avLst/>
          </a:prstGeom>
        </p:spPr>
      </p:pic>
    </p:spTree>
    <p:extLst>
      <p:ext uri="{BB962C8B-B14F-4D97-AF65-F5344CB8AC3E}">
        <p14:creationId xmlns:p14="http://schemas.microsoft.com/office/powerpoint/2010/main" val="272706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CECB9B-D9E9-435E-80CA-46B546C8A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01" y="990600"/>
            <a:ext cx="9095349" cy="4724400"/>
          </a:xfrm>
        </p:spPr>
      </p:pic>
      <p:sp>
        <p:nvSpPr>
          <p:cNvPr id="3" name="Title 2">
            <a:extLst>
              <a:ext uri="{FF2B5EF4-FFF2-40B4-BE49-F238E27FC236}">
                <a16:creationId xmlns:a16="http://schemas.microsoft.com/office/drawing/2014/main" id="{0D26B542-DDB6-4480-81C7-E83D3AE37F36}"/>
              </a:ext>
            </a:extLst>
          </p:cNvPr>
          <p:cNvSpPr>
            <a:spLocks noGrp="1"/>
          </p:cNvSpPr>
          <p:nvPr>
            <p:ph type="title"/>
          </p:nvPr>
        </p:nvSpPr>
        <p:spPr>
          <a:xfrm>
            <a:off x="266700" y="0"/>
            <a:ext cx="8229600" cy="1143000"/>
          </a:xfrm>
        </p:spPr>
        <p:txBody>
          <a:bodyPr/>
          <a:lstStyle/>
          <a:p>
            <a:r>
              <a:rPr lang="en-US" dirty="0"/>
              <a:t>Cost to Complete Reports</a:t>
            </a:r>
          </a:p>
        </p:txBody>
      </p:sp>
      <p:sp>
        <p:nvSpPr>
          <p:cNvPr id="4" name="Slide Number Placeholder 3">
            <a:extLst>
              <a:ext uri="{FF2B5EF4-FFF2-40B4-BE49-F238E27FC236}">
                <a16:creationId xmlns:a16="http://schemas.microsoft.com/office/drawing/2014/main" id="{35EE7652-75C4-49F0-988C-16B6DA0CFE0C}"/>
              </a:ext>
            </a:extLst>
          </p:cNvPr>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142258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FF00A-971F-48F1-B7D5-C5AA464BF036}"/>
              </a:ext>
            </a:extLst>
          </p:cNvPr>
          <p:cNvPicPr>
            <a:picLocks noChangeAspect="1"/>
          </p:cNvPicPr>
          <p:nvPr/>
        </p:nvPicPr>
        <p:blipFill>
          <a:blip r:embed="rId3"/>
          <a:stretch>
            <a:fillRect/>
          </a:stretch>
        </p:blipFill>
        <p:spPr>
          <a:xfrm>
            <a:off x="2514600" y="1371600"/>
            <a:ext cx="2971800" cy="2971800"/>
          </a:xfrm>
          <a:prstGeom prst="rect">
            <a:avLst/>
          </a:prstGeom>
        </p:spPr>
      </p:pic>
      <p:sp>
        <p:nvSpPr>
          <p:cNvPr id="2" name="Content Placeholder 1">
            <a:extLst>
              <a:ext uri="{FF2B5EF4-FFF2-40B4-BE49-F238E27FC236}">
                <a16:creationId xmlns:a16="http://schemas.microsoft.com/office/drawing/2014/main" id="{95B594D3-6DE6-4CA9-8DD3-F72E0BDC9224}"/>
              </a:ext>
            </a:extLst>
          </p:cNvPr>
          <p:cNvSpPr>
            <a:spLocks noGrp="1"/>
          </p:cNvSpPr>
          <p:nvPr>
            <p:ph idx="1"/>
          </p:nvPr>
        </p:nvSpPr>
        <p:spPr>
          <a:xfrm>
            <a:off x="247650" y="4343400"/>
            <a:ext cx="8229600" cy="3873500"/>
          </a:xfrm>
        </p:spPr>
        <p:txBody>
          <a:bodyPr/>
          <a:lstStyle/>
          <a:p>
            <a:r>
              <a:rPr lang="en-US" dirty="0"/>
              <a:t>READ the Construction Guide!  </a:t>
            </a:r>
          </a:p>
          <a:p>
            <a:endParaRPr lang="en-US" dirty="0"/>
          </a:p>
          <a:p>
            <a:endParaRPr lang="en-US" dirty="0"/>
          </a:p>
        </p:txBody>
      </p:sp>
      <p:sp>
        <p:nvSpPr>
          <p:cNvPr id="3" name="Title 2">
            <a:extLst>
              <a:ext uri="{FF2B5EF4-FFF2-40B4-BE49-F238E27FC236}">
                <a16:creationId xmlns:a16="http://schemas.microsoft.com/office/drawing/2014/main" id="{EA22B7EB-05C1-4236-BB62-A6D51396A57B}"/>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810B07A7-9B5E-4667-BB8B-25803399D480}"/>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95125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B9041-100C-4FE0-A55C-2CD8B4B67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4572000" cy="2209800"/>
          </a:xfrm>
          <a:prstGeom prst="rect">
            <a:avLst/>
          </a:prstGeom>
        </p:spPr>
      </p:pic>
      <p:sp>
        <p:nvSpPr>
          <p:cNvPr id="2" name="Content Placeholder 1">
            <a:extLst>
              <a:ext uri="{FF2B5EF4-FFF2-40B4-BE49-F238E27FC236}">
                <a16:creationId xmlns:a16="http://schemas.microsoft.com/office/drawing/2014/main" id="{CF6754D1-5F63-452D-94FF-474338CC9544}"/>
              </a:ext>
            </a:extLst>
          </p:cNvPr>
          <p:cNvSpPr>
            <a:spLocks noGrp="1"/>
          </p:cNvSpPr>
          <p:nvPr>
            <p:ph idx="1"/>
          </p:nvPr>
        </p:nvSpPr>
        <p:spPr>
          <a:xfrm>
            <a:off x="4267200" y="1676400"/>
            <a:ext cx="4419600" cy="3873500"/>
          </a:xfrm>
        </p:spPr>
        <p:txBody>
          <a:bodyPr/>
          <a:lstStyle/>
          <a:p>
            <a:r>
              <a:rPr lang="en-US" dirty="0"/>
              <a:t>No need to print signed copies of CMJ’s or CCO’s</a:t>
            </a:r>
          </a:p>
          <a:p>
            <a:pPr lvl="1"/>
            <a:r>
              <a:rPr lang="en-US" dirty="0"/>
              <a:t>Organize back up documents</a:t>
            </a:r>
          </a:p>
          <a:p>
            <a:r>
              <a:rPr lang="en-US" dirty="0"/>
              <a:t>No need to print NTP, Final Accept. Letters, etc. </a:t>
            </a:r>
          </a:p>
          <a:p>
            <a:r>
              <a:rPr lang="en-US" dirty="0"/>
              <a:t>Guide Section 4: Documentation</a:t>
            </a:r>
          </a:p>
          <a:p>
            <a:endParaRPr lang="en-US" dirty="0"/>
          </a:p>
          <a:p>
            <a:endParaRPr lang="en-US" dirty="0"/>
          </a:p>
          <a:p>
            <a:pPr marL="109537" indent="0">
              <a:buNone/>
            </a:pPr>
            <a:endParaRPr lang="en-US" dirty="0"/>
          </a:p>
        </p:txBody>
      </p:sp>
      <p:sp>
        <p:nvSpPr>
          <p:cNvPr id="3" name="Title 2">
            <a:extLst>
              <a:ext uri="{FF2B5EF4-FFF2-40B4-BE49-F238E27FC236}">
                <a16:creationId xmlns:a16="http://schemas.microsoft.com/office/drawing/2014/main" id="{ECB847E9-6C0C-4083-9F39-FA5B1589BE96}"/>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DAAA8D22-67CB-4D86-A278-D72E66FF008D}"/>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51474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1C302-5167-4593-891A-083AF251A647}"/>
              </a:ext>
            </a:extLst>
          </p:cNvPr>
          <p:cNvSpPr>
            <a:spLocks noGrp="1"/>
          </p:cNvSpPr>
          <p:nvPr>
            <p:ph idx="1"/>
          </p:nvPr>
        </p:nvSpPr>
        <p:spPr>
          <a:xfrm>
            <a:off x="457200" y="1524000"/>
            <a:ext cx="8229600" cy="3873500"/>
          </a:xfrm>
        </p:spPr>
        <p:txBody>
          <a:bodyPr/>
          <a:lstStyle/>
          <a:p>
            <a:r>
              <a:rPr lang="en-US" sz="2400" dirty="0"/>
              <a:t>Example: Mobile Inspector</a:t>
            </a:r>
          </a:p>
          <a:p>
            <a:pPr lvl="1"/>
            <a:r>
              <a:rPr lang="en-US" sz="2000" dirty="0"/>
              <a:t>Directly posting items in the field.  If measurements are made directly into the mobile device then the posting/IHD is your source document.  </a:t>
            </a:r>
          </a:p>
          <a:p>
            <a:pPr lvl="1"/>
            <a:r>
              <a:rPr lang="en-US" sz="2000" dirty="0"/>
              <a:t>Enter in the ‘Location’ or ‘Station’ fields: </a:t>
            </a:r>
            <a:r>
              <a:rPr lang="en-US" sz="2000" i="1" dirty="0"/>
              <a:t>STA 1150+25 – 1200+00</a:t>
            </a:r>
          </a:p>
          <a:p>
            <a:pPr lvl="1"/>
            <a:r>
              <a:rPr lang="en-US" sz="2000" dirty="0"/>
              <a:t>Enter the measurements in the ‘Remarks’ field: </a:t>
            </a:r>
            <a:r>
              <a:rPr lang="en-US" sz="2000" i="1" dirty="0"/>
              <a:t>15’+28’+36’=79’ Direct Field Measured by initials</a:t>
            </a:r>
          </a:p>
          <a:p>
            <a:pPr lvl="1"/>
            <a:r>
              <a:rPr lang="en-US" sz="2000" dirty="0"/>
              <a:t>If the item is simply verified in the field enter </a:t>
            </a:r>
            <a:r>
              <a:rPr lang="en-US" sz="2000" i="1" dirty="0"/>
              <a:t>Direct Field Verified by initials</a:t>
            </a:r>
          </a:p>
          <a:p>
            <a:pPr lvl="1"/>
            <a:r>
              <a:rPr lang="en-US" sz="2000" dirty="0"/>
              <a:t>After item is posted project staff will check and type </a:t>
            </a:r>
            <a:r>
              <a:rPr lang="en-US" sz="2000" i="1" dirty="0"/>
              <a:t>Checked by initials </a:t>
            </a:r>
            <a:r>
              <a:rPr lang="en-US" sz="2000" dirty="0"/>
              <a:t>in the posting Remarks field</a:t>
            </a:r>
            <a:r>
              <a:rPr lang="en-US" sz="2000" i="1" dirty="0"/>
              <a:t>.</a:t>
            </a:r>
          </a:p>
        </p:txBody>
      </p:sp>
      <p:sp>
        <p:nvSpPr>
          <p:cNvPr id="3" name="Title 2">
            <a:extLst>
              <a:ext uri="{FF2B5EF4-FFF2-40B4-BE49-F238E27FC236}">
                <a16:creationId xmlns:a16="http://schemas.microsoft.com/office/drawing/2014/main" id="{B3E474BC-D1CC-45D0-B285-82C66FAE159C}"/>
              </a:ext>
            </a:extLst>
          </p:cNvPr>
          <p:cNvSpPr>
            <a:spLocks noGrp="1"/>
          </p:cNvSpPr>
          <p:nvPr>
            <p:ph type="title"/>
          </p:nvPr>
        </p:nvSpPr>
        <p:spPr/>
        <p:txBody>
          <a:bodyPr/>
          <a:lstStyle/>
          <a:p>
            <a:r>
              <a:rPr lang="en-US" dirty="0"/>
              <a:t>Finals Process Updates	</a:t>
            </a:r>
          </a:p>
        </p:txBody>
      </p:sp>
      <p:sp>
        <p:nvSpPr>
          <p:cNvPr id="4" name="Slide Number Placeholder 3">
            <a:extLst>
              <a:ext uri="{FF2B5EF4-FFF2-40B4-BE49-F238E27FC236}">
                <a16:creationId xmlns:a16="http://schemas.microsoft.com/office/drawing/2014/main" id="{85513F67-3D6E-42F6-9418-0DB614911CE2}"/>
              </a:ext>
            </a:extLst>
          </p:cNvPr>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50024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B7222C6-C1F4-40CF-A11B-5068CA9DC7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571" y="1676400"/>
            <a:ext cx="6456859" cy="3733800"/>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A74E7841-7503-4421-9C6E-9EEC8C040B70}"/>
              </a:ext>
            </a:extLst>
          </p:cNvPr>
          <p:cNvSpPr>
            <a:spLocks noGrp="1"/>
          </p:cNvSpPr>
          <p:nvPr>
            <p:ph type="title"/>
          </p:nvPr>
        </p:nvSpPr>
        <p:spPr/>
        <p:txBody>
          <a:bodyPr/>
          <a:lstStyle/>
          <a:p>
            <a:r>
              <a:rPr lang="en-US" dirty="0"/>
              <a:t>Final Process Updates</a:t>
            </a:r>
          </a:p>
        </p:txBody>
      </p:sp>
      <p:sp>
        <p:nvSpPr>
          <p:cNvPr id="4" name="Slide Number Placeholder 3">
            <a:extLst>
              <a:ext uri="{FF2B5EF4-FFF2-40B4-BE49-F238E27FC236}">
                <a16:creationId xmlns:a16="http://schemas.microsoft.com/office/drawing/2014/main" id="{571120EB-A920-49A5-9462-713CC0D1AA96}"/>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
        <p:nvSpPr>
          <p:cNvPr id="8" name="TextBox 7">
            <a:extLst>
              <a:ext uri="{FF2B5EF4-FFF2-40B4-BE49-F238E27FC236}">
                <a16:creationId xmlns:a16="http://schemas.microsoft.com/office/drawing/2014/main" id="{B481FE45-8066-445D-86A2-0B9F56DD7F30}"/>
              </a:ext>
            </a:extLst>
          </p:cNvPr>
          <p:cNvSpPr txBox="1"/>
          <p:nvPr/>
        </p:nvSpPr>
        <p:spPr>
          <a:xfrm>
            <a:off x="4876800" y="4114800"/>
            <a:ext cx="2514600" cy="784830"/>
          </a:xfrm>
          <a:prstGeom prst="rect">
            <a:avLst/>
          </a:prstGeom>
          <a:solidFill>
            <a:schemeClr val="bg1"/>
          </a:solidFill>
        </p:spPr>
        <p:txBody>
          <a:bodyPr wrap="square" rtlCol="0">
            <a:spAutoFit/>
          </a:bodyPr>
          <a:lstStyle/>
          <a:p>
            <a:r>
              <a:rPr lang="en-US" sz="1100" dirty="0">
                <a:solidFill>
                  <a:schemeClr val="accent4">
                    <a:lumMod val="10000"/>
                  </a:schemeClr>
                </a:solidFill>
              </a:rPr>
              <a:t>3.0+2.5+2.5= 8.0 LF</a:t>
            </a:r>
          </a:p>
          <a:p>
            <a:r>
              <a:rPr lang="en-US" sz="1100" dirty="0">
                <a:solidFill>
                  <a:schemeClr val="accent4">
                    <a:lumMod val="10000"/>
                  </a:schemeClr>
                </a:solidFill>
              </a:rPr>
              <a:t>Direct Field Measured by SPM.</a:t>
            </a:r>
          </a:p>
          <a:p>
            <a:r>
              <a:rPr lang="en-US" sz="1100" dirty="0">
                <a:solidFill>
                  <a:schemeClr val="accent4">
                    <a:lumMod val="10000"/>
                  </a:schemeClr>
                </a:solidFill>
              </a:rPr>
              <a:t>Checked by JRG</a:t>
            </a:r>
          </a:p>
          <a:p>
            <a:endParaRPr lang="en-US" sz="1200" dirty="0">
              <a:solidFill>
                <a:srgbClr val="002060"/>
              </a:solidFill>
            </a:endParaRPr>
          </a:p>
        </p:txBody>
      </p:sp>
    </p:spTree>
    <p:extLst>
      <p:ext uri="{BB962C8B-B14F-4D97-AF65-F5344CB8AC3E}">
        <p14:creationId xmlns:p14="http://schemas.microsoft.com/office/powerpoint/2010/main" val="81481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B7ACB-DA80-4095-9B13-A38EB6FC08AE}"/>
              </a:ext>
            </a:extLst>
          </p:cNvPr>
          <p:cNvSpPr>
            <a:spLocks noGrp="1"/>
          </p:cNvSpPr>
          <p:nvPr>
            <p:ph idx="1"/>
          </p:nvPr>
        </p:nvSpPr>
        <p:spPr/>
        <p:txBody>
          <a:bodyPr/>
          <a:lstStyle/>
          <a:p>
            <a:r>
              <a:rPr lang="en-US" dirty="0"/>
              <a:t>Mobile Inspector Lessons</a:t>
            </a:r>
          </a:p>
          <a:p>
            <a:pPr lvl="1"/>
            <a:r>
              <a:rPr lang="en-US" dirty="0"/>
              <a:t>Cannot see what others are posting until IDR ‘locked’</a:t>
            </a:r>
            <a:endParaRPr lang="en-US" dirty="0">
              <a:highlight>
                <a:srgbClr val="FFFF00"/>
              </a:highlight>
            </a:endParaRPr>
          </a:p>
          <a:p>
            <a:pPr lvl="1"/>
            <a:r>
              <a:rPr lang="en-US" dirty="0"/>
              <a:t>Avoid posting complicated calculations </a:t>
            </a:r>
          </a:p>
          <a:p>
            <a:pPr lvl="1"/>
            <a:r>
              <a:rPr lang="en-US" dirty="0"/>
              <a:t>Keep ‘Location’ field brief.  It gets cut off when printing IHD.  No measurements in this field.</a:t>
            </a:r>
          </a:p>
          <a:p>
            <a:pPr lvl="1"/>
            <a:r>
              <a:rPr lang="en-US" dirty="0"/>
              <a:t>No Photos.  They don’t save to your device.  Difficult to navigate in FM.  Takes up a lot of hard drive space.  </a:t>
            </a:r>
          </a:p>
          <a:p>
            <a:pPr lvl="2"/>
            <a:r>
              <a:rPr lang="en-US" dirty="0"/>
              <a:t>Take a lot of photos but keep them separate.   </a:t>
            </a:r>
          </a:p>
        </p:txBody>
      </p:sp>
      <p:sp>
        <p:nvSpPr>
          <p:cNvPr id="3" name="Title 2">
            <a:extLst>
              <a:ext uri="{FF2B5EF4-FFF2-40B4-BE49-F238E27FC236}">
                <a16:creationId xmlns:a16="http://schemas.microsoft.com/office/drawing/2014/main" id="{8A93B362-2D4C-4AC0-B5D2-F7BD9CE3B7C1}"/>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0E13A025-D0D8-4CAD-8AB3-3E13E3ED53D7}"/>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182939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573DD-0707-4D20-8E2B-BD2249703E5A}"/>
              </a:ext>
            </a:extLst>
          </p:cNvPr>
          <p:cNvSpPr>
            <a:spLocks noGrp="1"/>
          </p:cNvSpPr>
          <p:nvPr>
            <p:ph idx="1"/>
          </p:nvPr>
        </p:nvSpPr>
        <p:spPr>
          <a:xfrm>
            <a:off x="457200" y="1676400"/>
            <a:ext cx="8229600" cy="4191000"/>
          </a:xfrm>
        </p:spPr>
        <p:txBody>
          <a:bodyPr/>
          <a:lstStyle/>
          <a:p>
            <a:r>
              <a:rPr lang="en-US" sz="2000" dirty="0"/>
              <a:t>Example: Digital spreadsheet from mobile device</a:t>
            </a:r>
          </a:p>
          <a:p>
            <a:pPr lvl="1"/>
            <a:r>
              <a:rPr lang="en-US" sz="2000" dirty="0"/>
              <a:t>If field measurement is made directly into a pantry spreadsheet from a mobile device, this is your source document. </a:t>
            </a:r>
          </a:p>
          <a:p>
            <a:pPr lvl="1"/>
            <a:r>
              <a:rPr lang="en-US" sz="2000" dirty="0"/>
              <a:t>Store file in the Source Documents folder and reference appropriately in the posting. Example: </a:t>
            </a:r>
            <a:r>
              <a:rPr lang="en-US" sz="2000" i="1" dirty="0"/>
              <a:t>See Electronic Source Document Folder, </a:t>
            </a:r>
            <a:r>
              <a:rPr lang="en-US" sz="2000" i="1" dirty="0">
                <a:solidFill>
                  <a:srgbClr val="FF0000"/>
                </a:solidFill>
              </a:rPr>
              <a:t>642.0100-1</a:t>
            </a:r>
            <a:r>
              <a:rPr lang="en-US" sz="2000" i="1" dirty="0"/>
              <a:t>.</a:t>
            </a:r>
          </a:p>
          <a:p>
            <a:pPr lvl="1"/>
            <a:r>
              <a:rPr lang="en-US" sz="2000" dirty="0"/>
              <a:t>State in ‘Remarks’ of spreadsheet, </a:t>
            </a:r>
            <a:r>
              <a:rPr lang="en-US" sz="2000" i="1" dirty="0"/>
              <a:t>Directly Entered in Field by initials</a:t>
            </a:r>
            <a:r>
              <a:rPr lang="en-US" sz="2000" dirty="0"/>
              <a:t>. This will eliminate questions from finals checkers whether this is the actual source document.</a:t>
            </a:r>
          </a:p>
          <a:p>
            <a:pPr lvl="1"/>
            <a:r>
              <a:rPr lang="en-US" sz="2000" dirty="0"/>
              <a:t>After item is posted project staff will check and type </a:t>
            </a:r>
            <a:r>
              <a:rPr lang="en-US" sz="2000" i="1" dirty="0"/>
              <a:t>Checked by initials </a:t>
            </a:r>
            <a:r>
              <a:rPr lang="en-US" sz="2000" dirty="0"/>
              <a:t>in the spreadsheet ‘Remarks’ field</a:t>
            </a:r>
            <a:r>
              <a:rPr lang="en-US" sz="2000" i="1" dirty="0"/>
              <a:t>.</a:t>
            </a:r>
          </a:p>
          <a:p>
            <a:pPr lvl="1"/>
            <a:r>
              <a:rPr lang="en-US" sz="2000" dirty="0"/>
              <a:t>NO need to print the spreadsheet at closeout</a:t>
            </a:r>
          </a:p>
          <a:p>
            <a:pPr marL="392113" lvl="1" indent="0">
              <a:buNone/>
            </a:pPr>
            <a:endParaRPr lang="en-US" sz="2000" dirty="0"/>
          </a:p>
          <a:p>
            <a:endParaRPr lang="en-US" dirty="0"/>
          </a:p>
        </p:txBody>
      </p:sp>
      <p:sp>
        <p:nvSpPr>
          <p:cNvPr id="3" name="Title 2">
            <a:extLst>
              <a:ext uri="{FF2B5EF4-FFF2-40B4-BE49-F238E27FC236}">
                <a16:creationId xmlns:a16="http://schemas.microsoft.com/office/drawing/2014/main" id="{FC30C0C8-F4D4-43D5-B338-7645357593F6}"/>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025CF8A1-B02C-4708-8AF4-EF12433DFB65}"/>
              </a:ext>
            </a:extLst>
          </p:cNvPr>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540780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1583</Words>
  <Application>Microsoft Office PowerPoint</Application>
  <PresentationFormat>On-screen Show (4:3)</PresentationFormat>
  <Paragraphs>220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Wingdings</vt:lpstr>
      <vt:lpstr>Wingdings 2</vt:lpstr>
      <vt:lpstr>Wingdings 3</vt:lpstr>
      <vt:lpstr>Concourse</vt:lpstr>
      <vt:lpstr>Cost to Complete Reports and Finals Updates</vt:lpstr>
      <vt:lpstr>Cost to Complete Reports</vt:lpstr>
      <vt:lpstr>Cost to Complete Reports</vt:lpstr>
      <vt:lpstr>Finals Process Updates</vt:lpstr>
      <vt:lpstr>Finals Process Updates</vt:lpstr>
      <vt:lpstr>Finals Process Updates </vt:lpstr>
      <vt:lpstr>Final Process Updates</vt:lpstr>
      <vt:lpstr>Finals Process Updates</vt:lpstr>
      <vt:lpstr>Finals Process Updates</vt:lpstr>
      <vt:lpstr>Finals Process Updates</vt:lpstr>
      <vt:lpstr>Finals Process Updates</vt:lpstr>
      <vt:lpstr>Finals Process Updates</vt:lpstr>
      <vt:lpstr>Finals Issues (Top 11)</vt:lpstr>
      <vt:lpstr>Finals Issues (Top 11)</vt:lpstr>
      <vt:lpstr>Finals Issues (Top 11)</vt:lpstr>
      <vt:lpstr>Finals Issues (Top 11)</vt:lpstr>
      <vt:lpstr>Finals Issues (Top 11)</vt:lpstr>
      <vt:lpstr>Finals Issues (Top 11)</vt:lpstr>
      <vt:lpstr>Finals Issues (Top 11)</vt:lpstr>
      <vt:lpstr>Finals Issues (Top 11)</vt:lpstr>
      <vt:lpstr>Finals Process Reminders</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GWIDT, ERIC S</cp:lastModifiedBy>
  <cp:revision>202</cp:revision>
  <cp:lastPrinted>2018-03-21T21:39:08Z</cp:lastPrinted>
  <dcterms:created xsi:type="dcterms:W3CDTF">2012-06-26T13:11:17Z</dcterms:created>
  <dcterms:modified xsi:type="dcterms:W3CDTF">2018-03-21T21:48:09Z</dcterms:modified>
</cp:coreProperties>
</file>