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536" r:id="rId2"/>
    <p:sldId id="526" r:id="rId3"/>
    <p:sldId id="537" r:id="rId4"/>
    <p:sldId id="538" r:id="rId5"/>
    <p:sldId id="539" r:id="rId6"/>
    <p:sldId id="540" r:id="rId7"/>
    <p:sldId id="541" r:id="rId8"/>
    <p:sldId id="528" r:id="rId9"/>
    <p:sldId id="542" r:id="rId10"/>
    <p:sldId id="543" r:id="rId11"/>
    <p:sldId id="544" r:id="rId12"/>
    <p:sldId id="545" r:id="rId13"/>
    <p:sldId id="546" r:id="rId14"/>
    <p:sldId id="547" r:id="rId15"/>
    <p:sldId id="530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681"/>
    <a:srgbClr val="A7C2FF"/>
    <a:srgbClr val="2F4CB7"/>
    <a:srgbClr val="BFC9EF"/>
    <a:srgbClr val="002F9D"/>
    <a:srgbClr val="4B68D1"/>
    <a:srgbClr val="253D92"/>
    <a:srgbClr val="89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11" autoAdjust="0"/>
    <p:restoredTop sz="76769" autoAdjust="0"/>
  </p:normalViewPr>
  <p:slideViewPr>
    <p:cSldViewPr>
      <p:cViewPr varScale="1">
        <p:scale>
          <a:sx n="50" d="100"/>
          <a:sy n="50" d="100"/>
        </p:scale>
        <p:origin x="164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-444" y="49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9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409737-B42F-4E99-BE9E-3150B19156F7}" type="datetimeFigureOut">
              <a:rPr lang="en-US"/>
              <a:pPr>
                <a:defRPr/>
              </a:pPr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9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5B7B7E-BD6A-4951-A152-0A8C255FD0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733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9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B40AD-C3B0-4F65-94B5-F66320FF2E04}" type="datetimeFigureOut">
              <a:rPr lang="en-US"/>
              <a:pPr>
                <a:defRPr/>
              </a:pPr>
              <a:t>3/21/2018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79" tIns="45190" rIns="90379" bIns="4519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2" y="4416104"/>
            <a:ext cx="5609576" cy="4182440"/>
          </a:xfrm>
          <a:prstGeom prst="rect">
            <a:avLst/>
          </a:prstGeom>
        </p:spPr>
        <p:txBody>
          <a:bodyPr vert="horz" lIns="90379" tIns="45190" rIns="90379" bIns="4519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9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488F0C-6769-4BD1-B394-ECE77D272E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077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rgbClr val="2136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0A2AD120-39C9-4762-9808-4997980F33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89C35698-ECFA-45D4-B95F-4F5295812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4D1A753E-EC79-4AA7-8B4D-F379B7F83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DB104AA0-9F21-4485-B088-466B0F300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664698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C38AFE01-58B7-4B7A-B8D5-787EBD0E1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96E48EDD-1FD1-4C50-94FF-D58D47BF0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E0710924-D447-41AA-9A85-433CA037B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 flipV="1">
            <a:off x="0" y="5206360"/>
            <a:ext cx="9144000" cy="171204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15026 h 23922"/>
              <a:gd name="connsiteX1" fmla="*/ 21600 w 21600"/>
              <a:gd name="connsiteY1" fmla="*/ 0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15026 h 23922"/>
              <a:gd name="connsiteX0" fmla="*/ 0 w 21600"/>
              <a:gd name="connsiteY0" fmla="*/ 0 h 8896"/>
              <a:gd name="connsiteX1" fmla="*/ 21600 w 21600"/>
              <a:gd name="connsiteY1" fmla="*/ 0 h 8896"/>
              <a:gd name="connsiteX2" fmla="*/ 21600 w 21600"/>
              <a:gd name="connsiteY2" fmla="*/ 2296 h 8896"/>
              <a:gd name="connsiteX3" fmla="*/ 0 w 21600"/>
              <a:gd name="connsiteY3" fmla="*/ 5146 h 8896"/>
              <a:gd name="connsiteX4" fmla="*/ 0 w 21600"/>
              <a:gd name="connsiteY4" fmla="*/ 0 h 889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3704 h 10000"/>
              <a:gd name="connsiteX3" fmla="*/ 0 w 10000"/>
              <a:gd name="connsiteY3" fmla="*/ 5785 h 10000"/>
              <a:gd name="connsiteX4" fmla="*/ 0 w 10000"/>
              <a:gd name="connsiteY4" fmla="*/ 0 h 10000"/>
              <a:gd name="connsiteX0" fmla="*/ 0 w 10000"/>
              <a:gd name="connsiteY0" fmla="*/ 367 h 10367"/>
              <a:gd name="connsiteX1" fmla="*/ 10000 w 10000"/>
              <a:gd name="connsiteY1" fmla="*/ 367 h 10367"/>
              <a:gd name="connsiteX2" fmla="*/ 10000 w 10000"/>
              <a:gd name="connsiteY2" fmla="*/ 4071 h 10367"/>
              <a:gd name="connsiteX3" fmla="*/ 0 w 10000"/>
              <a:gd name="connsiteY3" fmla="*/ 6152 h 10367"/>
              <a:gd name="connsiteX4" fmla="*/ 0 w 10000"/>
              <a:gd name="connsiteY4" fmla="*/ 367 h 10367"/>
              <a:gd name="connsiteX0" fmla="*/ 0 w 10000"/>
              <a:gd name="connsiteY0" fmla="*/ 367 h 8620"/>
              <a:gd name="connsiteX1" fmla="*/ 10000 w 10000"/>
              <a:gd name="connsiteY1" fmla="*/ 367 h 8620"/>
              <a:gd name="connsiteX2" fmla="*/ 10000 w 10000"/>
              <a:gd name="connsiteY2" fmla="*/ 4071 h 8620"/>
              <a:gd name="connsiteX3" fmla="*/ 0 w 10000"/>
              <a:gd name="connsiteY3" fmla="*/ 6152 h 8620"/>
              <a:gd name="connsiteX4" fmla="*/ 0 w 10000"/>
              <a:gd name="connsiteY4" fmla="*/ 367 h 8620"/>
              <a:gd name="connsiteX0" fmla="*/ 0 w 10000"/>
              <a:gd name="connsiteY0" fmla="*/ 426 h 12067"/>
              <a:gd name="connsiteX1" fmla="*/ 10000 w 10000"/>
              <a:gd name="connsiteY1" fmla="*/ 426 h 12067"/>
              <a:gd name="connsiteX2" fmla="*/ 10000 w 10000"/>
              <a:gd name="connsiteY2" fmla="*/ 4723 h 12067"/>
              <a:gd name="connsiteX3" fmla="*/ 0 w 10000"/>
              <a:gd name="connsiteY3" fmla="*/ 7137 h 12067"/>
              <a:gd name="connsiteX4" fmla="*/ 0 w 10000"/>
              <a:gd name="connsiteY4" fmla="*/ 426 h 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067">
                <a:moveTo>
                  <a:pt x="0" y="426"/>
                </a:moveTo>
                <a:lnTo>
                  <a:pt x="10000" y="426"/>
                </a:lnTo>
                <a:lnTo>
                  <a:pt x="10000" y="4723"/>
                </a:lnTo>
                <a:cubicBezTo>
                  <a:pt x="8802" y="0"/>
                  <a:pt x="3211" y="12067"/>
                  <a:pt x="0" y="7137"/>
                </a:cubicBezTo>
                <a:lnTo>
                  <a:pt x="0" y="426"/>
                </a:lnTo>
                <a:close/>
              </a:path>
            </a:pathLst>
          </a:custGeom>
          <a:blipFill>
            <a:blip r:embed="rId9" cstate="print"/>
            <a:stretch>
              <a:fillRect t="-50000"/>
            </a:stretch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 descr="WisDOTlogo.g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308002" y="5943600"/>
            <a:ext cx="762000" cy="762000"/>
          </a:xfrm>
          <a:prstGeom prst="ellipse">
            <a:avLst/>
          </a:prstGeom>
          <a:ln w="38100" cap="rnd" cmpd="sng">
            <a:solidFill>
              <a:schemeClr val="bg1"/>
            </a:solidFill>
          </a:ln>
          <a:effectLst>
            <a:outerShdw blurRad="50800" dist="38100" dir="5400000" algn="t" rotWithShape="0">
              <a:srgbClr val="213681">
                <a:alpha val="4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002F9D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49A57D-C44E-4093-9D81-B1E31A717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596900"/>
          </a:xfrm>
        </p:spPr>
        <p:txBody>
          <a:bodyPr/>
          <a:lstStyle/>
          <a:p>
            <a:r>
              <a:rPr lang="en-US" dirty="0"/>
              <a:t>Tom Kobus, WisDOT SWEC Engineer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1EAE34-22BF-426A-AFE4-D9E0C8D2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492500"/>
          </a:xfrm>
        </p:spPr>
        <p:txBody>
          <a:bodyPr>
            <a:noAutofit/>
          </a:bodyPr>
          <a:lstStyle/>
          <a:p>
            <a:r>
              <a:rPr lang="en-US" sz="6000" dirty="0"/>
              <a:t>2018 Spring Construction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5511E-B91B-4AEF-8D0C-5A2E9F45BF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50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6CDFCC-567C-461A-9C7B-DFBAF102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263900"/>
          </a:xfrm>
        </p:spPr>
        <p:txBody>
          <a:bodyPr/>
          <a:lstStyle/>
          <a:p>
            <a:r>
              <a:rPr lang="en-US" dirty="0"/>
              <a:t>Open and Closed with the project</a:t>
            </a:r>
          </a:p>
          <a:p>
            <a:r>
              <a:rPr lang="en-US" dirty="0"/>
              <a:t>Archaeological Review (Form DT1919)</a:t>
            </a:r>
          </a:p>
          <a:p>
            <a:r>
              <a:rPr lang="en-US" dirty="0"/>
              <a:t>WDNR must concur that Wetlands will be avoided</a:t>
            </a:r>
          </a:p>
          <a:p>
            <a:r>
              <a:rPr lang="en-US" dirty="0"/>
              <a:t>WDNR must complete Threatened and Endangered Species review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063917-3F10-45CC-9E7F-13643AB6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Sites under TCGP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3447C-D514-43C9-A902-0AA3EEF67E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9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294AD2-B8A0-4FB2-8A01-625AEE8F6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340100"/>
          </a:xfrm>
        </p:spPr>
        <p:txBody>
          <a:bodyPr/>
          <a:lstStyle/>
          <a:p>
            <a:r>
              <a:rPr lang="en-US" b="1" dirty="0"/>
              <a:t>If a selected site is used prior to </a:t>
            </a:r>
            <a:r>
              <a:rPr lang="en-US" b="1" dirty="0" err="1"/>
              <a:t>WisDOT</a:t>
            </a:r>
            <a:r>
              <a:rPr lang="en-US" b="1" dirty="0"/>
              <a:t> written approval, it is not covered under the Cooperative Agreement (TCGP) between </a:t>
            </a:r>
            <a:r>
              <a:rPr lang="en-US" b="1" dirty="0" err="1"/>
              <a:t>WisDOT</a:t>
            </a:r>
            <a:r>
              <a:rPr lang="en-US" b="1" dirty="0"/>
              <a:t> and WDNR; all applicable federal, tribal, state, and local permits need to be obtained for the selected site.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67F1FF-B956-4EBC-AC57-9792805F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Sites Under TCGP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D4AA7-BECF-4020-AED6-A9B7CFBF83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69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EA1CEF-89BD-423C-844B-1D4973396E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4AA0-9F21-4485-B088-466B0F30090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26" name="Picture 2" descr="d656563d-b2aa-408c-af9d-5e271d0d27a9@namprd09">
            <a:extLst>
              <a:ext uri="{FF2B5EF4-FFF2-40B4-BE49-F238E27FC236}">
                <a16:creationId xmlns:a16="http://schemas.microsoft.com/office/drawing/2014/main" id="{727CD78F-D76D-4E1A-814C-6FD994540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1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327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D4CFE8-6A67-4193-AD6E-E495D70492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4AA0-9F21-4485-B088-466B0F30090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050" name="Picture 2" descr="7d629384-0e17-41e4-be13-3ffe4d008b08@namprd09">
            <a:extLst>
              <a:ext uri="{FF2B5EF4-FFF2-40B4-BE49-F238E27FC236}">
                <a16:creationId xmlns:a16="http://schemas.microsoft.com/office/drawing/2014/main" id="{64C048D9-846C-405F-BDA1-ABC149A66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" y="-12701"/>
            <a:ext cx="9131301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97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958A17-B2CB-4F62-82CE-F39C8E7A62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4AA0-9F21-4485-B088-466B0F30090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B2EDF-643D-462C-B36B-6C40544AE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19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FAD34D-2D38-4FEE-8CE4-864F46F2CC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4AA0-9F21-4485-B088-466B0F30090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737D6A-7FE5-4F98-AE55-21DF4A81D753}"/>
              </a:ext>
            </a:extLst>
          </p:cNvPr>
          <p:cNvSpPr txBox="1"/>
          <p:nvPr/>
        </p:nvSpPr>
        <p:spPr>
          <a:xfrm>
            <a:off x="1447800" y="21336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346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285727-28FA-47CA-BC9E-97574A659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505200"/>
          </a:xfrm>
        </p:spPr>
        <p:txBody>
          <a:bodyPr/>
          <a:lstStyle/>
          <a:p>
            <a:r>
              <a:rPr lang="en-US" sz="2800" dirty="0"/>
              <a:t>Projects directed and supervised by the department with ≥1 acre of disturbance will require Coverage under the TCGP</a:t>
            </a:r>
          </a:p>
          <a:p>
            <a:r>
              <a:rPr lang="en-US" sz="2800" dirty="0"/>
              <a:t>TCGP Permit requirements that require changes to WisDOT contract will be developed and implemented over the next several construction seasons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1F080-2627-43B8-94CC-3ADCDFABE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58800"/>
            <a:ext cx="8278812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Construction General Permit 2018 (TCGP)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17ED4-570E-4735-B0D4-62EC462A34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7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6C514E-B7F1-4256-B3A8-FBB78C470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340100"/>
          </a:xfrm>
        </p:spPr>
        <p:txBody>
          <a:bodyPr/>
          <a:lstStyle/>
          <a:p>
            <a:r>
              <a:rPr lang="en-US" dirty="0"/>
              <a:t>Notice of Intent (NOI) - Certificate of Coverage</a:t>
            </a:r>
          </a:p>
          <a:p>
            <a:r>
              <a:rPr lang="en-US" dirty="0"/>
              <a:t>ECIP and Amendments Under TCGP</a:t>
            </a:r>
          </a:p>
          <a:p>
            <a:r>
              <a:rPr lang="en-US" dirty="0"/>
              <a:t>Transfer of Coverage</a:t>
            </a:r>
          </a:p>
          <a:p>
            <a:r>
              <a:rPr lang="en-US" dirty="0"/>
              <a:t>Projects &lt; 1 acre of Disturbance</a:t>
            </a:r>
          </a:p>
          <a:p>
            <a:r>
              <a:rPr lang="en-US" dirty="0"/>
              <a:t>Notice of Termination (NOT)</a:t>
            </a:r>
          </a:p>
          <a:p>
            <a:r>
              <a:rPr lang="en-US" dirty="0"/>
              <a:t>Other TCGP Implications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1FA325-A813-4AF2-B307-0266E7C1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Changes for 2018 Construction Season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B7DEC-8335-461D-9A2C-6DEC0DD81F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57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A3B083-BF79-4D41-B424-57E4C5D8E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required to be submitted for projects to receive coverage under the TCGP</a:t>
            </a:r>
          </a:p>
          <a:p>
            <a:r>
              <a:rPr lang="en-US" dirty="0"/>
              <a:t>This years construction projects will be handled through a batch coverage.</a:t>
            </a:r>
          </a:p>
          <a:p>
            <a:r>
              <a:rPr lang="en-US" dirty="0"/>
              <a:t>Certificate of Coverage – will be provided by WDNR with concurrence/water quality certification.</a:t>
            </a:r>
          </a:p>
          <a:p>
            <a:r>
              <a:rPr lang="en-US" dirty="0"/>
              <a:t>Certificate of Coverage will need to be posted in the field office.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5DCAAE-ED9A-489E-B9E4-BEA3127BC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 of Intent (NOI)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A06CF-9238-4D26-BA0D-BE0871E89B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9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C11A49-34E1-43EB-A3AB-3C8F0219C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038600"/>
          </a:xfrm>
        </p:spPr>
        <p:txBody>
          <a:bodyPr/>
          <a:lstStyle/>
          <a:p>
            <a:r>
              <a:rPr lang="en-US" sz="2100" dirty="0"/>
              <a:t>WDNR will still review and comment on ECIP and amendments based on previous guidance.</a:t>
            </a:r>
          </a:p>
          <a:p>
            <a:r>
              <a:rPr lang="en-US" sz="2100" dirty="0"/>
              <a:t>Once ECIP or amendments have been approved you should respond to concurrence e-mail from WDNR attaching the approved ECIP or amendment to amend the Certificate of Coverage.</a:t>
            </a:r>
          </a:p>
          <a:p>
            <a:r>
              <a:rPr lang="en-US" sz="2100" dirty="0"/>
              <a:t>WDNR should respond with an acceptance e-mail for your records.</a:t>
            </a:r>
          </a:p>
          <a:p>
            <a:r>
              <a:rPr lang="en-US" sz="2100" dirty="0"/>
              <a:t>WisDOT should send all ECIP amendments to WDNR for Comment</a:t>
            </a:r>
          </a:p>
          <a:p>
            <a:r>
              <a:rPr lang="en-US" sz="2100" dirty="0"/>
              <a:t>WDNR should be given appropriate time to review and comment based on the scope of the amendment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26E962-FDA3-42CD-BE33-0AF2D6D88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r>
              <a:rPr lang="en-US" dirty="0"/>
              <a:t>ECIP and Amendment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A5475-5CCC-43C0-B637-602F5235D4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1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58E638-C481-4609-9B49-8DA17C5FA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816100"/>
            <a:ext cx="3359126" cy="387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84691E-9DAD-40BB-8499-9B106BB6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of Coverage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11E1E-5F4C-4559-AE4D-FF57FC3D9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9BFA3-3581-47C6-987B-B45F4F048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076" y="1841500"/>
            <a:ext cx="330837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24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42A588-ABBB-45AE-85A7-F9549EB19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covered under the TCGP</a:t>
            </a:r>
          </a:p>
          <a:p>
            <a:r>
              <a:rPr lang="en-US" dirty="0"/>
              <a:t>Get the area of disturbance from Designer/PM</a:t>
            </a:r>
          </a:p>
          <a:p>
            <a:r>
              <a:rPr lang="en-US" dirty="0"/>
              <a:t>Verify based on ECIP selected sites &lt;1 Acre</a:t>
            </a:r>
          </a:p>
          <a:p>
            <a:r>
              <a:rPr lang="en-US" dirty="0"/>
              <a:t>If significant changes are made to the design, area of disturbance should be evaluated along with all other environmental impacts to determine if it will cause project to go over 1 Acre.</a:t>
            </a:r>
          </a:p>
          <a:p>
            <a:r>
              <a:rPr lang="en-US" dirty="0"/>
              <a:t>Submit NOI if disturbance increases to ≥ 1 Acre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3C45A-2952-49B1-B000-5DEB23136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&lt; 1 Acre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02282-590F-4F0C-9082-E5594901B3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80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B218A6-E1F1-4C0F-9747-352722483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340100"/>
          </a:xfrm>
        </p:spPr>
        <p:txBody>
          <a:bodyPr/>
          <a:lstStyle/>
          <a:p>
            <a:r>
              <a:rPr lang="en-US" dirty="0"/>
              <a:t>70% vegetative cover will be required to terminate permit coverage for projects</a:t>
            </a:r>
          </a:p>
          <a:p>
            <a:r>
              <a:rPr lang="en-US" dirty="0"/>
              <a:t>Place more emphasis on timing for getting restoration completed</a:t>
            </a:r>
          </a:p>
          <a:p>
            <a:r>
              <a:rPr lang="en-US" dirty="0"/>
              <a:t>Place more emphasis on removing erosion control once vegetation has been established.</a:t>
            </a:r>
          </a:p>
          <a:p>
            <a:r>
              <a:rPr lang="en-US" dirty="0"/>
              <a:t>PD guidance on closing contracts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27AA77-EA31-4EB5-B338-8AA679C0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Notice of Termination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3B860-31F1-479B-A3A6-24A003B97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3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C9793C-1384-4867-9B7E-7BA52337D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340100"/>
          </a:xfrm>
        </p:spPr>
        <p:txBody>
          <a:bodyPr/>
          <a:lstStyle/>
          <a:p>
            <a:r>
              <a:rPr lang="en-US" dirty="0"/>
              <a:t>WDNR site reviews</a:t>
            </a:r>
          </a:p>
          <a:p>
            <a:r>
              <a:rPr lang="en-US" dirty="0"/>
              <a:t>24 hour routine maintenance of BMP’s</a:t>
            </a:r>
          </a:p>
          <a:p>
            <a:r>
              <a:rPr lang="en-US" dirty="0"/>
              <a:t>New Trackout Control Practices Technical Standard</a:t>
            </a:r>
          </a:p>
          <a:p>
            <a:r>
              <a:rPr lang="en-US" dirty="0"/>
              <a:t>Select sites covered under the TCGP</a:t>
            </a:r>
          </a:p>
          <a:p>
            <a:r>
              <a:rPr lang="en-US" dirty="0"/>
              <a:t>Manage dewatering activities</a:t>
            </a:r>
          </a:p>
          <a:p>
            <a:r>
              <a:rPr lang="en-US" dirty="0"/>
              <a:t>SWEC Engineer availability</a:t>
            </a:r>
          </a:p>
          <a:p>
            <a:pPr marL="109537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505CE1-1873-4C7A-9503-EB7199EFF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TCGP Implications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2FE1B-B1A1-44C0-AE5E-2D8B9AD8E7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80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WisDOT3">
      <a:dk1>
        <a:srgbClr val="253D92"/>
      </a:dk1>
      <a:lt1>
        <a:srgbClr val="FFFFFF"/>
      </a:lt1>
      <a:dk2>
        <a:srgbClr val="5772D5"/>
      </a:dk2>
      <a:lt2>
        <a:srgbClr val="D8D8D8"/>
      </a:lt2>
      <a:accent1>
        <a:srgbClr val="EE0000"/>
      </a:accent1>
      <a:accent2>
        <a:srgbClr val="5772D5"/>
      </a:accent2>
      <a:accent3>
        <a:srgbClr val="FF7979"/>
      </a:accent3>
      <a:accent4>
        <a:srgbClr val="B1E2F5"/>
      </a:accent4>
      <a:accent5>
        <a:srgbClr val="FFFFFF"/>
      </a:accent5>
      <a:accent6>
        <a:srgbClr val="FFFFFF"/>
      </a:accent6>
      <a:hlink>
        <a:srgbClr val="00B0F0"/>
      </a:hlink>
      <a:folHlink>
        <a:srgbClr val="B1E2F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3808</TotalTime>
  <Words>487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Wingdings</vt:lpstr>
      <vt:lpstr>Wingdings 2</vt:lpstr>
      <vt:lpstr>Wingdings 3</vt:lpstr>
      <vt:lpstr>Concourse</vt:lpstr>
      <vt:lpstr>2018 Spring Construction Training</vt:lpstr>
      <vt:lpstr>Construction General Permit 2018 (TCGP)</vt:lpstr>
      <vt:lpstr>Changes for 2018 Construction Season</vt:lpstr>
      <vt:lpstr>Notice of Intent (NOI)</vt:lpstr>
      <vt:lpstr>ECIP and Amendment Process</vt:lpstr>
      <vt:lpstr>Transfer of Coverage</vt:lpstr>
      <vt:lpstr>Projects &lt; 1 Acre</vt:lpstr>
      <vt:lpstr>Notice of Termination</vt:lpstr>
      <vt:lpstr>Other TCGP Implications</vt:lpstr>
      <vt:lpstr>Selected Sites under TCGP</vt:lpstr>
      <vt:lpstr>Selected Sites Under TCGP</vt:lpstr>
      <vt:lpstr>PowerPoint Presentation</vt:lpstr>
      <vt:lpstr>PowerPoint Presentation</vt:lpstr>
      <vt:lpstr>PowerPoint Presentation</vt:lpstr>
      <vt:lpstr>PowerPoint Presentation</vt:lpstr>
    </vt:vector>
  </TitlesOfParts>
  <Company>Wisconsin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Department of Transportation</dc:title>
  <dc:subject>Wisconsin Department of Transportation Power Point Presentation</dc:subject>
  <dc:creator>WisDOT</dc:creator>
  <cp:keywords>Wisconsin Department of Transportation Power Point Presentation</cp:keywords>
  <dc:description>2012</dc:description>
  <cp:lastModifiedBy>KOBUS, THOMAS J</cp:lastModifiedBy>
  <cp:revision>403</cp:revision>
  <cp:lastPrinted>2017-11-21T21:27:27Z</cp:lastPrinted>
  <dcterms:created xsi:type="dcterms:W3CDTF">2012-06-26T13:11:17Z</dcterms:created>
  <dcterms:modified xsi:type="dcterms:W3CDTF">2018-03-21T17:12:29Z</dcterms:modified>
</cp:coreProperties>
</file>