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9"/>
  </p:notesMasterIdLst>
  <p:handoutMasterIdLst>
    <p:handoutMasterId r:id="rId30"/>
  </p:handoutMasterIdLst>
  <p:sldIdLst>
    <p:sldId id="277" r:id="rId2"/>
    <p:sldId id="278" r:id="rId3"/>
    <p:sldId id="271" r:id="rId4"/>
    <p:sldId id="294" r:id="rId5"/>
    <p:sldId id="295" r:id="rId6"/>
    <p:sldId id="272" r:id="rId7"/>
    <p:sldId id="285" r:id="rId8"/>
    <p:sldId id="286" r:id="rId9"/>
    <p:sldId id="287" r:id="rId10"/>
    <p:sldId id="288" r:id="rId11"/>
    <p:sldId id="289" r:id="rId12"/>
    <p:sldId id="296" r:id="rId13"/>
    <p:sldId id="298" r:id="rId14"/>
    <p:sldId id="297" r:id="rId15"/>
    <p:sldId id="274" r:id="rId16"/>
    <p:sldId id="273" r:id="rId17"/>
    <p:sldId id="290" r:id="rId18"/>
    <p:sldId id="291" r:id="rId19"/>
    <p:sldId id="292" r:id="rId20"/>
    <p:sldId id="293" r:id="rId21"/>
    <p:sldId id="276" r:id="rId22"/>
    <p:sldId id="279" r:id="rId23"/>
    <p:sldId id="280" r:id="rId24"/>
    <p:sldId id="281" r:id="rId25"/>
    <p:sldId id="282" r:id="rId26"/>
    <p:sldId id="283" r:id="rId27"/>
    <p:sldId id="270" r:id="rId28"/>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681"/>
    <a:srgbClr val="A7C2FF"/>
    <a:srgbClr val="2F4CB7"/>
    <a:srgbClr val="BFC9EF"/>
    <a:srgbClr val="002F9D"/>
    <a:srgbClr val="4B68D1"/>
    <a:srgbClr val="253D92"/>
    <a:srgbClr val="89A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20" autoAdjust="0"/>
    <p:restoredTop sz="84560" autoAdjust="0"/>
  </p:normalViewPr>
  <p:slideViewPr>
    <p:cSldViewPr>
      <p:cViewPr varScale="1">
        <p:scale>
          <a:sx n="110" d="100"/>
          <a:sy n="110" d="100"/>
        </p:scale>
        <p:origin x="149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444" y="496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21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1619" y="0"/>
            <a:ext cx="303721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96409737-B42F-4E99-BE9E-3150B19156F7}" type="datetimeFigureOut">
              <a:rPr lang="en-US"/>
              <a:pPr>
                <a:defRPr/>
              </a:pPr>
              <a:t>3/20/2018</a:t>
            </a:fld>
            <a:endParaRPr lang="en-US"/>
          </a:p>
        </p:txBody>
      </p:sp>
      <p:sp>
        <p:nvSpPr>
          <p:cNvPr id="4" name="Footer Placeholder 3"/>
          <p:cNvSpPr>
            <a:spLocks noGrp="1"/>
          </p:cNvSpPr>
          <p:nvPr>
            <p:ph type="ftr" sz="quarter" idx="2"/>
          </p:nvPr>
        </p:nvSpPr>
        <p:spPr>
          <a:xfrm>
            <a:off x="0" y="8830639"/>
            <a:ext cx="303721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1619" y="8830639"/>
            <a:ext cx="303721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475B7B7E-BD6A-4951-A152-0A8C255FD057}" type="slidenum">
              <a:rPr lang="en-US"/>
              <a:pPr>
                <a:defRPr/>
              </a:pPr>
              <a:t>‹#›</a:t>
            </a:fld>
            <a:endParaRPr lang="en-US"/>
          </a:p>
        </p:txBody>
      </p:sp>
    </p:spTree>
    <p:extLst>
      <p:ext uri="{BB962C8B-B14F-4D97-AF65-F5344CB8AC3E}">
        <p14:creationId xmlns:p14="http://schemas.microsoft.com/office/powerpoint/2010/main" val="42855439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212" cy="464193"/>
          </a:xfrm>
          <a:prstGeom prst="rect">
            <a:avLst/>
          </a:prstGeom>
        </p:spPr>
        <p:txBody>
          <a:bodyPr vert="horz" lIns="90379" tIns="45190" rIns="90379" bIns="4519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1619" y="0"/>
            <a:ext cx="3037212" cy="464193"/>
          </a:xfrm>
          <a:prstGeom prst="rect">
            <a:avLst/>
          </a:prstGeom>
        </p:spPr>
        <p:txBody>
          <a:bodyPr vert="horz" lIns="90379" tIns="45190" rIns="90379" bIns="45190" rtlCol="0"/>
          <a:lstStyle>
            <a:lvl1pPr algn="r" fontAlgn="auto">
              <a:spcBef>
                <a:spcPts val="0"/>
              </a:spcBef>
              <a:spcAft>
                <a:spcPts val="0"/>
              </a:spcAft>
              <a:defRPr sz="1200">
                <a:latin typeface="+mn-lt"/>
              </a:defRPr>
            </a:lvl1pPr>
          </a:lstStyle>
          <a:p>
            <a:pPr>
              <a:defRPr/>
            </a:pPr>
            <a:fld id="{FA0B40AD-C3B0-4F65-94B5-F66320FF2E04}" type="datetimeFigureOut">
              <a:rPr lang="en-US"/>
              <a:pPr>
                <a:defRPr/>
              </a:pPr>
              <a:t>3/20/2018</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0379" tIns="45190" rIns="90379" bIns="45190" rtlCol="0" anchor="ctr"/>
          <a:lstStyle/>
          <a:p>
            <a:pPr lvl="0"/>
            <a:endParaRPr lang="en-US" noProof="0"/>
          </a:p>
        </p:txBody>
      </p:sp>
      <p:sp>
        <p:nvSpPr>
          <p:cNvPr id="5" name="Notes Placeholder 4"/>
          <p:cNvSpPr>
            <a:spLocks noGrp="1"/>
          </p:cNvSpPr>
          <p:nvPr>
            <p:ph type="body" sz="quarter" idx="3"/>
          </p:nvPr>
        </p:nvSpPr>
        <p:spPr>
          <a:xfrm>
            <a:off x="700412" y="4416104"/>
            <a:ext cx="5609576" cy="4182440"/>
          </a:xfrm>
          <a:prstGeom prst="rect">
            <a:avLst/>
          </a:prstGeom>
        </p:spPr>
        <p:txBody>
          <a:bodyPr vert="horz" lIns="90379" tIns="45190" rIns="90379" bIns="4519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0639"/>
            <a:ext cx="3037212" cy="464193"/>
          </a:xfrm>
          <a:prstGeom prst="rect">
            <a:avLst/>
          </a:prstGeom>
        </p:spPr>
        <p:txBody>
          <a:bodyPr vert="horz" lIns="90379" tIns="45190" rIns="90379" bIns="4519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1619" y="8830639"/>
            <a:ext cx="3037212" cy="464193"/>
          </a:xfrm>
          <a:prstGeom prst="rect">
            <a:avLst/>
          </a:prstGeom>
        </p:spPr>
        <p:txBody>
          <a:bodyPr vert="horz" lIns="90379" tIns="45190" rIns="90379" bIns="45190" rtlCol="0" anchor="b"/>
          <a:lstStyle>
            <a:lvl1pPr algn="r" fontAlgn="auto">
              <a:spcBef>
                <a:spcPts val="0"/>
              </a:spcBef>
              <a:spcAft>
                <a:spcPts val="0"/>
              </a:spcAft>
              <a:defRPr sz="1200">
                <a:latin typeface="+mn-lt"/>
              </a:defRPr>
            </a:lvl1pPr>
          </a:lstStyle>
          <a:p>
            <a:pPr>
              <a:defRPr/>
            </a:pPr>
            <a:fld id="{BD488F0C-6769-4BD1-B394-ECE77D272E4B}" type="slidenum">
              <a:rPr lang="en-US"/>
              <a:pPr>
                <a:defRPr/>
              </a:pPr>
              <a:t>‹#›</a:t>
            </a:fld>
            <a:endParaRPr lang="en-US"/>
          </a:p>
        </p:txBody>
      </p:sp>
    </p:spTree>
    <p:extLst>
      <p:ext uri="{BB962C8B-B14F-4D97-AF65-F5344CB8AC3E}">
        <p14:creationId xmlns:p14="http://schemas.microsoft.com/office/powerpoint/2010/main" val="203494346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943DFA-035C-4DA5-9840-62FA0030F74C}" type="slidenum">
              <a:rPr lang="en-US" smtClean="0"/>
              <a:pPr fontAlgn="base">
                <a:spcBef>
                  <a:spcPct val="0"/>
                </a:spcBef>
                <a:spcAft>
                  <a:spcPct val="0"/>
                </a:spcAft>
                <a:defRPr/>
              </a:pPr>
              <a:t>1</a:t>
            </a:fld>
            <a:endParaRPr lang="en-US"/>
          </a:p>
        </p:txBody>
      </p:sp>
      <p:sp>
        <p:nvSpPr>
          <p:cNvPr id="5" name="Notes Placeholder 2"/>
          <p:cNvSpPr>
            <a:spLocks noGrp="1"/>
          </p:cNvSpPr>
          <p:nvPr>
            <p:ph type="body" idx="1"/>
          </p:nvPr>
        </p:nvSpPr>
        <p:spPr/>
        <p:txBody>
          <a:bodyPr>
            <a:normAutofit/>
          </a:bodyPr>
          <a:lstStyle/>
          <a:p>
            <a:pPr>
              <a:defRPr/>
            </a:pPr>
            <a:endParaRPr lang="en-US" dirty="0">
              <a:latin typeface="Arial" pitchFamily="34" charset="0"/>
              <a:cs typeface="Arial" pitchFamily="34" charset="0"/>
            </a:endParaRPr>
          </a:p>
        </p:txBody>
      </p:sp>
    </p:spTree>
    <p:extLst>
      <p:ext uri="{BB962C8B-B14F-4D97-AF65-F5344CB8AC3E}">
        <p14:creationId xmlns:p14="http://schemas.microsoft.com/office/powerpoint/2010/main" val="1616104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10</a:t>
            </a:fld>
            <a:endParaRPr lang="en-US"/>
          </a:p>
        </p:txBody>
      </p:sp>
    </p:spTree>
    <p:extLst>
      <p:ext uri="{BB962C8B-B14F-4D97-AF65-F5344CB8AC3E}">
        <p14:creationId xmlns:p14="http://schemas.microsoft.com/office/powerpoint/2010/main" val="5111477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11</a:t>
            </a:fld>
            <a:endParaRPr lang="en-US"/>
          </a:p>
        </p:txBody>
      </p:sp>
    </p:spTree>
    <p:extLst>
      <p:ext uri="{BB962C8B-B14F-4D97-AF65-F5344CB8AC3E}">
        <p14:creationId xmlns:p14="http://schemas.microsoft.com/office/powerpoint/2010/main" val="5585888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12</a:t>
            </a:fld>
            <a:endParaRPr lang="en-US"/>
          </a:p>
        </p:txBody>
      </p:sp>
    </p:spTree>
    <p:extLst>
      <p:ext uri="{BB962C8B-B14F-4D97-AF65-F5344CB8AC3E}">
        <p14:creationId xmlns:p14="http://schemas.microsoft.com/office/powerpoint/2010/main" val="4163047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13</a:t>
            </a:fld>
            <a:endParaRPr lang="en-US"/>
          </a:p>
        </p:txBody>
      </p:sp>
    </p:spTree>
    <p:extLst>
      <p:ext uri="{BB962C8B-B14F-4D97-AF65-F5344CB8AC3E}">
        <p14:creationId xmlns:p14="http://schemas.microsoft.com/office/powerpoint/2010/main" val="3236387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14</a:t>
            </a:fld>
            <a:endParaRPr lang="en-US"/>
          </a:p>
        </p:txBody>
      </p:sp>
    </p:spTree>
    <p:extLst>
      <p:ext uri="{BB962C8B-B14F-4D97-AF65-F5344CB8AC3E}">
        <p14:creationId xmlns:p14="http://schemas.microsoft.com/office/powerpoint/2010/main" val="7697272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Attach</a:t>
            </a:r>
            <a:r>
              <a:rPr lang="en-US" baseline="0" dirty="0"/>
              <a:t> amendments (after 90% approval) to the </a:t>
            </a:r>
            <a:r>
              <a:rPr lang="en-US" baseline="0" dirty="0" err="1"/>
              <a:t>WisTMP</a:t>
            </a:r>
            <a:r>
              <a:rPr lang="en-US" baseline="0" dirty="0"/>
              <a:t> so we have better documentation</a:t>
            </a:r>
            <a:endParaRPr lang="en-US" dirty="0"/>
          </a:p>
          <a:p>
            <a:pPr marL="171450" indent="-171450">
              <a:buFont typeface="Arial" panose="020B0604020202020204" pitchFamily="34" charset="0"/>
              <a:buChar char="•"/>
            </a:pPr>
            <a:r>
              <a:rPr lang="en-US" dirty="0"/>
              <a:t>Construction Staff needs</a:t>
            </a:r>
            <a:r>
              <a:rPr lang="en-US" baseline="0" dirty="0"/>
              <a:t> to be monitoring the TMP to make sure mitigation strategies are effective, the queue and delay is what was predicted in the TMP analysis, lane closure hours are acceptable (could they be extended or do they need to be shortened), documented complaints from the traveling public, incidents occurring in the work zone. </a:t>
            </a:r>
          </a:p>
          <a:p>
            <a:pPr marL="171450" indent="-171450">
              <a:buFont typeface="Arial" panose="020B0604020202020204" pitchFamily="34" charset="0"/>
              <a:buChar char="•"/>
            </a:pPr>
            <a:r>
              <a:rPr lang="en-US" baseline="0" dirty="0"/>
              <a:t>Attach Post Evaluation summary document to </a:t>
            </a:r>
            <a:r>
              <a:rPr lang="en-US" baseline="0" dirty="0" err="1"/>
              <a:t>WisTMP</a:t>
            </a:r>
            <a:r>
              <a:rPr lang="en-US" baseline="0" dirty="0"/>
              <a:t> that includes information provided in 11-50.5.7.6 (there is a bulleted list of information that should be documented)</a:t>
            </a:r>
            <a:endParaRPr lang="en-US" dirty="0"/>
          </a:p>
          <a:p>
            <a:pPr marL="171450" indent="-171450">
              <a:buFont typeface="Arial" panose="020B0604020202020204" pitchFamily="34" charset="0"/>
              <a:buChar char="•"/>
            </a:pPr>
            <a:r>
              <a:rPr lang="en-US" dirty="0"/>
              <a:t>Reminder</a:t>
            </a:r>
            <a:r>
              <a:rPr lang="en-US" baseline="0" dirty="0"/>
              <a:t> to </a:t>
            </a:r>
            <a:r>
              <a:rPr lang="en-US" dirty="0"/>
              <a:t>PM’s to change project from 90% to marked as completed for Project Close</a:t>
            </a:r>
            <a:r>
              <a:rPr lang="en-US" baseline="0" dirty="0"/>
              <a:t> Out in the TMP System</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15</a:t>
            </a:fld>
            <a:endParaRPr lang="en-US"/>
          </a:p>
        </p:txBody>
      </p:sp>
    </p:spTree>
    <p:extLst>
      <p:ext uri="{BB962C8B-B14F-4D97-AF65-F5344CB8AC3E}">
        <p14:creationId xmlns:p14="http://schemas.microsoft.com/office/powerpoint/2010/main" val="97139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16</a:t>
            </a:fld>
            <a:endParaRPr lang="en-US"/>
          </a:p>
        </p:txBody>
      </p:sp>
    </p:spTree>
    <p:extLst>
      <p:ext uri="{BB962C8B-B14F-4D97-AF65-F5344CB8AC3E}">
        <p14:creationId xmlns:p14="http://schemas.microsoft.com/office/powerpoint/2010/main" val="2582636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17</a:t>
            </a:fld>
            <a:endParaRPr lang="en-US"/>
          </a:p>
        </p:txBody>
      </p:sp>
    </p:spTree>
    <p:extLst>
      <p:ext uri="{BB962C8B-B14F-4D97-AF65-F5344CB8AC3E}">
        <p14:creationId xmlns:p14="http://schemas.microsoft.com/office/powerpoint/2010/main" val="1042721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18</a:t>
            </a:fld>
            <a:endParaRPr lang="en-US"/>
          </a:p>
        </p:txBody>
      </p:sp>
    </p:spTree>
    <p:extLst>
      <p:ext uri="{BB962C8B-B14F-4D97-AF65-F5344CB8AC3E}">
        <p14:creationId xmlns:p14="http://schemas.microsoft.com/office/powerpoint/2010/main" val="12432245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19</a:t>
            </a:fld>
            <a:endParaRPr lang="en-US"/>
          </a:p>
        </p:txBody>
      </p:sp>
    </p:spTree>
    <p:extLst>
      <p:ext uri="{BB962C8B-B14F-4D97-AF65-F5344CB8AC3E}">
        <p14:creationId xmlns:p14="http://schemas.microsoft.com/office/powerpoint/2010/main" val="2823136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latin typeface="Arial" charset="0"/>
              <a:cs typeface="Arial" charset="0"/>
            </a:endParaRPr>
          </a:p>
        </p:txBody>
      </p:sp>
      <p:sp>
        <p:nvSpPr>
          <p:cNvPr id="4" name="Slide Number Placeholder 3"/>
          <p:cNvSpPr>
            <a:spLocks noGrp="1"/>
          </p:cNvSpPr>
          <p:nvPr>
            <p:ph type="sldNum" sz="quarter" idx="5"/>
          </p:nvPr>
        </p:nvSpPr>
        <p:spPr/>
        <p:txBody>
          <a:bodyPr/>
          <a:lstStyle/>
          <a:p>
            <a:pPr>
              <a:defRPr/>
            </a:pPr>
            <a:fld id="{65628468-5D51-4B95-94B2-4733DE0C78AA}" type="slidenum">
              <a:rPr lang="en-US" smtClean="0"/>
              <a:pPr>
                <a:defRPr/>
              </a:pPr>
              <a:t>2</a:t>
            </a:fld>
            <a:endParaRPr lang="en-US"/>
          </a:p>
        </p:txBody>
      </p:sp>
    </p:spTree>
    <p:extLst>
      <p:ext uri="{BB962C8B-B14F-4D97-AF65-F5344CB8AC3E}">
        <p14:creationId xmlns:p14="http://schemas.microsoft.com/office/powerpoint/2010/main" val="3967223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20</a:t>
            </a:fld>
            <a:endParaRPr lang="en-US"/>
          </a:p>
        </p:txBody>
      </p:sp>
    </p:spTree>
    <p:extLst>
      <p:ext uri="{BB962C8B-B14F-4D97-AF65-F5344CB8AC3E}">
        <p14:creationId xmlns:p14="http://schemas.microsoft.com/office/powerpoint/2010/main" val="3284565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-Drop-off’s SDD covers when and where “Uneven Lanes” signage needs to applied,</a:t>
            </a:r>
            <a:r>
              <a:rPr lang="en-US" baseline="0" dirty="0"/>
              <a:t> as well as “Low Shoulder” and “Shoulder Drop-off” signs for any work on the shoulders</a:t>
            </a: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21</a:t>
            </a:fld>
            <a:endParaRPr lang="en-US"/>
          </a:p>
        </p:txBody>
      </p:sp>
    </p:spTree>
    <p:extLst>
      <p:ext uri="{BB962C8B-B14F-4D97-AF65-F5344CB8AC3E}">
        <p14:creationId xmlns:p14="http://schemas.microsoft.com/office/powerpoint/2010/main" val="4272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22</a:t>
            </a:fld>
            <a:endParaRPr lang="en-US"/>
          </a:p>
        </p:txBody>
      </p:sp>
    </p:spTree>
    <p:extLst>
      <p:ext uri="{BB962C8B-B14F-4D97-AF65-F5344CB8AC3E}">
        <p14:creationId xmlns:p14="http://schemas.microsoft.com/office/powerpoint/2010/main" val="1995484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23</a:t>
            </a:fld>
            <a:endParaRPr lang="en-US"/>
          </a:p>
        </p:txBody>
      </p:sp>
    </p:spTree>
    <p:extLst>
      <p:ext uri="{BB962C8B-B14F-4D97-AF65-F5344CB8AC3E}">
        <p14:creationId xmlns:p14="http://schemas.microsoft.com/office/powerpoint/2010/main" val="13461619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24</a:t>
            </a:fld>
            <a:endParaRPr lang="en-US"/>
          </a:p>
        </p:txBody>
      </p:sp>
    </p:spTree>
    <p:extLst>
      <p:ext uri="{BB962C8B-B14F-4D97-AF65-F5344CB8AC3E}">
        <p14:creationId xmlns:p14="http://schemas.microsoft.com/office/powerpoint/2010/main" val="29893919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25</a:t>
            </a:fld>
            <a:endParaRPr lang="en-US"/>
          </a:p>
        </p:txBody>
      </p:sp>
    </p:spTree>
    <p:extLst>
      <p:ext uri="{BB962C8B-B14F-4D97-AF65-F5344CB8AC3E}">
        <p14:creationId xmlns:p14="http://schemas.microsoft.com/office/powerpoint/2010/main" val="2225457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26</a:t>
            </a:fld>
            <a:endParaRPr lang="en-US"/>
          </a:p>
        </p:txBody>
      </p:sp>
    </p:spTree>
    <p:extLst>
      <p:ext uri="{BB962C8B-B14F-4D97-AF65-F5344CB8AC3E}">
        <p14:creationId xmlns:p14="http://schemas.microsoft.com/office/powerpoint/2010/main" val="9438981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27</a:t>
            </a:fld>
            <a:endParaRPr lang="en-US"/>
          </a:p>
        </p:txBody>
      </p:sp>
    </p:spTree>
    <p:extLst>
      <p:ext uri="{BB962C8B-B14F-4D97-AF65-F5344CB8AC3E}">
        <p14:creationId xmlns:p14="http://schemas.microsoft.com/office/powerpoint/2010/main" val="230989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3</a:t>
            </a:fld>
            <a:endParaRPr lang="en-US"/>
          </a:p>
        </p:txBody>
      </p:sp>
    </p:spTree>
    <p:extLst>
      <p:ext uri="{BB962C8B-B14F-4D97-AF65-F5344CB8AC3E}">
        <p14:creationId xmlns:p14="http://schemas.microsoft.com/office/powerpoint/2010/main" val="2627803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4</a:t>
            </a:fld>
            <a:endParaRPr lang="en-US"/>
          </a:p>
        </p:txBody>
      </p:sp>
    </p:spTree>
    <p:extLst>
      <p:ext uri="{BB962C8B-B14F-4D97-AF65-F5344CB8AC3E}">
        <p14:creationId xmlns:p14="http://schemas.microsoft.com/office/powerpoint/2010/main" val="1225597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5</a:t>
            </a:fld>
            <a:endParaRPr lang="en-US"/>
          </a:p>
        </p:txBody>
      </p:sp>
    </p:spTree>
    <p:extLst>
      <p:ext uri="{BB962C8B-B14F-4D97-AF65-F5344CB8AC3E}">
        <p14:creationId xmlns:p14="http://schemas.microsoft.com/office/powerpoint/2010/main" val="1715480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6</a:t>
            </a:fld>
            <a:endParaRPr lang="en-US"/>
          </a:p>
        </p:txBody>
      </p:sp>
    </p:spTree>
    <p:extLst>
      <p:ext uri="{BB962C8B-B14F-4D97-AF65-F5344CB8AC3E}">
        <p14:creationId xmlns:p14="http://schemas.microsoft.com/office/powerpoint/2010/main" val="1893080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7</a:t>
            </a:fld>
            <a:endParaRPr lang="en-US"/>
          </a:p>
        </p:txBody>
      </p:sp>
    </p:spTree>
    <p:extLst>
      <p:ext uri="{BB962C8B-B14F-4D97-AF65-F5344CB8AC3E}">
        <p14:creationId xmlns:p14="http://schemas.microsoft.com/office/powerpoint/2010/main" val="11093248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8</a:t>
            </a:fld>
            <a:endParaRPr lang="en-US"/>
          </a:p>
        </p:txBody>
      </p:sp>
    </p:spTree>
    <p:extLst>
      <p:ext uri="{BB962C8B-B14F-4D97-AF65-F5344CB8AC3E}">
        <p14:creationId xmlns:p14="http://schemas.microsoft.com/office/powerpoint/2010/main" val="129336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pPr>
              <a:defRPr/>
            </a:pPr>
            <a:fld id="{BD488F0C-6769-4BD1-B394-ECE77D272E4B}" type="slidenum">
              <a:rPr lang="en-US" smtClean="0"/>
              <a:pPr>
                <a:defRPr/>
              </a:pPr>
              <a:t>9</a:t>
            </a:fld>
            <a:endParaRPr lang="en-US"/>
          </a:p>
        </p:txBody>
      </p:sp>
    </p:spTree>
    <p:extLst>
      <p:ext uri="{BB962C8B-B14F-4D97-AF65-F5344CB8AC3E}">
        <p14:creationId xmlns:p14="http://schemas.microsoft.com/office/powerpoint/2010/main" val="181699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ight Triangle 3"/>
          <p:cNvSpPr/>
          <p:nvPr/>
        </p:nvSpPr>
        <p:spPr>
          <a:xfrm>
            <a:off x="0" y="4664075"/>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Title 8"/>
          <p:cNvSpPr>
            <a:spLocks noGrp="1"/>
          </p:cNvSpPr>
          <p:nvPr>
            <p:ph type="ctrTitle"/>
          </p:nvPr>
        </p:nvSpPr>
        <p:spPr>
          <a:xfrm>
            <a:off x="685800" y="1752601"/>
            <a:ext cx="7772400" cy="1829761"/>
          </a:xfrm>
        </p:spPr>
        <p:txBody>
          <a:bodyPr anchor="b"/>
          <a:lstStyle>
            <a:lvl1pPr algn="r">
              <a:defRPr sz="4800" b="1">
                <a:solidFill>
                  <a:srgbClr val="213681"/>
                </a:solidFill>
                <a:effectLst>
                  <a:outerShdw blurRad="31750" dist="25400" dir="5400000" algn="tl" rotWithShape="0">
                    <a:srgbClr val="000000">
                      <a:alpha val="25000"/>
                    </a:srgbClr>
                  </a:outerShdw>
                </a:effectLst>
              </a:defRPr>
            </a:lvl1pPr>
            <a:extLst/>
          </a:lstStyle>
          <a:p>
            <a:r>
              <a:rPr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0A2AD120-39C9-4762-9808-4997980F3313}"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rtlCol="0"/>
          <a:lstStyle/>
          <a:p>
            <a:r>
              <a:rPr lang="en-US"/>
              <a:t>Click to edit Master title style</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89C35698-ECFA-45D4-B95F-4F52958123EB}"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extLst/>
          </a:lstStyle>
          <a:p>
            <a:r>
              <a:rPr lang="en-US"/>
              <a:t>Click to edit Master title style</a:t>
            </a:r>
          </a:p>
        </p:txBody>
      </p:sp>
      <p:sp>
        <p:nvSpPr>
          <p:cNvPr id="5" name="Content Placeholder 4"/>
          <p:cNvSpPr>
            <a:spLocks noGrp="1"/>
          </p:cNvSpPr>
          <p:nvPr>
            <p:ph sz="quarter" idx="2"/>
          </p:nvPr>
        </p:nvSpPr>
        <p:spPr>
          <a:xfrm>
            <a:off x="457200" y="1444294"/>
            <a:ext cx="4040188"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444294"/>
            <a:ext cx="4041775" cy="3941763"/>
          </a:xfrm>
          <a:gradFill>
            <a:gsLst>
              <a:gs pos="0">
                <a:schemeClr val="bg1"/>
              </a:gs>
              <a:gs pos="64999">
                <a:schemeClr val="bg1">
                  <a:lumMod val="95000"/>
                </a:schemeClr>
              </a:gs>
              <a:gs pos="100000">
                <a:schemeClr val="bg1">
                  <a:lumMod val="85000"/>
                </a:schemeClr>
              </a:gs>
            </a:gsLst>
            <a:lin ang="16800000" scaled="0"/>
          </a:gradFill>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4D1A753E-EC79-4AA7-8B4D-F379B7F83DE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DB104AA0-9F21-4485-B088-466B0F30090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anchor="t">
            <a:noAutofit/>
            <a:sp3d prstMaterial="softEdge">
              <a:bevelT w="0" h="0"/>
            </a:sp3d>
          </a:bodyPr>
          <a:lstStyle>
            <a:lvl1pPr algn="r">
              <a:buNone/>
              <a:defRPr sz="2500" b="0">
                <a:solidFill>
                  <a:schemeClr val="accent1"/>
                </a:solidFill>
                <a:effectLst/>
              </a:defRPr>
            </a:lvl1pPr>
            <a:extLst/>
          </a:lstStyle>
          <a:p>
            <a:r>
              <a:rPr lang="en-US"/>
              <a:t>Click to edit Master title style</a:t>
            </a:r>
          </a:p>
        </p:txBody>
      </p:sp>
      <p:sp>
        <p:nvSpPr>
          <p:cNvPr id="3" name="Text Placeholder 2"/>
          <p:cNvSpPr>
            <a:spLocks noGrp="1"/>
          </p:cNvSpPr>
          <p:nvPr>
            <p:ph type="body" idx="2"/>
          </p:nvPr>
        </p:nvSpPr>
        <p:spPr>
          <a:xfrm>
            <a:off x="4419600" y="5355102"/>
            <a:ext cx="3974592" cy="664698"/>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a:r>
              <a:rPr lang="en-US" dirty="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C38AFE01-58B7-4B7A-B8D5-787EBD0E15C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96E48EDD-1FD1-4C50-94FF-D58D47BF0090}"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26"/>
          <p:cNvSpPr>
            <a:spLocks noGrp="1"/>
          </p:cNvSpPr>
          <p:nvPr>
            <p:ph type="sldNum" sz="quarter" idx="10"/>
          </p:nvPr>
        </p:nvSpPr>
        <p:spPr>
          <a:xfrm>
            <a:off x="8458200" y="6477000"/>
            <a:ext cx="555625" cy="296863"/>
          </a:xfrm>
          <a:prstGeom prst="rect">
            <a:avLst/>
          </a:prstGeom>
        </p:spPr>
        <p:txBody>
          <a:bodyPr/>
          <a:lstStyle>
            <a:lvl1pPr>
              <a:defRPr sz="1600" b="1" i="0" kern="900" baseline="0">
                <a:solidFill>
                  <a:schemeClr val="bg1"/>
                </a:solidFill>
              </a:defRPr>
            </a:lvl1pPr>
            <a:extLst/>
          </a:lstStyle>
          <a:p>
            <a:pPr>
              <a:defRPr/>
            </a:pPr>
            <a:fld id="{E0710924-D447-41AA-9A85-433CA037B1E3}"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Freeform 9"/>
          <p:cNvSpPr/>
          <p:nvPr userDrawn="1"/>
        </p:nvSpPr>
        <p:spPr>
          <a:xfrm flipV="1">
            <a:off x="0" y="5206360"/>
            <a:ext cx="9144000" cy="1712045"/>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15026 h 23922"/>
              <a:gd name="connsiteX1" fmla="*/ 21600 w 21600"/>
              <a:gd name="connsiteY1" fmla="*/ 0 h 23922"/>
              <a:gd name="connsiteX2" fmla="*/ 21600 w 21600"/>
              <a:gd name="connsiteY2" fmla="*/ 17322 h 23922"/>
              <a:gd name="connsiteX3" fmla="*/ 0 w 21600"/>
              <a:gd name="connsiteY3" fmla="*/ 20172 h 23922"/>
              <a:gd name="connsiteX4" fmla="*/ 0 w 21600"/>
              <a:gd name="connsiteY4" fmla="*/ 15026 h 23922"/>
              <a:gd name="connsiteX0" fmla="*/ 0 w 21600"/>
              <a:gd name="connsiteY0" fmla="*/ 0 h 8896"/>
              <a:gd name="connsiteX1" fmla="*/ 21600 w 21600"/>
              <a:gd name="connsiteY1" fmla="*/ 0 h 8896"/>
              <a:gd name="connsiteX2" fmla="*/ 21600 w 21600"/>
              <a:gd name="connsiteY2" fmla="*/ 2296 h 8896"/>
              <a:gd name="connsiteX3" fmla="*/ 0 w 21600"/>
              <a:gd name="connsiteY3" fmla="*/ 5146 h 8896"/>
              <a:gd name="connsiteX4" fmla="*/ 0 w 21600"/>
              <a:gd name="connsiteY4" fmla="*/ 0 h 8896"/>
              <a:gd name="connsiteX0" fmla="*/ 0 w 10000"/>
              <a:gd name="connsiteY0" fmla="*/ 0 h 10000"/>
              <a:gd name="connsiteX1" fmla="*/ 10000 w 10000"/>
              <a:gd name="connsiteY1" fmla="*/ 0 h 10000"/>
              <a:gd name="connsiteX2" fmla="*/ 10000 w 10000"/>
              <a:gd name="connsiteY2" fmla="*/ 3704 h 10000"/>
              <a:gd name="connsiteX3" fmla="*/ 0 w 10000"/>
              <a:gd name="connsiteY3" fmla="*/ 5785 h 10000"/>
              <a:gd name="connsiteX4" fmla="*/ 0 w 10000"/>
              <a:gd name="connsiteY4" fmla="*/ 0 h 10000"/>
              <a:gd name="connsiteX0" fmla="*/ 0 w 10000"/>
              <a:gd name="connsiteY0" fmla="*/ 367 h 10367"/>
              <a:gd name="connsiteX1" fmla="*/ 10000 w 10000"/>
              <a:gd name="connsiteY1" fmla="*/ 367 h 10367"/>
              <a:gd name="connsiteX2" fmla="*/ 10000 w 10000"/>
              <a:gd name="connsiteY2" fmla="*/ 4071 h 10367"/>
              <a:gd name="connsiteX3" fmla="*/ 0 w 10000"/>
              <a:gd name="connsiteY3" fmla="*/ 6152 h 10367"/>
              <a:gd name="connsiteX4" fmla="*/ 0 w 10000"/>
              <a:gd name="connsiteY4" fmla="*/ 367 h 10367"/>
              <a:gd name="connsiteX0" fmla="*/ 0 w 10000"/>
              <a:gd name="connsiteY0" fmla="*/ 367 h 8620"/>
              <a:gd name="connsiteX1" fmla="*/ 10000 w 10000"/>
              <a:gd name="connsiteY1" fmla="*/ 367 h 8620"/>
              <a:gd name="connsiteX2" fmla="*/ 10000 w 10000"/>
              <a:gd name="connsiteY2" fmla="*/ 4071 h 8620"/>
              <a:gd name="connsiteX3" fmla="*/ 0 w 10000"/>
              <a:gd name="connsiteY3" fmla="*/ 6152 h 8620"/>
              <a:gd name="connsiteX4" fmla="*/ 0 w 10000"/>
              <a:gd name="connsiteY4" fmla="*/ 367 h 8620"/>
              <a:gd name="connsiteX0" fmla="*/ 0 w 10000"/>
              <a:gd name="connsiteY0" fmla="*/ 426 h 12067"/>
              <a:gd name="connsiteX1" fmla="*/ 10000 w 10000"/>
              <a:gd name="connsiteY1" fmla="*/ 426 h 12067"/>
              <a:gd name="connsiteX2" fmla="*/ 10000 w 10000"/>
              <a:gd name="connsiteY2" fmla="*/ 4723 h 12067"/>
              <a:gd name="connsiteX3" fmla="*/ 0 w 10000"/>
              <a:gd name="connsiteY3" fmla="*/ 7137 h 12067"/>
              <a:gd name="connsiteX4" fmla="*/ 0 w 10000"/>
              <a:gd name="connsiteY4" fmla="*/ 426 h 1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2067">
                <a:moveTo>
                  <a:pt x="0" y="426"/>
                </a:moveTo>
                <a:lnTo>
                  <a:pt x="10000" y="426"/>
                </a:lnTo>
                <a:lnTo>
                  <a:pt x="10000" y="4723"/>
                </a:lnTo>
                <a:cubicBezTo>
                  <a:pt x="8802" y="0"/>
                  <a:pt x="3211" y="12067"/>
                  <a:pt x="0" y="7137"/>
                </a:cubicBezTo>
                <a:lnTo>
                  <a:pt x="0" y="426"/>
                </a:lnTo>
                <a:close/>
              </a:path>
            </a:pathLst>
          </a:custGeom>
          <a:blipFill>
            <a:blip r:embed="rId9" cstate="print"/>
            <a:stretch>
              <a:fillRect t="-50000"/>
            </a:stretch>
          </a:blipFill>
          <a:ln>
            <a:noFill/>
          </a:ln>
          <a:effectLst>
            <a:innerShdw blurRad="63500" dist="50800" dir="16200000">
              <a:prstClr val="black">
                <a:alpha val="50000"/>
              </a:prstClr>
            </a:inn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9" name="Title Placeholder 8"/>
          <p:cNvSpPr>
            <a:spLocks noGrp="1"/>
          </p:cNvSpPr>
          <p:nvPr>
            <p:ph type="title"/>
          </p:nvPr>
        </p:nvSpPr>
        <p:spPr>
          <a:xfrm>
            <a:off x="457200" y="533400"/>
            <a:ext cx="8229600" cy="1143000"/>
          </a:xfrm>
          <a:prstGeom prst="rect">
            <a:avLst/>
          </a:prstGeom>
        </p:spPr>
        <p:txBody>
          <a:bodyPr vert="horz" anchor="ctr">
            <a:normAutofit/>
            <a:scene3d>
              <a:camera prst="orthographicFront"/>
              <a:lightRig rig="soft" dir="t"/>
            </a:scene3d>
            <a:sp3d prstMaterial="softEdge">
              <a:bevelT w="25400" h="25400"/>
            </a:sp3d>
          </a:bodyPr>
          <a:lstStyle/>
          <a:p>
            <a:r>
              <a:rPr lang="en-US" dirty="0"/>
              <a:t>Click to edit Master title style</a:t>
            </a:r>
          </a:p>
        </p:txBody>
      </p:sp>
      <p:sp>
        <p:nvSpPr>
          <p:cNvPr id="1030" name="Text Placeholder 29"/>
          <p:cNvSpPr>
            <a:spLocks noGrp="1"/>
          </p:cNvSpPr>
          <p:nvPr>
            <p:ph type="body" idx="1"/>
          </p:nvPr>
        </p:nvSpPr>
        <p:spPr bwMode="auto">
          <a:xfrm>
            <a:off x="457200" y="1676400"/>
            <a:ext cx="8229600" cy="3873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descr="WisDOTlogo.gif"/>
          <p:cNvPicPr>
            <a:picLocks noChangeAspect="1"/>
          </p:cNvPicPr>
          <p:nvPr userDrawn="1"/>
        </p:nvPicPr>
        <p:blipFill>
          <a:blip r:embed="rId10" cstate="print"/>
          <a:stretch>
            <a:fillRect/>
          </a:stretch>
        </p:blipFill>
        <p:spPr>
          <a:xfrm>
            <a:off x="308002" y="5943600"/>
            <a:ext cx="762000" cy="762000"/>
          </a:xfrm>
          <a:prstGeom prst="ellipse">
            <a:avLst/>
          </a:prstGeom>
          <a:ln w="38100" cap="rnd" cmpd="sng">
            <a:solidFill>
              <a:schemeClr val="bg1"/>
            </a:solidFill>
          </a:ln>
          <a:effectLst>
            <a:outerShdw blurRad="50800" dist="38100" dir="5400000" algn="t" rotWithShape="0">
              <a:srgbClr val="213681">
                <a:alpha val="40000"/>
              </a:srgbClr>
            </a:outerShdw>
          </a:effectLst>
        </p:spPr>
      </p:pic>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Lst>
  <p:hf hdr="0" ftr="0"/>
  <p:txStyles>
    <p:titleStyle>
      <a:lvl1pPr algn="l" rtl="0" eaLnBrk="0" fontAlgn="base" hangingPunct="0">
        <a:spcBef>
          <a:spcPct val="0"/>
        </a:spcBef>
        <a:spcAft>
          <a:spcPct val="0"/>
        </a:spcAft>
        <a:defRPr sz="4100" b="1" kern="1200">
          <a:solidFill>
            <a:srgbClr val="002F9D"/>
          </a:solidFill>
          <a:effectLst>
            <a:outerShdw blurRad="31750" dist="25400" dir="5400000" algn="tl" rotWithShape="0">
              <a:srgbClr val="000000">
                <a:alpha val="25000"/>
              </a:srgbClr>
            </a:outerShdw>
          </a:effectLst>
          <a:latin typeface="+mj-lt"/>
          <a:ea typeface="+mj-ea"/>
          <a:cs typeface="+mj-cs"/>
        </a:defRPr>
      </a:lvl1pPr>
      <a:lvl2pPr algn="l" rtl="0" eaLnBrk="0" fontAlgn="base" hangingPunct="0">
        <a:spcBef>
          <a:spcPct val="0"/>
        </a:spcBef>
        <a:spcAft>
          <a:spcPct val="0"/>
        </a:spcAft>
        <a:defRPr sz="4100" b="1">
          <a:solidFill>
            <a:srgbClr val="002F9D"/>
          </a:solidFill>
          <a:latin typeface="Arial" charset="0"/>
        </a:defRPr>
      </a:lvl2pPr>
      <a:lvl3pPr algn="l" rtl="0" eaLnBrk="0" fontAlgn="base" hangingPunct="0">
        <a:spcBef>
          <a:spcPct val="0"/>
        </a:spcBef>
        <a:spcAft>
          <a:spcPct val="0"/>
        </a:spcAft>
        <a:defRPr sz="4100" b="1">
          <a:solidFill>
            <a:srgbClr val="002F9D"/>
          </a:solidFill>
          <a:latin typeface="Arial" charset="0"/>
        </a:defRPr>
      </a:lvl3pPr>
      <a:lvl4pPr algn="l" rtl="0" eaLnBrk="0" fontAlgn="base" hangingPunct="0">
        <a:spcBef>
          <a:spcPct val="0"/>
        </a:spcBef>
        <a:spcAft>
          <a:spcPct val="0"/>
        </a:spcAft>
        <a:defRPr sz="4100" b="1">
          <a:solidFill>
            <a:srgbClr val="002F9D"/>
          </a:solidFill>
          <a:latin typeface="Arial" charset="0"/>
        </a:defRPr>
      </a:lvl4pPr>
      <a:lvl5pPr algn="l" rtl="0" eaLnBrk="0" fontAlgn="base" hangingPunct="0">
        <a:spcBef>
          <a:spcPct val="0"/>
        </a:spcBef>
        <a:spcAft>
          <a:spcPct val="0"/>
        </a:spcAft>
        <a:defRPr sz="4100" b="1">
          <a:solidFill>
            <a:srgbClr val="002F9D"/>
          </a:solidFill>
          <a:latin typeface="Arial" charset="0"/>
        </a:defRPr>
      </a:lvl5pPr>
      <a:lvl6pPr marL="457200" algn="l" rtl="0" fontAlgn="base">
        <a:spcBef>
          <a:spcPct val="0"/>
        </a:spcBef>
        <a:spcAft>
          <a:spcPct val="0"/>
        </a:spcAft>
        <a:defRPr sz="4100" b="1">
          <a:solidFill>
            <a:srgbClr val="002F9D"/>
          </a:solidFill>
          <a:latin typeface="Arial" charset="0"/>
        </a:defRPr>
      </a:lvl6pPr>
      <a:lvl7pPr marL="914400" algn="l" rtl="0" fontAlgn="base">
        <a:spcBef>
          <a:spcPct val="0"/>
        </a:spcBef>
        <a:spcAft>
          <a:spcPct val="0"/>
        </a:spcAft>
        <a:defRPr sz="4100" b="1">
          <a:solidFill>
            <a:srgbClr val="002F9D"/>
          </a:solidFill>
          <a:latin typeface="Arial" charset="0"/>
        </a:defRPr>
      </a:lvl7pPr>
      <a:lvl8pPr marL="1371600" algn="l" rtl="0" fontAlgn="base">
        <a:spcBef>
          <a:spcPct val="0"/>
        </a:spcBef>
        <a:spcAft>
          <a:spcPct val="0"/>
        </a:spcAft>
        <a:defRPr sz="4100" b="1">
          <a:solidFill>
            <a:srgbClr val="002F9D"/>
          </a:solidFill>
          <a:latin typeface="Arial" charset="0"/>
        </a:defRPr>
      </a:lvl8pPr>
      <a:lvl9pPr marL="1828800" algn="l" rtl="0" fontAlgn="base">
        <a:spcBef>
          <a:spcPct val="0"/>
        </a:spcBef>
        <a:spcAft>
          <a:spcPct val="0"/>
        </a:spcAft>
        <a:defRPr sz="4100" b="1">
          <a:solidFill>
            <a:srgbClr val="002F9D"/>
          </a:solidFill>
          <a:latin typeface="Arial" charset="0"/>
        </a:defRPr>
      </a:lvl9pPr>
      <a:extLst/>
    </p:titleStyle>
    <p:bodyStyle>
      <a:lvl1pPr marL="365125" indent="-255588"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20713" indent="-228600" algn="l" rtl="0" eaLnBrk="0" fontAlgn="base" hangingPunct="0">
        <a:spcBef>
          <a:spcPts val="325"/>
        </a:spcBef>
        <a:spcAft>
          <a:spcPct val="0"/>
        </a:spcAft>
        <a:buClr>
          <a:schemeClr val="accent1"/>
        </a:buClr>
        <a:buFont typeface="Wingdings" pitchFamily="2" charset="2"/>
        <a:buChar char="§"/>
        <a:defRPr sz="2300" kern="1200">
          <a:solidFill>
            <a:schemeClr val="tx1"/>
          </a:solidFill>
          <a:latin typeface="+mn-lt"/>
          <a:ea typeface="+mn-ea"/>
          <a:cs typeface="+mn-cs"/>
        </a:defRPr>
      </a:lvl2pPr>
      <a:lvl3pPr marL="858838" indent="-228600" algn="l" rtl="0" eaLnBrk="0" fontAlgn="base" hangingPunct="0">
        <a:spcBef>
          <a:spcPts val="350"/>
        </a:spcBef>
        <a:spcAft>
          <a:spcPct val="0"/>
        </a:spcAft>
        <a:buClr>
          <a:srgbClr val="ED1C24"/>
        </a:buClr>
        <a:buSzPct val="100000"/>
        <a:buFont typeface="Wingdings 2" pitchFamily="18" charset="2"/>
        <a:buChar char=""/>
        <a:defRPr sz="2100" kern="1200">
          <a:solidFill>
            <a:schemeClr val="tx1"/>
          </a:solidFill>
          <a:latin typeface="+mn-lt"/>
          <a:ea typeface="+mn-ea"/>
          <a:cs typeface="+mn-cs"/>
        </a:defRPr>
      </a:lvl3pPr>
      <a:lvl4pPr marL="1143000" indent="-228600" algn="l" rtl="0" eaLnBrk="0" fontAlgn="base" hangingPunct="0">
        <a:spcBef>
          <a:spcPts val="350"/>
        </a:spcBef>
        <a:spcAft>
          <a:spcPct val="0"/>
        </a:spcAft>
        <a:buClr>
          <a:srgbClr val="ED1C24"/>
        </a:buClr>
        <a:buFont typeface="Wingdings 2" pitchFamily="18" charset="2"/>
        <a:buChar char=""/>
        <a:defRPr sz="1900" kern="1200">
          <a:solidFill>
            <a:schemeClr val="tx1"/>
          </a:solidFill>
          <a:latin typeface="+mn-lt"/>
          <a:ea typeface="+mn-ea"/>
          <a:cs typeface="+mn-cs"/>
        </a:defRPr>
      </a:lvl4pPr>
      <a:lvl5pPr marL="1371600" indent="-228600" algn="l" rtl="0" eaLnBrk="0" fontAlgn="base" hangingPunct="0">
        <a:spcBef>
          <a:spcPts val="350"/>
        </a:spcBef>
        <a:spcAft>
          <a:spcPct val="0"/>
        </a:spcAft>
        <a:buClr>
          <a:srgbClr val="ED1C24"/>
        </a:buClr>
        <a:buFont typeface="Wingdings 2" pitchFamily="18" charset="2"/>
        <a:buChar char=""/>
        <a:defRPr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joshua.falk@dot.wi.gov"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fontAlgn="auto" hangingPunct="1">
              <a:spcAft>
                <a:spcPts val="0"/>
              </a:spcAft>
              <a:defRPr/>
            </a:pPr>
            <a:r>
              <a:rPr lang="en-US" dirty="0"/>
              <a:t>Work Zone Traffic Control Presentation </a:t>
            </a:r>
          </a:p>
        </p:txBody>
      </p:sp>
      <p:sp>
        <p:nvSpPr>
          <p:cNvPr id="9219" name="Subtitle 2"/>
          <p:cNvSpPr>
            <a:spLocks noGrp="1"/>
          </p:cNvSpPr>
          <p:nvPr>
            <p:ph type="subTitle" idx="1"/>
          </p:nvPr>
        </p:nvSpPr>
        <p:spPr>
          <a:xfrm>
            <a:off x="685800" y="3611563"/>
            <a:ext cx="7772400" cy="1200150"/>
          </a:xfrm>
        </p:spPr>
        <p:txBody>
          <a:bodyPr/>
          <a:lstStyle/>
          <a:p>
            <a:pPr marR="0" eaLnBrk="1" hangingPunct="1"/>
            <a:r>
              <a:rPr lang="en-US" dirty="0"/>
              <a:t>2018 NE Construction Training</a:t>
            </a:r>
          </a:p>
          <a:p>
            <a:pPr marR="0" eaLnBrk="1" hangingPunct="1"/>
            <a:r>
              <a:rPr lang="en-US" dirty="0"/>
              <a:t> March 22, 2018</a:t>
            </a:r>
          </a:p>
        </p:txBody>
      </p:sp>
      <p:pic>
        <p:nvPicPr>
          <p:cNvPr id="3" name="Picture 2"/>
          <p:cNvPicPr>
            <a:picLocks noChangeAspect="1"/>
          </p:cNvPicPr>
          <p:nvPr/>
        </p:nvPicPr>
        <p:blipFill>
          <a:blip r:embed="rId3"/>
          <a:stretch>
            <a:fillRect/>
          </a:stretch>
        </p:blipFill>
        <p:spPr>
          <a:xfrm>
            <a:off x="457200" y="3505200"/>
            <a:ext cx="2133600" cy="2133600"/>
          </a:xfrm>
          <a:prstGeom prst="rect">
            <a:avLst/>
          </a:prstGeom>
        </p:spPr>
      </p:pic>
      <p:pic>
        <p:nvPicPr>
          <p:cNvPr id="4" name="Picture 3"/>
          <p:cNvPicPr>
            <a:picLocks noChangeAspect="1"/>
          </p:cNvPicPr>
          <p:nvPr/>
        </p:nvPicPr>
        <p:blipFill>
          <a:blip r:embed="rId4"/>
          <a:stretch>
            <a:fillRect/>
          </a:stretch>
        </p:blipFill>
        <p:spPr>
          <a:xfrm>
            <a:off x="6629400" y="152400"/>
            <a:ext cx="2333625" cy="1962150"/>
          </a:xfrm>
          <a:prstGeom prst="rect">
            <a:avLst/>
          </a:prstGeom>
        </p:spPr>
      </p:pic>
    </p:spTree>
    <p:extLst>
      <p:ext uri="{BB962C8B-B14F-4D97-AF65-F5344CB8AC3E}">
        <p14:creationId xmlns:p14="http://schemas.microsoft.com/office/powerpoint/2010/main" val="3279201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Improper Flagging Techniques</a:t>
            </a:r>
          </a:p>
          <a:p>
            <a:pPr marL="392113" lvl="1" indent="0">
              <a:buNone/>
            </a:pPr>
            <a:endParaRPr lang="en-US" dirty="0"/>
          </a:p>
          <a:p>
            <a:pPr marL="392113" lvl="1" indent="0">
              <a:buNone/>
            </a:pPr>
            <a:endParaRPr lang="en-US" dirty="0"/>
          </a:p>
          <a:p>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Flagging Issues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10</a:t>
            </a:fld>
            <a:endParaRPr lang="en-US" dirty="0"/>
          </a:p>
        </p:txBody>
      </p:sp>
      <p:pic>
        <p:nvPicPr>
          <p:cNvPr id="6" name="Picture 5">
            <a:extLst>
              <a:ext uri="{FF2B5EF4-FFF2-40B4-BE49-F238E27FC236}">
                <a16:creationId xmlns:a16="http://schemas.microsoft.com/office/drawing/2014/main" id="{9740DA4E-B515-48BC-ABC3-AB6DB6C8A9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600200"/>
            <a:ext cx="7010400" cy="5257800"/>
          </a:xfrm>
          <a:prstGeom prst="rect">
            <a:avLst/>
          </a:prstGeom>
        </p:spPr>
      </p:pic>
    </p:spTree>
    <p:extLst>
      <p:ext uri="{BB962C8B-B14F-4D97-AF65-F5344CB8AC3E}">
        <p14:creationId xmlns:p14="http://schemas.microsoft.com/office/powerpoint/2010/main" val="898342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Improper Flagging Techniques</a:t>
            </a:r>
          </a:p>
          <a:p>
            <a:pPr marL="392113" lvl="1" indent="0">
              <a:buNone/>
            </a:pPr>
            <a:endParaRPr lang="en-US" dirty="0"/>
          </a:p>
          <a:p>
            <a:pPr marL="392113" lvl="1" indent="0">
              <a:buNone/>
            </a:pPr>
            <a:endParaRPr lang="en-US" dirty="0"/>
          </a:p>
          <a:p>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Flagging Issues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11</a:t>
            </a:fld>
            <a:endParaRPr lang="en-US" dirty="0"/>
          </a:p>
        </p:txBody>
      </p:sp>
      <p:pic>
        <p:nvPicPr>
          <p:cNvPr id="7" name="Picture 6">
            <a:extLst>
              <a:ext uri="{FF2B5EF4-FFF2-40B4-BE49-F238E27FC236}">
                <a16:creationId xmlns:a16="http://schemas.microsoft.com/office/drawing/2014/main" id="{70C4CD53-92F3-4461-A292-0B6D7ADC9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17807"/>
            <a:ext cx="9143999" cy="4683512"/>
          </a:xfrm>
          <a:prstGeom prst="rect">
            <a:avLst/>
          </a:prstGeom>
        </p:spPr>
      </p:pic>
    </p:spTree>
    <p:extLst>
      <p:ext uri="{BB962C8B-B14F-4D97-AF65-F5344CB8AC3E}">
        <p14:creationId xmlns:p14="http://schemas.microsoft.com/office/powerpoint/2010/main" val="30104961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endParaRPr lang="en-US" dirty="0"/>
          </a:p>
          <a:p>
            <a:pPr marL="392113" lvl="1" indent="0">
              <a:buNone/>
            </a:pPr>
            <a:endParaRPr lang="en-US" dirty="0"/>
          </a:p>
          <a:p>
            <a:pPr marL="392113" lvl="1" indent="0">
              <a:buNone/>
            </a:pPr>
            <a:endParaRPr lang="en-US" dirty="0"/>
          </a:p>
          <a:p>
            <a:pPr marL="109537" indent="0">
              <a:buNone/>
            </a:pPr>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Drop-offs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12</a:t>
            </a:fld>
            <a:endParaRPr lang="en-US" dirty="0"/>
          </a:p>
        </p:txBody>
      </p:sp>
      <p:pic>
        <p:nvPicPr>
          <p:cNvPr id="10" name="Picture 9">
            <a:extLst>
              <a:ext uri="{FF2B5EF4-FFF2-40B4-BE49-F238E27FC236}">
                <a16:creationId xmlns:a16="http://schemas.microsoft.com/office/drawing/2014/main" id="{48D65BFF-B33E-40E3-8E73-CF84177304B6}"/>
              </a:ext>
            </a:extLst>
          </p:cNvPr>
          <p:cNvPicPr>
            <a:picLocks noChangeAspect="1"/>
          </p:cNvPicPr>
          <p:nvPr/>
        </p:nvPicPr>
        <p:blipFill>
          <a:blip r:embed="rId3"/>
          <a:stretch>
            <a:fillRect/>
          </a:stretch>
        </p:blipFill>
        <p:spPr>
          <a:xfrm>
            <a:off x="38747" y="2097121"/>
            <a:ext cx="9066506" cy="2709915"/>
          </a:xfrm>
          <a:prstGeom prst="rect">
            <a:avLst/>
          </a:prstGeom>
        </p:spPr>
      </p:pic>
    </p:spTree>
    <p:extLst>
      <p:ext uri="{BB962C8B-B14F-4D97-AF65-F5344CB8AC3E}">
        <p14:creationId xmlns:p14="http://schemas.microsoft.com/office/powerpoint/2010/main" val="3005505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Issues at the edge of paved/gravel shoulder interface</a:t>
            </a:r>
          </a:p>
          <a:p>
            <a:pPr marL="392113" lvl="1" indent="0">
              <a:buNone/>
            </a:pPr>
            <a:endParaRPr lang="en-US" dirty="0"/>
          </a:p>
          <a:p>
            <a:pPr marL="392113" lvl="1" indent="0">
              <a:buNone/>
            </a:pPr>
            <a:endParaRPr lang="en-US" dirty="0"/>
          </a:p>
          <a:p>
            <a:pPr marL="109537" indent="0">
              <a:buNone/>
            </a:pPr>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Drop-offs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13</a:t>
            </a:fld>
            <a:endParaRPr lang="en-US" dirty="0"/>
          </a:p>
        </p:txBody>
      </p:sp>
      <p:pic>
        <p:nvPicPr>
          <p:cNvPr id="9" name="Picture 8">
            <a:extLst>
              <a:ext uri="{FF2B5EF4-FFF2-40B4-BE49-F238E27FC236}">
                <a16:creationId xmlns:a16="http://schemas.microsoft.com/office/drawing/2014/main" id="{2A64A649-C266-45AB-9B64-EFCA040B11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579" y="2086514"/>
            <a:ext cx="8482642" cy="4771486"/>
          </a:xfrm>
          <a:prstGeom prst="rect">
            <a:avLst/>
          </a:prstGeom>
        </p:spPr>
      </p:pic>
    </p:spTree>
    <p:extLst>
      <p:ext uri="{BB962C8B-B14F-4D97-AF65-F5344CB8AC3E}">
        <p14:creationId xmlns:p14="http://schemas.microsoft.com/office/powerpoint/2010/main" val="4173201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Issues at the edge of paved/gravel shoulder interface</a:t>
            </a:r>
          </a:p>
          <a:p>
            <a:pPr marL="392113" lvl="1" indent="0">
              <a:buNone/>
            </a:pPr>
            <a:endParaRPr lang="en-US" dirty="0"/>
          </a:p>
          <a:p>
            <a:pPr marL="392113" lvl="1" indent="0">
              <a:buNone/>
            </a:pPr>
            <a:endParaRPr lang="en-US" dirty="0"/>
          </a:p>
          <a:p>
            <a:pPr marL="109537" indent="0">
              <a:buNone/>
            </a:pPr>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Drop-offs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14</a:t>
            </a:fld>
            <a:endParaRPr lang="en-US" dirty="0"/>
          </a:p>
        </p:txBody>
      </p:sp>
      <p:pic>
        <p:nvPicPr>
          <p:cNvPr id="6" name="Picture 5">
            <a:extLst>
              <a:ext uri="{FF2B5EF4-FFF2-40B4-BE49-F238E27FC236}">
                <a16:creationId xmlns:a16="http://schemas.microsoft.com/office/drawing/2014/main" id="{2EB4BB10-A888-49F5-98B7-FF29C80EFE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993106"/>
            <a:ext cx="8648700" cy="4864894"/>
          </a:xfrm>
          <a:prstGeom prst="rect">
            <a:avLst/>
          </a:prstGeom>
        </p:spPr>
      </p:pic>
    </p:spTree>
    <p:extLst>
      <p:ext uri="{BB962C8B-B14F-4D97-AF65-F5344CB8AC3E}">
        <p14:creationId xmlns:p14="http://schemas.microsoft.com/office/powerpoint/2010/main" val="40551627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399" y="1066800"/>
            <a:ext cx="8861425" cy="4724400"/>
          </a:xfrm>
        </p:spPr>
        <p:txBody>
          <a:bodyPr/>
          <a:lstStyle/>
          <a:p>
            <a:r>
              <a:rPr lang="en-US" dirty="0"/>
              <a:t>Attaching Project Amendments to the </a:t>
            </a:r>
            <a:r>
              <a:rPr lang="en-US" dirty="0" err="1"/>
              <a:t>WisTMP</a:t>
            </a:r>
            <a:endParaRPr lang="en-US" dirty="0"/>
          </a:p>
          <a:p>
            <a:r>
              <a:rPr lang="en-US" dirty="0"/>
              <a:t>FDM 11-50-5.7.5 - Monitor TMP</a:t>
            </a:r>
          </a:p>
          <a:p>
            <a:r>
              <a:rPr lang="en-US" dirty="0"/>
              <a:t>FDM 11-50-5.7.6 Post Construction Project Evaluation</a:t>
            </a:r>
          </a:p>
          <a:p>
            <a:pPr lvl="1"/>
            <a:r>
              <a:rPr lang="en-US" dirty="0"/>
              <a:t>Did queue exceed what was approximated in the analysis of the TMP?</a:t>
            </a:r>
          </a:p>
          <a:p>
            <a:pPr lvl="1"/>
            <a:r>
              <a:rPr lang="en-US" dirty="0"/>
              <a:t>Did the mitigation strategies work?</a:t>
            </a:r>
          </a:p>
          <a:p>
            <a:pPr lvl="1"/>
            <a:r>
              <a:rPr lang="en-US" dirty="0"/>
              <a:t>What changes were made during construction that impacted the TMP? (allowable lane closure hours, work hours, </a:t>
            </a:r>
            <a:r>
              <a:rPr lang="en-US" dirty="0" err="1"/>
              <a:t>etc</a:t>
            </a:r>
            <a:r>
              <a:rPr lang="en-US" dirty="0"/>
              <a:t>)</a:t>
            </a:r>
          </a:p>
          <a:p>
            <a:pPr lvl="1"/>
            <a:r>
              <a:rPr lang="en-US" dirty="0"/>
              <a:t>Total number if incidents/crashes that occurred? </a:t>
            </a:r>
          </a:p>
          <a:p>
            <a:pPr lvl="1"/>
            <a:r>
              <a:rPr lang="en-US" dirty="0"/>
              <a:t>Any complaints from public? </a:t>
            </a:r>
          </a:p>
          <a:p>
            <a:r>
              <a:rPr lang="en-US" dirty="0"/>
              <a:t>Project Close out at the end of the project</a:t>
            </a:r>
          </a:p>
          <a:p>
            <a:pPr lvl="1"/>
            <a:endParaRPr lang="en-US" dirty="0"/>
          </a:p>
          <a:p>
            <a:endParaRPr lang="en-US" dirty="0"/>
          </a:p>
        </p:txBody>
      </p:sp>
      <p:sp>
        <p:nvSpPr>
          <p:cNvPr id="3" name="Title 2"/>
          <p:cNvSpPr>
            <a:spLocks noGrp="1"/>
          </p:cNvSpPr>
          <p:nvPr>
            <p:ph type="title"/>
          </p:nvPr>
        </p:nvSpPr>
        <p:spPr>
          <a:xfrm>
            <a:off x="152399" y="177800"/>
            <a:ext cx="3048001" cy="1143000"/>
          </a:xfrm>
        </p:spPr>
        <p:txBody>
          <a:bodyPr>
            <a:normAutofit/>
          </a:bodyPr>
          <a:lstStyle/>
          <a:p>
            <a:r>
              <a:rPr lang="en-US" dirty="0" err="1"/>
              <a:t>WisTMP</a:t>
            </a:r>
            <a:r>
              <a:rPr lang="en-US" dirty="0"/>
              <a:t>	</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15</a:t>
            </a:fld>
            <a:endParaRPr lang="en-US" dirty="0"/>
          </a:p>
        </p:txBody>
      </p:sp>
    </p:spTree>
    <p:extLst>
      <p:ext uri="{BB962C8B-B14F-4D97-AF65-F5344CB8AC3E}">
        <p14:creationId xmlns:p14="http://schemas.microsoft.com/office/powerpoint/2010/main" val="4211488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A6B6263-C18F-4ABD-8CDC-A26F6EE9028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59267"/>
            <a:ext cx="9144255" cy="5898733"/>
          </a:xfrm>
        </p:spPr>
      </p:pic>
      <p:sp>
        <p:nvSpPr>
          <p:cNvPr id="3" name="Title 2"/>
          <p:cNvSpPr>
            <a:spLocks noGrp="1"/>
          </p:cNvSpPr>
          <p:nvPr>
            <p:ph type="title"/>
          </p:nvPr>
        </p:nvSpPr>
        <p:spPr>
          <a:xfrm>
            <a:off x="0" y="177800"/>
            <a:ext cx="9220200" cy="1117600"/>
          </a:xfrm>
        </p:spPr>
        <p:txBody>
          <a:bodyPr>
            <a:normAutofit fontScale="90000"/>
          </a:bodyPr>
          <a:lstStyle/>
          <a:p>
            <a:r>
              <a:rPr lang="en-US" dirty="0"/>
              <a:t>Temporary Pedestrian Accommodations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16</a:t>
            </a:fld>
            <a:endParaRPr lang="en-US" dirty="0"/>
          </a:p>
        </p:txBody>
      </p:sp>
    </p:spTree>
    <p:extLst>
      <p:ext uri="{BB962C8B-B14F-4D97-AF65-F5344CB8AC3E}">
        <p14:creationId xmlns:p14="http://schemas.microsoft.com/office/powerpoint/2010/main" val="5429819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7800"/>
            <a:ext cx="9220200" cy="1117600"/>
          </a:xfrm>
        </p:spPr>
        <p:txBody>
          <a:bodyPr>
            <a:normAutofit fontScale="90000"/>
          </a:bodyPr>
          <a:lstStyle/>
          <a:p>
            <a:r>
              <a:rPr lang="en-US" dirty="0"/>
              <a:t>Temporary Pedestrian Accommodations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17</a:t>
            </a:fld>
            <a:endParaRPr lang="en-US" dirty="0"/>
          </a:p>
        </p:txBody>
      </p:sp>
      <p:pic>
        <p:nvPicPr>
          <p:cNvPr id="8" name="Content Placeholder 7">
            <a:extLst>
              <a:ext uri="{FF2B5EF4-FFF2-40B4-BE49-F238E27FC236}">
                <a16:creationId xmlns:a16="http://schemas.microsoft.com/office/drawing/2014/main" id="{50AFB618-5C8C-4DD6-9D43-31AB2431164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0" y="1001713"/>
            <a:ext cx="7696200" cy="5772150"/>
          </a:xfrm>
        </p:spPr>
      </p:pic>
    </p:spTree>
    <p:extLst>
      <p:ext uri="{BB962C8B-B14F-4D97-AF65-F5344CB8AC3E}">
        <p14:creationId xmlns:p14="http://schemas.microsoft.com/office/powerpoint/2010/main" val="3644714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7800"/>
            <a:ext cx="9220200" cy="1117600"/>
          </a:xfrm>
        </p:spPr>
        <p:txBody>
          <a:bodyPr>
            <a:normAutofit fontScale="90000"/>
          </a:bodyPr>
          <a:lstStyle/>
          <a:p>
            <a:r>
              <a:rPr lang="en-US" dirty="0"/>
              <a:t>Temporary Pedestrian Accommodations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18</a:t>
            </a:fld>
            <a:endParaRPr lang="en-US" dirty="0"/>
          </a:p>
        </p:txBody>
      </p:sp>
      <p:pic>
        <p:nvPicPr>
          <p:cNvPr id="7" name="Content Placeholder 6">
            <a:extLst>
              <a:ext uri="{FF2B5EF4-FFF2-40B4-BE49-F238E27FC236}">
                <a16:creationId xmlns:a16="http://schemas.microsoft.com/office/drawing/2014/main" id="{A242F0CD-95E0-4B67-9F73-67199331A75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637506" y="1785143"/>
            <a:ext cx="5797551" cy="4348163"/>
          </a:xfrm>
        </p:spPr>
      </p:pic>
    </p:spTree>
    <p:extLst>
      <p:ext uri="{BB962C8B-B14F-4D97-AF65-F5344CB8AC3E}">
        <p14:creationId xmlns:p14="http://schemas.microsoft.com/office/powerpoint/2010/main" val="864186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7800"/>
            <a:ext cx="9220200" cy="1117600"/>
          </a:xfrm>
        </p:spPr>
        <p:txBody>
          <a:bodyPr>
            <a:normAutofit fontScale="90000"/>
          </a:bodyPr>
          <a:lstStyle/>
          <a:p>
            <a:r>
              <a:rPr lang="en-US" dirty="0"/>
              <a:t>Temporary Pedestrian Accommodations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19</a:t>
            </a:fld>
            <a:endParaRPr lang="en-US" dirty="0"/>
          </a:p>
        </p:txBody>
      </p:sp>
      <p:pic>
        <p:nvPicPr>
          <p:cNvPr id="8" name="Content Placeholder 7">
            <a:extLst>
              <a:ext uri="{FF2B5EF4-FFF2-40B4-BE49-F238E27FC236}">
                <a16:creationId xmlns:a16="http://schemas.microsoft.com/office/drawing/2014/main" id="{C21935A6-A329-457F-9316-87E2CDA1D813}"/>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1701006" y="1696243"/>
            <a:ext cx="5899151" cy="4424363"/>
          </a:xfrm>
        </p:spPr>
      </p:pic>
      <p:pic>
        <p:nvPicPr>
          <p:cNvPr id="10" name="Picture 9">
            <a:extLst>
              <a:ext uri="{FF2B5EF4-FFF2-40B4-BE49-F238E27FC236}">
                <a16:creationId xmlns:a16="http://schemas.microsoft.com/office/drawing/2014/main" id="{89425465-A6B5-4563-8E1F-198128B0A8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336674"/>
            <a:ext cx="9144000" cy="5143500"/>
          </a:xfrm>
          <a:prstGeom prst="rect">
            <a:avLst/>
          </a:prstGeom>
        </p:spPr>
      </p:pic>
      <p:pic>
        <p:nvPicPr>
          <p:cNvPr id="11" name="Picture 10">
            <a:extLst>
              <a:ext uri="{FF2B5EF4-FFF2-40B4-BE49-F238E27FC236}">
                <a16:creationId xmlns:a16="http://schemas.microsoft.com/office/drawing/2014/main" id="{94F1DB4C-DE4E-45EF-AAB3-EF033641055A}"/>
              </a:ext>
            </a:extLst>
          </p:cNvPr>
          <p:cNvPicPr>
            <a:picLocks noChangeAspect="1"/>
          </p:cNvPicPr>
          <p:nvPr/>
        </p:nvPicPr>
        <p:blipFill>
          <a:blip r:embed="rId5"/>
          <a:stretch>
            <a:fillRect/>
          </a:stretch>
        </p:blipFill>
        <p:spPr>
          <a:xfrm>
            <a:off x="627459" y="1009113"/>
            <a:ext cx="7830741" cy="5848887"/>
          </a:xfrm>
          <a:prstGeom prst="rect">
            <a:avLst/>
          </a:prstGeom>
        </p:spPr>
      </p:pic>
    </p:spTree>
    <p:extLst>
      <p:ext uri="{BB962C8B-B14F-4D97-AF65-F5344CB8AC3E}">
        <p14:creationId xmlns:p14="http://schemas.microsoft.com/office/powerpoint/2010/main" val="111642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Content Placeholder 1"/>
          <p:cNvSpPr>
            <a:spLocks noGrp="1"/>
          </p:cNvSpPr>
          <p:nvPr>
            <p:ph idx="1"/>
          </p:nvPr>
        </p:nvSpPr>
        <p:spPr/>
        <p:txBody>
          <a:bodyPr/>
          <a:lstStyle/>
          <a:p>
            <a:r>
              <a:rPr lang="en-US" dirty="0"/>
              <a:t>Standard Spec 643 Rewrite/ASP 6 </a:t>
            </a:r>
          </a:p>
          <a:p>
            <a:r>
              <a:rPr lang="en-US" dirty="0"/>
              <a:t>Flagging Issues</a:t>
            </a:r>
          </a:p>
          <a:p>
            <a:r>
              <a:rPr lang="en-US" dirty="0"/>
              <a:t>Drop-offs</a:t>
            </a:r>
          </a:p>
          <a:p>
            <a:r>
              <a:rPr lang="en-US" dirty="0" err="1"/>
              <a:t>WisTMP</a:t>
            </a:r>
            <a:endParaRPr lang="en-US" dirty="0"/>
          </a:p>
          <a:p>
            <a:r>
              <a:rPr lang="en-US" dirty="0"/>
              <a:t>Temporary Pedestrian Accommodations</a:t>
            </a:r>
          </a:p>
          <a:p>
            <a:r>
              <a:rPr lang="en-US" dirty="0"/>
              <a:t>SDD Changes for 2018</a:t>
            </a:r>
          </a:p>
          <a:p>
            <a:r>
              <a:rPr lang="en-US" dirty="0"/>
              <a:t>Lane Closure System Entries</a:t>
            </a:r>
          </a:p>
          <a:p>
            <a:pPr marL="109537" indent="0">
              <a:buNone/>
            </a:pPr>
            <a:endParaRPr lang="en-US" dirty="0"/>
          </a:p>
          <a:p>
            <a:endParaRPr lang="en-US" dirty="0"/>
          </a:p>
          <a:p>
            <a:pPr marL="109537" indent="0">
              <a:buNone/>
            </a:pPr>
            <a:endParaRPr lang="en-US" dirty="0"/>
          </a:p>
          <a:p>
            <a:pPr marL="109537" indent="0">
              <a:buNone/>
            </a:pPr>
            <a:endParaRPr lang="en-US" dirty="0"/>
          </a:p>
        </p:txBody>
      </p:sp>
      <p:sp>
        <p:nvSpPr>
          <p:cNvPr id="3" name="Title 2"/>
          <p:cNvSpPr>
            <a:spLocks noGrp="1"/>
          </p:cNvSpPr>
          <p:nvPr>
            <p:ph type="title"/>
          </p:nvPr>
        </p:nvSpPr>
        <p:spPr/>
        <p:txBody>
          <a:bodyPr/>
          <a:lstStyle/>
          <a:p>
            <a:pPr>
              <a:defRPr/>
            </a:pPr>
            <a:r>
              <a:rPr lang="en-US" dirty="0"/>
              <a:t>Work Zone Topics</a:t>
            </a:r>
          </a:p>
        </p:txBody>
      </p:sp>
      <p:sp>
        <p:nvSpPr>
          <p:cNvPr id="4" name="Slide Number Placeholder 3"/>
          <p:cNvSpPr>
            <a:spLocks noGrp="1"/>
          </p:cNvSpPr>
          <p:nvPr>
            <p:ph type="sldNum" sz="quarter" idx="10"/>
          </p:nvPr>
        </p:nvSpPr>
        <p:spPr/>
        <p:txBody>
          <a:bodyPr/>
          <a:lstStyle/>
          <a:p>
            <a:pPr>
              <a:defRPr/>
            </a:pPr>
            <a:fld id="{7E0922AE-9D08-4FD0-99BF-E5B424A18ACB}" type="slidenum">
              <a:rPr lang="en-US"/>
              <a:pPr>
                <a:defRPr/>
              </a:pPr>
              <a:t>2</a:t>
            </a:fld>
            <a:endParaRPr lang="en-US" dirty="0"/>
          </a:p>
        </p:txBody>
      </p:sp>
    </p:spTree>
    <p:extLst>
      <p:ext uri="{BB962C8B-B14F-4D97-AF65-F5344CB8AC3E}">
        <p14:creationId xmlns:p14="http://schemas.microsoft.com/office/powerpoint/2010/main" val="2345681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77800"/>
            <a:ext cx="9220200" cy="1117600"/>
          </a:xfrm>
        </p:spPr>
        <p:txBody>
          <a:bodyPr>
            <a:normAutofit fontScale="90000"/>
          </a:bodyPr>
          <a:lstStyle/>
          <a:p>
            <a:r>
              <a:rPr lang="en-US" dirty="0"/>
              <a:t>Temporary Pedestrian Accommodations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20</a:t>
            </a:fld>
            <a:endParaRPr lang="en-US" dirty="0"/>
          </a:p>
        </p:txBody>
      </p:sp>
      <p:pic>
        <p:nvPicPr>
          <p:cNvPr id="6" name="Picture 5">
            <a:extLst>
              <a:ext uri="{FF2B5EF4-FFF2-40B4-BE49-F238E27FC236}">
                <a16:creationId xmlns:a16="http://schemas.microsoft.com/office/drawing/2014/main" id="{341D420C-0D14-441A-962F-DA0D71E8E793}"/>
              </a:ext>
            </a:extLst>
          </p:cNvPr>
          <p:cNvPicPr>
            <a:picLocks noChangeAspect="1"/>
          </p:cNvPicPr>
          <p:nvPr/>
        </p:nvPicPr>
        <p:blipFill>
          <a:blip r:embed="rId3"/>
          <a:stretch>
            <a:fillRect/>
          </a:stretch>
        </p:blipFill>
        <p:spPr>
          <a:xfrm>
            <a:off x="2362200" y="1066800"/>
            <a:ext cx="4343400" cy="5786724"/>
          </a:xfrm>
          <a:prstGeom prst="rect">
            <a:avLst/>
          </a:prstGeom>
        </p:spPr>
      </p:pic>
      <p:pic>
        <p:nvPicPr>
          <p:cNvPr id="9" name="Content Placeholder 8">
            <a:extLst>
              <a:ext uri="{FF2B5EF4-FFF2-40B4-BE49-F238E27FC236}">
                <a16:creationId xmlns:a16="http://schemas.microsoft.com/office/drawing/2014/main" id="{3E2EE993-31A1-4B1D-9304-87024507E184}"/>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85800" y="971550"/>
            <a:ext cx="7848599" cy="5886450"/>
          </a:xfrm>
        </p:spPr>
      </p:pic>
    </p:spTree>
    <p:extLst>
      <p:ext uri="{BB962C8B-B14F-4D97-AF65-F5344CB8AC3E}">
        <p14:creationId xmlns:p14="http://schemas.microsoft.com/office/powerpoint/2010/main" val="331717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SDD 15D33 – One Lane Road w/ Temp Signals (Revised)</a:t>
            </a:r>
          </a:p>
          <a:p>
            <a:r>
              <a:rPr lang="en-US" dirty="0"/>
              <a:t>SDD 15D39 - Drop-offs (Revised)</a:t>
            </a:r>
          </a:p>
          <a:p>
            <a:r>
              <a:rPr lang="en-US" dirty="0"/>
              <a:t>SDD 15D40-1A – Lane Shift for Multi-lane, Divided Roadway(New)</a:t>
            </a:r>
          </a:p>
          <a:p>
            <a:pPr marL="109537" indent="0">
              <a:buNone/>
            </a:pPr>
            <a:endParaRPr lang="en-US" dirty="0"/>
          </a:p>
        </p:txBody>
      </p:sp>
      <p:sp>
        <p:nvSpPr>
          <p:cNvPr id="3" name="Title 2"/>
          <p:cNvSpPr>
            <a:spLocks noGrp="1"/>
          </p:cNvSpPr>
          <p:nvPr>
            <p:ph type="title"/>
          </p:nvPr>
        </p:nvSpPr>
        <p:spPr/>
        <p:txBody>
          <a:bodyPr/>
          <a:lstStyle/>
          <a:p>
            <a:r>
              <a:rPr lang="en-US" dirty="0"/>
              <a:t>SDD Updates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21</a:t>
            </a:fld>
            <a:endParaRPr lang="en-US" dirty="0"/>
          </a:p>
        </p:txBody>
      </p:sp>
      <p:pic>
        <p:nvPicPr>
          <p:cNvPr id="5" name="Picture 4">
            <a:extLst>
              <a:ext uri="{FF2B5EF4-FFF2-40B4-BE49-F238E27FC236}">
                <a16:creationId xmlns:a16="http://schemas.microsoft.com/office/drawing/2014/main" id="{B3108B85-01AC-4DB5-B3D1-0B9677FAED15}"/>
              </a:ext>
            </a:extLst>
          </p:cNvPr>
          <p:cNvPicPr>
            <a:picLocks noChangeAspect="1"/>
          </p:cNvPicPr>
          <p:nvPr/>
        </p:nvPicPr>
        <p:blipFill>
          <a:blip r:embed="rId3"/>
          <a:stretch>
            <a:fillRect/>
          </a:stretch>
        </p:blipFill>
        <p:spPr>
          <a:xfrm>
            <a:off x="0" y="472820"/>
            <a:ext cx="9144000" cy="5912359"/>
          </a:xfrm>
          <a:prstGeom prst="rect">
            <a:avLst/>
          </a:prstGeom>
        </p:spPr>
      </p:pic>
      <p:pic>
        <p:nvPicPr>
          <p:cNvPr id="6" name="Picture 5">
            <a:extLst>
              <a:ext uri="{FF2B5EF4-FFF2-40B4-BE49-F238E27FC236}">
                <a16:creationId xmlns:a16="http://schemas.microsoft.com/office/drawing/2014/main" id="{1BAB5B9B-EBE9-4343-815E-38365D83330E}"/>
              </a:ext>
            </a:extLst>
          </p:cNvPr>
          <p:cNvPicPr>
            <a:picLocks noChangeAspect="1"/>
          </p:cNvPicPr>
          <p:nvPr/>
        </p:nvPicPr>
        <p:blipFill>
          <a:blip r:embed="rId4"/>
          <a:stretch>
            <a:fillRect/>
          </a:stretch>
        </p:blipFill>
        <p:spPr>
          <a:xfrm>
            <a:off x="4864" y="481482"/>
            <a:ext cx="9144000" cy="5895033"/>
          </a:xfrm>
          <a:prstGeom prst="rect">
            <a:avLst/>
          </a:prstGeom>
        </p:spPr>
      </p:pic>
      <p:pic>
        <p:nvPicPr>
          <p:cNvPr id="7" name="Picture 6">
            <a:extLst>
              <a:ext uri="{FF2B5EF4-FFF2-40B4-BE49-F238E27FC236}">
                <a16:creationId xmlns:a16="http://schemas.microsoft.com/office/drawing/2014/main" id="{351CADCB-F06F-4321-B80C-F8C9ADB74C4E}"/>
              </a:ext>
            </a:extLst>
          </p:cNvPr>
          <p:cNvPicPr>
            <a:picLocks noChangeAspect="1"/>
          </p:cNvPicPr>
          <p:nvPr/>
        </p:nvPicPr>
        <p:blipFill>
          <a:blip r:embed="rId5"/>
          <a:stretch>
            <a:fillRect/>
          </a:stretch>
        </p:blipFill>
        <p:spPr>
          <a:xfrm>
            <a:off x="4864" y="487782"/>
            <a:ext cx="9144000" cy="5906059"/>
          </a:xfrm>
          <a:prstGeom prst="rect">
            <a:avLst/>
          </a:prstGeom>
        </p:spPr>
      </p:pic>
    </p:spTree>
    <p:extLst>
      <p:ext uri="{BB962C8B-B14F-4D97-AF65-F5344CB8AC3E}">
        <p14:creationId xmlns:p14="http://schemas.microsoft.com/office/powerpoint/2010/main" val="119758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STSP 108-057</a:t>
            </a:r>
          </a:p>
        </p:txBody>
      </p:sp>
      <p:sp>
        <p:nvSpPr>
          <p:cNvPr id="3" name="Title 2"/>
          <p:cNvSpPr>
            <a:spLocks noGrp="1"/>
          </p:cNvSpPr>
          <p:nvPr>
            <p:ph type="title"/>
          </p:nvPr>
        </p:nvSpPr>
        <p:spPr/>
        <p:txBody>
          <a:bodyPr/>
          <a:lstStyle/>
          <a:p>
            <a:r>
              <a:rPr lang="en-US" dirty="0"/>
              <a:t>Lane Closure System Entries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22</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80229"/>
            <a:ext cx="5857875" cy="4693634"/>
          </a:xfrm>
          <a:prstGeom prst="rect">
            <a:avLst/>
          </a:prstGeom>
        </p:spPr>
      </p:pic>
    </p:spTree>
    <p:extLst>
      <p:ext uri="{BB962C8B-B14F-4D97-AF65-F5344CB8AC3E}">
        <p14:creationId xmlns:p14="http://schemas.microsoft.com/office/powerpoint/2010/main" val="118928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Available Width Definition</a:t>
            </a:r>
          </a:p>
        </p:txBody>
      </p:sp>
      <p:sp>
        <p:nvSpPr>
          <p:cNvPr id="3" name="Title 2"/>
          <p:cNvSpPr>
            <a:spLocks noGrp="1"/>
          </p:cNvSpPr>
          <p:nvPr>
            <p:ph type="title"/>
          </p:nvPr>
        </p:nvSpPr>
        <p:spPr/>
        <p:txBody>
          <a:bodyPr/>
          <a:lstStyle/>
          <a:p>
            <a:r>
              <a:rPr lang="en-US" dirty="0"/>
              <a:t>Lane Closure System Entries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23</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4330"/>
          <a:stretch/>
        </p:blipFill>
        <p:spPr>
          <a:xfrm>
            <a:off x="1066800" y="2209801"/>
            <a:ext cx="7315200" cy="4648200"/>
          </a:xfrm>
          <a:prstGeom prst="rect">
            <a:avLst/>
          </a:prstGeom>
        </p:spPr>
      </p:pic>
    </p:spTree>
    <p:extLst>
      <p:ext uri="{BB962C8B-B14F-4D97-AF65-F5344CB8AC3E}">
        <p14:creationId xmlns:p14="http://schemas.microsoft.com/office/powerpoint/2010/main" val="1712268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Available Width Definition</a:t>
            </a:r>
          </a:p>
        </p:txBody>
      </p:sp>
      <p:sp>
        <p:nvSpPr>
          <p:cNvPr id="3" name="Title 2"/>
          <p:cNvSpPr>
            <a:spLocks noGrp="1"/>
          </p:cNvSpPr>
          <p:nvPr>
            <p:ph type="title"/>
          </p:nvPr>
        </p:nvSpPr>
        <p:spPr/>
        <p:txBody>
          <a:bodyPr/>
          <a:lstStyle/>
          <a:p>
            <a:r>
              <a:rPr lang="en-US" dirty="0"/>
              <a:t>Lane Closure System Entries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116865"/>
            <a:ext cx="6400800" cy="4749155"/>
          </a:xfrm>
          <a:prstGeom prst="rect">
            <a:avLst/>
          </a:prstGeom>
        </p:spPr>
      </p:pic>
    </p:spTree>
    <p:extLst>
      <p:ext uri="{BB962C8B-B14F-4D97-AF65-F5344CB8AC3E}">
        <p14:creationId xmlns:p14="http://schemas.microsoft.com/office/powerpoint/2010/main" val="42209358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Available Width Definition</a:t>
            </a:r>
          </a:p>
        </p:txBody>
      </p:sp>
      <p:sp>
        <p:nvSpPr>
          <p:cNvPr id="3" name="Title 2"/>
          <p:cNvSpPr>
            <a:spLocks noGrp="1"/>
          </p:cNvSpPr>
          <p:nvPr>
            <p:ph type="title"/>
          </p:nvPr>
        </p:nvSpPr>
        <p:spPr/>
        <p:txBody>
          <a:bodyPr/>
          <a:lstStyle/>
          <a:p>
            <a:r>
              <a:rPr lang="en-US" dirty="0"/>
              <a:t>Lane Closure System Entries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131813"/>
            <a:ext cx="7834669" cy="4757469"/>
          </a:xfrm>
          <a:prstGeom prst="rect">
            <a:avLst/>
          </a:prstGeom>
        </p:spPr>
      </p:pic>
    </p:spTree>
    <p:extLst>
      <p:ext uri="{BB962C8B-B14F-4D97-AF65-F5344CB8AC3E}">
        <p14:creationId xmlns:p14="http://schemas.microsoft.com/office/powerpoint/2010/main" val="843062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Available Width Definition</a:t>
            </a:r>
          </a:p>
        </p:txBody>
      </p:sp>
      <p:sp>
        <p:nvSpPr>
          <p:cNvPr id="3" name="Title 2"/>
          <p:cNvSpPr>
            <a:spLocks noGrp="1"/>
          </p:cNvSpPr>
          <p:nvPr>
            <p:ph type="title"/>
          </p:nvPr>
        </p:nvSpPr>
        <p:spPr/>
        <p:txBody>
          <a:bodyPr/>
          <a:lstStyle/>
          <a:p>
            <a:r>
              <a:rPr lang="en-US" dirty="0"/>
              <a:t>Lane Closure System Entries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2118334"/>
            <a:ext cx="6477000" cy="4739666"/>
          </a:xfrm>
          <a:prstGeom prst="rect">
            <a:avLst/>
          </a:prstGeom>
        </p:spPr>
      </p:pic>
    </p:spTree>
    <p:extLst>
      <p:ext uri="{BB962C8B-B14F-4D97-AF65-F5344CB8AC3E}">
        <p14:creationId xmlns:p14="http://schemas.microsoft.com/office/powerpoint/2010/main" val="26650852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82486"/>
            <a:ext cx="8229600" cy="4495800"/>
          </a:xfrm>
        </p:spPr>
        <p:txBody>
          <a:bodyPr/>
          <a:lstStyle/>
          <a:p>
            <a:r>
              <a:rPr lang="en-US" sz="3600" dirty="0"/>
              <a:t>Contact Information</a:t>
            </a:r>
          </a:p>
          <a:p>
            <a:pPr marL="392113" lvl="1" indent="0">
              <a:buNone/>
            </a:pPr>
            <a:endParaRPr lang="en-US" sz="3200" dirty="0"/>
          </a:p>
          <a:p>
            <a:pPr lvl="1"/>
            <a:r>
              <a:rPr lang="en-US" sz="3200" dirty="0"/>
              <a:t>Joshua Falk</a:t>
            </a:r>
          </a:p>
          <a:p>
            <a:pPr marL="392113" lvl="1" indent="0">
              <a:buNone/>
            </a:pPr>
            <a:r>
              <a:rPr lang="en-US" sz="3200" dirty="0"/>
              <a:t>Work Zone/TC Engineer</a:t>
            </a:r>
          </a:p>
          <a:p>
            <a:pPr marL="392113" lvl="1" indent="0">
              <a:buNone/>
            </a:pPr>
            <a:r>
              <a:rPr lang="en-US" sz="3200" dirty="0">
                <a:hlinkClick r:id="rId3"/>
              </a:rPr>
              <a:t>joshua.falk@dot.wi.gov</a:t>
            </a:r>
            <a:endParaRPr lang="en-US" sz="3200" dirty="0"/>
          </a:p>
          <a:p>
            <a:pPr marL="392113" lvl="1" indent="0">
              <a:buNone/>
            </a:pPr>
            <a:r>
              <a:rPr lang="en-US" sz="3200" dirty="0"/>
              <a:t>920-366-8033</a:t>
            </a:r>
          </a:p>
        </p:txBody>
      </p:sp>
      <p:sp>
        <p:nvSpPr>
          <p:cNvPr id="3" name="Title 2"/>
          <p:cNvSpPr>
            <a:spLocks noGrp="1"/>
          </p:cNvSpPr>
          <p:nvPr>
            <p:ph type="title"/>
          </p:nvPr>
        </p:nvSpPr>
        <p:spPr>
          <a:xfrm>
            <a:off x="457200" y="239486"/>
            <a:ext cx="8229600" cy="1143000"/>
          </a:xfrm>
        </p:spPr>
        <p:txBody>
          <a:bodyPr/>
          <a:lstStyle/>
          <a:p>
            <a:r>
              <a:rPr lang="en-US" dirty="0"/>
              <a:t>Questions?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27</a:t>
            </a:fld>
            <a:endParaRPr lang="en-US" dirty="0"/>
          </a:p>
        </p:txBody>
      </p:sp>
      <p:pic>
        <p:nvPicPr>
          <p:cNvPr id="5" name="Picture 4"/>
          <p:cNvPicPr>
            <a:picLocks noChangeAspect="1"/>
          </p:cNvPicPr>
          <p:nvPr/>
        </p:nvPicPr>
        <p:blipFill>
          <a:blip r:embed="rId4"/>
          <a:stretch>
            <a:fillRect/>
          </a:stretch>
        </p:blipFill>
        <p:spPr>
          <a:xfrm>
            <a:off x="5425941" y="533400"/>
            <a:ext cx="3019425" cy="1514475"/>
          </a:xfrm>
          <a:prstGeom prst="rect">
            <a:avLst/>
          </a:prstGeom>
        </p:spPr>
      </p:pic>
      <p:pic>
        <p:nvPicPr>
          <p:cNvPr id="6" name="Picture 5"/>
          <p:cNvPicPr>
            <a:picLocks noChangeAspect="1"/>
          </p:cNvPicPr>
          <p:nvPr/>
        </p:nvPicPr>
        <p:blipFill>
          <a:blip r:embed="rId5"/>
          <a:stretch>
            <a:fillRect/>
          </a:stretch>
        </p:blipFill>
        <p:spPr>
          <a:xfrm>
            <a:off x="1609100" y="4660975"/>
            <a:ext cx="2962900" cy="1971675"/>
          </a:xfrm>
          <a:prstGeom prst="rect">
            <a:avLst/>
          </a:prstGeom>
        </p:spPr>
      </p:pic>
      <p:pic>
        <p:nvPicPr>
          <p:cNvPr id="7" name="Picture 6"/>
          <p:cNvPicPr>
            <a:picLocks noChangeAspect="1"/>
          </p:cNvPicPr>
          <p:nvPr/>
        </p:nvPicPr>
        <p:blipFill>
          <a:blip r:embed="rId6"/>
          <a:stretch>
            <a:fillRect/>
          </a:stretch>
        </p:blipFill>
        <p:spPr>
          <a:xfrm>
            <a:off x="5626960" y="3613542"/>
            <a:ext cx="2818406" cy="1971675"/>
          </a:xfrm>
          <a:prstGeom prst="rect">
            <a:avLst/>
          </a:prstGeom>
        </p:spPr>
      </p:pic>
    </p:spTree>
    <p:extLst>
      <p:ext uri="{BB962C8B-B14F-4D97-AF65-F5344CB8AC3E}">
        <p14:creationId xmlns:p14="http://schemas.microsoft.com/office/powerpoint/2010/main" val="3553544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20800"/>
            <a:ext cx="8229600" cy="4229100"/>
          </a:xfrm>
        </p:spPr>
        <p:txBody>
          <a:bodyPr/>
          <a:lstStyle/>
          <a:p>
            <a:r>
              <a:rPr lang="en-US" dirty="0"/>
              <a:t>Changes</a:t>
            </a:r>
          </a:p>
          <a:p>
            <a:pPr lvl="1"/>
            <a:r>
              <a:rPr lang="en-US" dirty="0">
                <a:highlight>
                  <a:srgbClr val="FFFF00"/>
                </a:highlight>
              </a:rPr>
              <a:t>Added new devices to APL list</a:t>
            </a:r>
          </a:p>
          <a:p>
            <a:pPr lvl="1"/>
            <a:r>
              <a:rPr lang="en-US" dirty="0">
                <a:highlight>
                  <a:srgbClr val="FFFF00"/>
                </a:highlight>
              </a:rPr>
              <a:t>Added 42” cones (Grabber Cone/Slimline Channelizer)</a:t>
            </a:r>
          </a:p>
          <a:p>
            <a:pPr lvl="1"/>
            <a:r>
              <a:rPr lang="en-US" dirty="0">
                <a:highlight>
                  <a:srgbClr val="FFFF00"/>
                </a:highlight>
              </a:rPr>
              <a:t>TC Device Placement/Removal</a:t>
            </a:r>
          </a:p>
        </p:txBody>
      </p:sp>
      <p:sp>
        <p:nvSpPr>
          <p:cNvPr id="3" name="Title 2"/>
          <p:cNvSpPr>
            <a:spLocks noGrp="1"/>
          </p:cNvSpPr>
          <p:nvPr>
            <p:ph type="title"/>
          </p:nvPr>
        </p:nvSpPr>
        <p:spPr>
          <a:xfrm>
            <a:off x="0" y="177800"/>
            <a:ext cx="8915400" cy="1143000"/>
          </a:xfrm>
        </p:spPr>
        <p:txBody>
          <a:bodyPr>
            <a:normAutofit/>
          </a:bodyPr>
          <a:lstStyle/>
          <a:p>
            <a:r>
              <a:rPr lang="en-US" dirty="0"/>
              <a:t>Standard Spec 643 Rewrite/ASP 6</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3</a:t>
            </a:fld>
            <a:endParaRPr lang="en-US" dirty="0"/>
          </a:p>
        </p:txBody>
      </p:sp>
      <p:pic>
        <p:nvPicPr>
          <p:cNvPr id="8" name="Picture 7">
            <a:extLst>
              <a:ext uri="{FF2B5EF4-FFF2-40B4-BE49-F238E27FC236}">
                <a16:creationId xmlns:a16="http://schemas.microsoft.com/office/drawing/2014/main" id="{85DD08C3-69B7-44C9-969B-4F2274D5B7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29102" y="4613815"/>
            <a:ext cx="1714499" cy="2232836"/>
          </a:xfrm>
          <a:prstGeom prst="rect">
            <a:avLst/>
          </a:prstGeom>
        </p:spPr>
      </p:pic>
      <p:pic>
        <p:nvPicPr>
          <p:cNvPr id="10" name="Picture 9">
            <a:extLst>
              <a:ext uri="{FF2B5EF4-FFF2-40B4-BE49-F238E27FC236}">
                <a16:creationId xmlns:a16="http://schemas.microsoft.com/office/drawing/2014/main" id="{6D5DB3B8-E78E-440E-9653-D09E05A70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146965"/>
            <a:ext cx="7486650" cy="1466850"/>
          </a:xfrm>
          <a:prstGeom prst="rect">
            <a:avLst/>
          </a:prstGeom>
        </p:spPr>
      </p:pic>
      <p:pic>
        <p:nvPicPr>
          <p:cNvPr id="7" name="Picture 6">
            <a:extLst>
              <a:ext uri="{FF2B5EF4-FFF2-40B4-BE49-F238E27FC236}">
                <a16:creationId xmlns:a16="http://schemas.microsoft.com/office/drawing/2014/main" id="{CDAF6AE4-90E5-4CBC-A027-EB9FB8FF97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4567206"/>
            <a:ext cx="7509956" cy="2256748"/>
          </a:xfrm>
          <a:prstGeom prst="rect">
            <a:avLst/>
          </a:prstGeom>
        </p:spPr>
      </p:pic>
    </p:spTree>
    <p:extLst>
      <p:ext uri="{BB962C8B-B14F-4D97-AF65-F5344CB8AC3E}">
        <p14:creationId xmlns:p14="http://schemas.microsoft.com/office/powerpoint/2010/main" val="253793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20800"/>
            <a:ext cx="8229600" cy="4229100"/>
          </a:xfrm>
        </p:spPr>
        <p:txBody>
          <a:bodyPr/>
          <a:lstStyle/>
          <a:p>
            <a:r>
              <a:rPr lang="en-US" dirty="0"/>
              <a:t>Changes</a:t>
            </a:r>
          </a:p>
          <a:p>
            <a:pPr lvl="1"/>
            <a:r>
              <a:rPr lang="en-US" dirty="0">
                <a:highlight>
                  <a:srgbClr val="FFFF00"/>
                </a:highlight>
              </a:rPr>
              <a:t>Removed TC Detour and Detour Signs</a:t>
            </a:r>
          </a:p>
          <a:p>
            <a:pPr lvl="1"/>
            <a:r>
              <a:rPr lang="en-US" dirty="0">
                <a:highlight>
                  <a:srgbClr val="FFFF00"/>
                </a:highlight>
              </a:rPr>
              <a:t>Added new Traffic Control each bid item (643.5000)</a:t>
            </a:r>
          </a:p>
        </p:txBody>
      </p:sp>
      <p:sp>
        <p:nvSpPr>
          <p:cNvPr id="3" name="Title 2"/>
          <p:cNvSpPr>
            <a:spLocks noGrp="1"/>
          </p:cNvSpPr>
          <p:nvPr>
            <p:ph type="title"/>
          </p:nvPr>
        </p:nvSpPr>
        <p:spPr>
          <a:xfrm>
            <a:off x="0" y="177800"/>
            <a:ext cx="8915400" cy="1143000"/>
          </a:xfrm>
        </p:spPr>
        <p:txBody>
          <a:bodyPr>
            <a:normAutofit/>
          </a:bodyPr>
          <a:lstStyle/>
          <a:p>
            <a:r>
              <a:rPr lang="en-US" dirty="0"/>
              <a:t>Standard Spec 643 Rewrite/ASP 6</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4</a:t>
            </a:fld>
            <a:endParaRPr lang="en-US" dirty="0"/>
          </a:p>
        </p:txBody>
      </p:sp>
      <p:pic>
        <p:nvPicPr>
          <p:cNvPr id="6" name="Picture 5">
            <a:extLst>
              <a:ext uri="{FF2B5EF4-FFF2-40B4-BE49-F238E27FC236}">
                <a16:creationId xmlns:a16="http://schemas.microsoft.com/office/drawing/2014/main" id="{4DC88250-7BA4-475D-A0B1-CBCDF09BF6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49" y="2627313"/>
            <a:ext cx="8486775" cy="1466850"/>
          </a:xfrm>
          <a:prstGeom prst="rect">
            <a:avLst/>
          </a:prstGeom>
        </p:spPr>
      </p:pic>
      <p:pic>
        <p:nvPicPr>
          <p:cNvPr id="12" name="Picture 11">
            <a:extLst>
              <a:ext uri="{FF2B5EF4-FFF2-40B4-BE49-F238E27FC236}">
                <a16:creationId xmlns:a16="http://schemas.microsoft.com/office/drawing/2014/main" id="{F25E987B-C55C-4AA3-AE03-2FA55AC950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10" y="4308239"/>
            <a:ext cx="8220075" cy="904875"/>
          </a:xfrm>
          <a:prstGeom prst="rect">
            <a:avLst/>
          </a:prstGeom>
        </p:spPr>
      </p:pic>
      <p:pic>
        <p:nvPicPr>
          <p:cNvPr id="7" name="Picture 6">
            <a:extLst>
              <a:ext uri="{FF2B5EF4-FFF2-40B4-BE49-F238E27FC236}">
                <a16:creationId xmlns:a16="http://schemas.microsoft.com/office/drawing/2014/main" id="{76BCAE99-811D-4BE7-A180-E42314D269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481" y="5461237"/>
            <a:ext cx="8072438" cy="771525"/>
          </a:xfrm>
          <a:prstGeom prst="rect">
            <a:avLst/>
          </a:prstGeom>
        </p:spPr>
      </p:pic>
    </p:spTree>
    <p:extLst>
      <p:ext uri="{BB962C8B-B14F-4D97-AF65-F5344CB8AC3E}">
        <p14:creationId xmlns:p14="http://schemas.microsoft.com/office/powerpoint/2010/main" val="1089629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320800"/>
            <a:ext cx="8229600" cy="4229100"/>
          </a:xfrm>
        </p:spPr>
        <p:txBody>
          <a:bodyPr/>
          <a:lstStyle/>
          <a:p>
            <a:r>
              <a:rPr lang="en-US" dirty="0"/>
              <a:t>ASP 6 (effective with December 2017)</a:t>
            </a:r>
          </a:p>
          <a:p>
            <a:pPr lvl="1"/>
            <a:endParaRPr lang="en-US" dirty="0"/>
          </a:p>
        </p:txBody>
      </p:sp>
      <p:sp>
        <p:nvSpPr>
          <p:cNvPr id="3" name="Title 2"/>
          <p:cNvSpPr>
            <a:spLocks noGrp="1"/>
          </p:cNvSpPr>
          <p:nvPr>
            <p:ph type="title"/>
          </p:nvPr>
        </p:nvSpPr>
        <p:spPr>
          <a:xfrm>
            <a:off x="0" y="177800"/>
            <a:ext cx="8915400" cy="1143000"/>
          </a:xfrm>
        </p:spPr>
        <p:txBody>
          <a:bodyPr>
            <a:normAutofit/>
          </a:bodyPr>
          <a:lstStyle/>
          <a:p>
            <a:r>
              <a:rPr lang="en-US" dirty="0"/>
              <a:t>Standard Spec 643 Rewrite/ASP 6</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5</a:t>
            </a:fld>
            <a:endParaRPr lang="en-US" dirty="0"/>
          </a:p>
        </p:txBody>
      </p:sp>
      <p:pic>
        <p:nvPicPr>
          <p:cNvPr id="8" name="Picture 7">
            <a:extLst>
              <a:ext uri="{FF2B5EF4-FFF2-40B4-BE49-F238E27FC236}">
                <a16:creationId xmlns:a16="http://schemas.microsoft.com/office/drawing/2014/main" id="{110D85F8-22BA-4475-B6EE-21F5E48A0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566" y="2057400"/>
            <a:ext cx="8937434" cy="2668370"/>
          </a:xfrm>
          <a:prstGeom prst="rect">
            <a:avLst/>
          </a:prstGeom>
        </p:spPr>
      </p:pic>
    </p:spTree>
    <p:extLst>
      <p:ext uri="{BB962C8B-B14F-4D97-AF65-F5344CB8AC3E}">
        <p14:creationId xmlns:p14="http://schemas.microsoft.com/office/powerpoint/2010/main" val="3024964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199" y="1143000"/>
            <a:ext cx="8556625" cy="5029200"/>
          </a:xfrm>
          <a:solidFill>
            <a:schemeClr val="bg1"/>
          </a:solidFill>
        </p:spPr>
        <p:txBody>
          <a:bodyPr/>
          <a:lstStyle/>
          <a:p>
            <a:r>
              <a:rPr lang="en-US" dirty="0"/>
              <a:t>Follow Flagger’s Handbook</a:t>
            </a:r>
          </a:p>
          <a:p>
            <a:r>
              <a:rPr lang="en-US" dirty="0"/>
              <a:t>Do’s</a:t>
            </a:r>
          </a:p>
          <a:p>
            <a:pPr lvl="1"/>
            <a:r>
              <a:rPr lang="en-US" dirty="0"/>
              <a:t>Wear proper PPE</a:t>
            </a:r>
          </a:p>
          <a:p>
            <a:pPr lvl="1"/>
            <a:r>
              <a:rPr lang="en-US" dirty="0"/>
              <a:t>Be visible and attentive</a:t>
            </a:r>
          </a:p>
          <a:p>
            <a:pPr lvl="1"/>
            <a:r>
              <a:rPr lang="en-US" dirty="0"/>
              <a:t>Plan escape route for errant vehicles</a:t>
            </a:r>
          </a:p>
          <a:p>
            <a:pPr lvl="1"/>
            <a:r>
              <a:rPr lang="en-US" dirty="0"/>
              <a:t>Slow/Stop paddle in good and visible condition</a:t>
            </a:r>
          </a:p>
          <a:p>
            <a:pPr lvl="0">
              <a:buClr>
                <a:srgbClr val="EE0000"/>
              </a:buClr>
            </a:pPr>
            <a:r>
              <a:rPr lang="en-US" dirty="0">
                <a:solidFill>
                  <a:srgbClr val="253D92"/>
                </a:solidFill>
              </a:rPr>
              <a:t>Don’ts</a:t>
            </a:r>
          </a:p>
          <a:p>
            <a:pPr lvl="1">
              <a:buClr>
                <a:srgbClr val="EE0000"/>
              </a:buClr>
            </a:pPr>
            <a:r>
              <a:rPr lang="en-US" dirty="0">
                <a:solidFill>
                  <a:srgbClr val="253D92"/>
                </a:solidFill>
              </a:rPr>
              <a:t>Turning back to traffic</a:t>
            </a:r>
          </a:p>
          <a:p>
            <a:pPr lvl="1">
              <a:buClr>
                <a:srgbClr val="EE0000"/>
              </a:buClr>
            </a:pPr>
            <a:r>
              <a:rPr lang="en-US" dirty="0">
                <a:solidFill>
                  <a:srgbClr val="253D92"/>
                </a:solidFill>
              </a:rPr>
              <a:t>Leave flagging advance signage up </a:t>
            </a:r>
          </a:p>
          <a:p>
            <a:pPr lvl="1">
              <a:buClr>
                <a:srgbClr val="EE0000"/>
              </a:buClr>
            </a:pPr>
            <a:r>
              <a:rPr lang="en-US" dirty="0">
                <a:solidFill>
                  <a:srgbClr val="253D92"/>
                </a:solidFill>
              </a:rPr>
              <a:t>Sit down</a:t>
            </a:r>
          </a:p>
          <a:p>
            <a:pPr lvl="1">
              <a:buClr>
                <a:srgbClr val="EE0000"/>
              </a:buClr>
            </a:pPr>
            <a:r>
              <a:rPr lang="en-US" dirty="0">
                <a:solidFill>
                  <a:srgbClr val="253D92"/>
                </a:solidFill>
              </a:rPr>
              <a:t>Stand next to your vehicle</a:t>
            </a:r>
          </a:p>
          <a:p>
            <a:pPr lvl="0">
              <a:buClr>
                <a:srgbClr val="EE0000"/>
              </a:buClr>
            </a:pPr>
            <a:r>
              <a:rPr lang="en-US" dirty="0">
                <a:solidFill>
                  <a:srgbClr val="253D92"/>
                </a:solidFill>
              </a:rPr>
              <a:t>2019 Flagging Certification through ATSSA or NSC?</a:t>
            </a:r>
          </a:p>
          <a:p>
            <a:pPr lvl="1">
              <a:buClr>
                <a:srgbClr val="EE0000"/>
              </a:buClr>
            </a:pPr>
            <a:endParaRPr lang="en-US" dirty="0">
              <a:solidFill>
                <a:srgbClr val="253D92"/>
              </a:solidFill>
            </a:endParaRPr>
          </a:p>
          <a:p>
            <a:pPr marL="392113" lvl="1" indent="0">
              <a:buClr>
                <a:srgbClr val="EE0000"/>
              </a:buClr>
              <a:buNone/>
            </a:pPr>
            <a:endParaRPr lang="en-US" dirty="0">
              <a:solidFill>
                <a:srgbClr val="253D92"/>
              </a:solidFill>
            </a:endParaRPr>
          </a:p>
          <a:p>
            <a:pPr marL="392113" lvl="1" indent="0">
              <a:buNone/>
            </a:pPr>
            <a:endParaRPr lang="en-US" dirty="0"/>
          </a:p>
          <a:p>
            <a:pPr marL="392113" lvl="1" indent="0">
              <a:buNone/>
            </a:pPr>
            <a:endParaRPr lang="en-US" dirty="0"/>
          </a:p>
          <a:p>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Flagging Issues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6</a:t>
            </a:fld>
            <a:endParaRPr lang="en-US" dirty="0"/>
          </a:p>
        </p:txBody>
      </p:sp>
      <p:pic>
        <p:nvPicPr>
          <p:cNvPr id="6" name="Picture 5">
            <a:extLst>
              <a:ext uri="{FF2B5EF4-FFF2-40B4-BE49-F238E27FC236}">
                <a16:creationId xmlns:a16="http://schemas.microsoft.com/office/drawing/2014/main" id="{B909A2DD-B554-47CA-AE86-EE4D970B68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225" y="99432"/>
            <a:ext cx="1752600" cy="3298764"/>
          </a:xfrm>
          <a:prstGeom prst="rect">
            <a:avLst/>
          </a:prstGeom>
        </p:spPr>
      </p:pic>
    </p:spTree>
    <p:extLst>
      <p:ext uri="{BB962C8B-B14F-4D97-AF65-F5344CB8AC3E}">
        <p14:creationId xmlns:p14="http://schemas.microsoft.com/office/powerpoint/2010/main" val="1401192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Proper Flagging Techniques</a:t>
            </a:r>
          </a:p>
          <a:p>
            <a:pPr marL="392113" lvl="1" indent="0">
              <a:buNone/>
            </a:pPr>
            <a:endParaRPr lang="en-US" dirty="0"/>
          </a:p>
          <a:p>
            <a:pPr marL="392113" lvl="1" indent="0">
              <a:buNone/>
            </a:pPr>
            <a:endParaRPr lang="en-US" dirty="0"/>
          </a:p>
          <a:p>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Flagging Issues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7</a:t>
            </a:fld>
            <a:endParaRPr lang="en-US" dirty="0"/>
          </a:p>
        </p:txBody>
      </p:sp>
      <p:pic>
        <p:nvPicPr>
          <p:cNvPr id="7" name="Picture 6">
            <a:extLst>
              <a:ext uri="{FF2B5EF4-FFF2-40B4-BE49-F238E27FC236}">
                <a16:creationId xmlns:a16="http://schemas.microsoft.com/office/drawing/2014/main" id="{0D737611-75FE-40C5-A4E0-D8F182846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604" y="1600200"/>
            <a:ext cx="7873534" cy="5257800"/>
          </a:xfrm>
          <a:prstGeom prst="rect">
            <a:avLst/>
          </a:prstGeom>
        </p:spPr>
      </p:pic>
    </p:spTree>
    <p:extLst>
      <p:ext uri="{BB962C8B-B14F-4D97-AF65-F5344CB8AC3E}">
        <p14:creationId xmlns:p14="http://schemas.microsoft.com/office/powerpoint/2010/main" val="2358581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Proper Flagging Techniques</a:t>
            </a:r>
          </a:p>
          <a:p>
            <a:pPr marL="392113" lvl="1" indent="0">
              <a:buNone/>
            </a:pPr>
            <a:endParaRPr lang="en-US" dirty="0"/>
          </a:p>
          <a:p>
            <a:pPr marL="392113" lvl="1" indent="0">
              <a:buNone/>
            </a:pPr>
            <a:endParaRPr lang="en-US" dirty="0"/>
          </a:p>
          <a:p>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Flagging Issues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8</a:t>
            </a:fld>
            <a:endParaRPr lang="en-US" dirty="0"/>
          </a:p>
        </p:txBody>
      </p:sp>
      <p:pic>
        <p:nvPicPr>
          <p:cNvPr id="6" name="Picture 5">
            <a:extLst>
              <a:ext uri="{FF2B5EF4-FFF2-40B4-BE49-F238E27FC236}">
                <a16:creationId xmlns:a16="http://schemas.microsoft.com/office/drawing/2014/main" id="{ADA3DE57-AFBD-454E-B6E0-324E30C6A3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690" y="1600200"/>
            <a:ext cx="6987110" cy="5257800"/>
          </a:xfrm>
          <a:prstGeom prst="rect">
            <a:avLst/>
          </a:prstGeom>
        </p:spPr>
      </p:pic>
    </p:spTree>
    <p:extLst>
      <p:ext uri="{BB962C8B-B14F-4D97-AF65-F5344CB8AC3E}">
        <p14:creationId xmlns:p14="http://schemas.microsoft.com/office/powerpoint/2010/main" val="22930017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143000"/>
            <a:ext cx="8153400" cy="4572000"/>
          </a:xfrm>
          <a:solidFill>
            <a:schemeClr val="bg1"/>
          </a:solidFill>
        </p:spPr>
        <p:txBody>
          <a:bodyPr/>
          <a:lstStyle/>
          <a:p>
            <a:r>
              <a:rPr lang="en-US" dirty="0"/>
              <a:t>Improper Flagging Techniques</a:t>
            </a:r>
          </a:p>
          <a:p>
            <a:pPr marL="392113" lvl="1" indent="0">
              <a:buNone/>
            </a:pPr>
            <a:endParaRPr lang="en-US" dirty="0"/>
          </a:p>
          <a:p>
            <a:pPr marL="392113" lvl="1" indent="0">
              <a:buNone/>
            </a:pPr>
            <a:endParaRPr lang="en-US" dirty="0"/>
          </a:p>
          <a:p>
            <a:endParaRPr lang="en-US" dirty="0">
              <a:solidFill>
                <a:srgbClr val="FF0000"/>
              </a:solidFill>
            </a:endParaRPr>
          </a:p>
        </p:txBody>
      </p:sp>
      <p:sp>
        <p:nvSpPr>
          <p:cNvPr id="3" name="Title 2"/>
          <p:cNvSpPr>
            <a:spLocks noGrp="1"/>
          </p:cNvSpPr>
          <p:nvPr>
            <p:ph type="title"/>
          </p:nvPr>
        </p:nvSpPr>
        <p:spPr>
          <a:xfrm>
            <a:off x="457200" y="190500"/>
            <a:ext cx="8229600" cy="1143000"/>
          </a:xfrm>
        </p:spPr>
        <p:txBody>
          <a:bodyPr/>
          <a:lstStyle/>
          <a:p>
            <a:r>
              <a:rPr lang="en-US" dirty="0"/>
              <a:t>Flagging Issues</a:t>
            </a:r>
          </a:p>
        </p:txBody>
      </p:sp>
      <p:sp>
        <p:nvSpPr>
          <p:cNvPr id="4" name="Slide Number Placeholder 3"/>
          <p:cNvSpPr>
            <a:spLocks noGrp="1"/>
          </p:cNvSpPr>
          <p:nvPr>
            <p:ph type="sldNum" sz="quarter" idx="10"/>
          </p:nvPr>
        </p:nvSpPr>
        <p:spPr/>
        <p:txBody>
          <a:bodyPr/>
          <a:lstStyle/>
          <a:p>
            <a:pPr>
              <a:defRPr/>
            </a:pPr>
            <a:fld id="{89C35698-ECFA-45D4-B95F-4F52958123EB}" type="slidenum">
              <a:rPr lang="en-US" smtClean="0"/>
              <a:pPr>
                <a:defRPr/>
              </a:pPr>
              <a:t>9</a:t>
            </a:fld>
            <a:endParaRPr lang="en-US" dirty="0"/>
          </a:p>
        </p:txBody>
      </p:sp>
      <p:pic>
        <p:nvPicPr>
          <p:cNvPr id="7" name="Picture 6">
            <a:extLst>
              <a:ext uri="{FF2B5EF4-FFF2-40B4-BE49-F238E27FC236}">
                <a16:creationId xmlns:a16="http://schemas.microsoft.com/office/drawing/2014/main" id="{7A717E9B-C07D-4C58-9575-D3B4EDCB4F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89242"/>
            <a:ext cx="9097212" cy="3063758"/>
          </a:xfrm>
          <a:prstGeom prst="rect">
            <a:avLst/>
          </a:prstGeom>
        </p:spPr>
      </p:pic>
    </p:spTree>
    <p:extLst>
      <p:ext uri="{BB962C8B-B14F-4D97-AF65-F5344CB8AC3E}">
        <p14:creationId xmlns:p14="http://schemas.microsoft.com/office/powerpoint/2010/main" val="35014005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WisDOT3">
      <a:dk1>
        <a:srgbClr val="253D92"/>
      </a:dk1>
      <a:lt1>
        <a:srgbClr val="FFFFFF"/>
      </a:lt1>
      <a:dk2>
        <a:srgbClr val="5772D5"/>
      </a:dk2>
      <a:lt2>
        <a:srgbClr val="D8D8D8"/>
      </a:lt2>
      <a:accent1>
        <a:srgbClr val="EE0000"/>
      </a:accent1>
      <a:accent2>
        <a:srgbClr val="5772D5"/>
      </a:accent2>
      <a:accent3>
        <a:srgbClr val="FF7979"/>
      </a:accent3>
      <a:accent4>
        <a:srgbClr val="B1E2F5"/>
      </a:accent4>
      <a:accent5>
        <a:srgbClr val="FFFFFF"/>
      </a:accent5>
      <a:accent6>
        <a:srgbClr val="FFFFFF"/>
      </a:accent6>
      <a:hlink>
        <a:srgbClr val="00B0F0"/>
      </a:hlink>
      <a:folHlink>
        <a:srgbClr val="B1E2F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3794</TotalTime>
  <Words>608</Words>
  <Application>Microsoft Office PowerPoint</Application>
  <PresentationFormat>On-screen Show (4:3)</PresentationFormat>
  <Paragraphs>158</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Wingdings</vt:lpstr>
      <vt:lpstr>Wingdings 2</vt:lpstr>
      <vt:lpstr>Wingdings 3</vt:lpstr>
      <vt:lpstr>Concourse</vt:lpstr>
      <vt:lpstr>Work Zone Traffic Control Presentation </vt:lpstr>
      <vt:lpstr>Work Zone Topics</vt:lpstr>
      <vt:lpstr>Standard Spec 643 Rewrite/ASP 6</vt:lpstr>
      <vt:lpstr>Standard Spec 643 Rewrite/ASP 6</vt:lpstr>
      <vt:lpstr>Standard Spec 643 Rewrite/ASP 6</vt:lpstr>
      <vt:lpstr>Flagging Issues</vt:lpstr>
      <vt:lpstr>Flagging Issues</vt:lpstr>
      <vt:lpstr>Flagging Issues</vt:lpstr>
      <vt:lpstr>Flagging Issues</vt:lpstr>
      <vt:lpstr>Flagging Issues</vt:lpstr>
      <vt:lpstr>Flagging Issues</vt:lpstr>
      <vt:lpstr>Drop-offs</vt:lpstr>
      <vt:lpstr>Drop-offs</vt:lpstr>
      <vt:lpstr>Drop-offs</vt:lpstr>
      <vt:lpstr>WisTMP </vt:lpstr>
      <vt:lpstr>Temporary Pedestrian Accommodations</vt:lpstr>
      <vt:lpstr>Temporary Pedestrian Accommodations</vt:lpstr>
      <vt:lpstr>Temporary Pedestrian Accommodations</vt:lpstr>
      <vt:lpstr>Temporary Pedestrian Accommodations</vt:lpstr>
      <vt:lpstr>Temporary Pedestrian Accommodations</vt:lpstr>
      <vt:lpstr>SDD Updates</vt:lpstr>
      <vt:lpstr>Lane Closure System Entries</vt:lpstr>
      <vt:lpstr>Lane Closure System Entries</vt:lpstr>
      <vt:lpstr>Lane Closure System Entries</vt:lpstr>
      <vt:lpstr>Lane Closure System Entries</vt:lpstr>
      <vt:lpstr>Lane Closure System Entries</vt:lpstr>
      <vt:lpstr>Questions?</vt:lpstr>
    </vt:vector>
  </TitlesOfParts>
  <Company>Wisconsin Department of Transportation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Wisconsin Department of Transportation</dc:title>
  <dc:subject>Wisconsin Department of Transportation Power Point Presentation</dc:subject>
  <dc:creator>WisDOT</dc:creator>
  <cp:keywords>Wisconsin Department of Transportation Power Point Presentation</cp:keywords>
  <dc:description>2012</dc:description>
  <cp:lastModifiedBy>VanHout, Kristin M - DOT</cp:lastModifiedBy>
  <cp:revision>243</cp:revision>
  <cp:lastPrinted>2018-03-20T15:27:46Z</cp:lastPrinted>
  <dcterms:created xsi:type="dcterms:W3CDTF">2012-06-26T13:11:17Z</dcterms:created>
  <dcterms:modified xsi:type="dcterms:W3CDTF">2018-03-20T21:13:07Z</dcterms:modified>
</cp:coreProperties>
</file>