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20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B8AD-3468-4E9F-BBD8-AD74C4D5093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E8BA-250B-4E2A-B7EE-E4A9AA69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3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B8AD-3468-4E9F-BBD8-AD74C4D5093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E8BA-250B-4E2A-B7EE-E4A9AA69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B8AD-3468-4E9F-BBD8-AD74C4D5093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E8BA-250B-4E2A-B7EE-E4A9AA69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3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B8AD-3468-4E9F-BBD8-AD74C4D5093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E8BA-250B-4E2A-B7EE-E4A9AA69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1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B8AD-3468-4E9F-BBD8-AD74C4D5093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E8BA-250B-4E2A-B7EE-E4A9AA69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9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B8AD-3468-4E9F-BBD8-AD74C4D5093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E8BA-250B-4E2A-B7EE-E4A9AA69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2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B8AD-3468-4E9F-BBD8-AD74C4D5093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E8BA-250B-4E2A-B7EE-E4A9AA69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7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B8AD-3468-4E9F-BBD8-AD74C4D5093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E8BA-250B-4E2A-B7EE-E4A9AA69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8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B8AD-3468-4E9F-BBD8-AD74C4D5093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E8BA-250B-4E2A-B7EE-E4A9AA69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B8AD-3468-4E9F-BBD8-AD74C4D5093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E8BA-250B-4E2A-B7EE-E4A9AA69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1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B8AD-3468-4E9F-BBD8-AD74C4D5093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E8BA-250B-4E2A-B7EE-E4A9AA69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EB8AD-3468-4E9F-BBD8-AD74C4D50930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BE8BA-250B-4E2A-B7EE-E4A9AA69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6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25" y="1023937"/>
            <a:ext cx="13049250" cy="4810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5974" y="1052770"/>
            <a:ext cx="192552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4/3/14, Noon, SSS</a:t>
            </a:r>
          </a:p>
          <a:p>
            <a:r>
              <a:rPr lang="en-US" sz="1000" dirty="0" smtClean="0"/>
              <a:t>9/9/13, 9AM, Rear End</a:t>
            </a:r>
          </a:p>
          <a:p>
            <a:r>
              <a:rPr lang="en-US" sz="1000" dirty="0" smtClean="0"/>
              <a:t>2/10/16, 3PM, Rear End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11/5/12, 2PM, OBNFX</a:t>
            </a:r>
          </a:p>
          <a:p>
            <a:r>
              <a:rPr lang="en-US" sz="1000" dirty="0" smtClean="0"/>
              <a:t>3/10/13, 10AM, Rear End, Wet, C</a:t>
            </a:r>
          </a:p>
          <a:p>
            <a:r>
              <a:rPr lang="en-US" sz="1000" dirty="0" smtClean="0"/>
              <a:t>10/13/16, 7AM, Rear End</a:t>
            </a:r>
          </a:p>
          <a:p>
            <a:r>
              <a:rPr lang="en-US" sz="1000" dirty="0" smtClean="0"/>
              <a:t>1/12/16, 7AM, OTHFX, Snow</a:t>
            </a:r>
          </a:p>
          <a:p>
            <a:r>
              <a:rPr lang="en-US" sz="1000" dirty="0" smtClean="0"/>
              <a:t>9/18/15, 5PM, Rear End</a:t>
            </a:r>
          </a:p>
          <a:p>
            <a:r>
              <a:rPr lang="en-US" sz="1000" dirty="0" smtClean="0"/>
              <a:t>1/29/16, 11AM, Angle, C</a:t>
            </a:r>
          </a:p>
        </p:txBody>
      </p:sp>
      <p:cxnSp>
        <p:nvCxnSpPr>
          <p:cNvPr id="7" name="Straight Connector 6"/>
          <p:cNvCxnSpPr>
            <a:endCxn id="5" idx="2"/>
          </p:cNvCxnSpPr>
          <p:nvPr/>
        </p:nvCxnSpPr>
        <p:spPr>
          <a:xfrm flipH="1" flipV="1">
            <a:off x="816790" y="2530098"/>
            <a:ext cx="396767" cy="992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43778" y="1921213"/>
            <a:ext cx="144783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7/13/15, 9AM, Rear End</a:t>
            </a:r>
          </a:p>
          <a:p>
            <a:r>
              <a:rPr lang="en-US" sz="1000" dirty="0" smtClean="0"/>
              <a:t>11/8/13, 1AM, CURB</a:t>
            </a:r>
          </a:p>
          <a:p>
            <a:r>
              <a:rPr lang="en-US" sz="1000" dirty="0" smtClean="0"/>
              <a:t>5/17/12, 5PM, SSS</a:t>
            </a:r>
          </a:p>
          <a:p>
            <a:r>
              <a:rPr lang="en-US" sz="1000" dirty="0" smtClean="0"/>
              <a:t>8/15/12, 1PM, Rear End</a:t>
            </a:r>
          </a:p>
          <a:p>
            <a:r>
              <a:rPr lang="en-US" sz="1000" dirty="0" smtClean="0"/>
              <a:t>5/12/16, 3PM, Rear End</a:t>
            </a:r>
          </a:p>
          <a:p>
            <a:r>
              <a:rPr lang="en-US" sz="1000" dirty="0" smtClean="0"/>
              <a:t>2/29/16, 3PM, SSS</a:t>
            </a:r>
            <a:endParaRPr lang="en-US" sz="1000" dirty="0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>
            <a:off x="2253344" y="2936876"/>
            <a:ext cx="514350" cy="565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3625" y="4341329"/>
            <a:ext cx="1152880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7/11/14, 2PM, SSS</a:t>
            </a:r>
            <a:endParaRPr lang="en-US" sz="1000" dirty="0"/>
          </a:p>
        </p:txBody>
      </p:sp>
      <p:cxnSp>
        <p:nvCxnSpPr>
          <p:cNvPr id="13" name="Straight Connector 12"/>
          <p:cNvCxnSpPr>
            <a:endCxn id="12" idx="0"/>
          </p:cNvCxnSpPr>
          <p:nvPr/>
        </p:nvCxnSpPr>
        <p:spPr>
          <a:xfrm>
            <a:off x="2356831" y="3483036"/>
            <a:ext cx="43234" cy="858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2344" y="1616879"/>
            <a:ext cx="127310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9/10/13, 2AM, CURB</a:t>
            </a:r>
            <a:endParaRPr lang="en-US" sz="1000" dirty="0"/>
          </a:p>
        </p:txBody>
      </p:sp>
      <p:cxnSp>
        <p:nvCxnSpPr>
          <p:cNvPr id="16" name="Straight Connector 15"/>
          <p:cNvCxnSpPr>
            <a:endCxn id="15" idx="2"/>
          </p:cNvCxnSpPr>
          <p:nvPr/>
        </p:nvCxnSpPr>
        <p:spPr>
          <a:xfrm flipH="1" flipV="1">
            <a:off x="3908897" y="1863100"/>
            <a:ext cx="81921" cy="163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80152" y="6351369"/>
            <a:ext cx="1377300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1/9/16, 5PM, TREE, Ice</a:t>
            </a:r>
            <a:endParaRPr lang="en-US" sz="1000" dirty="0"/>
          </a:p>
        </p:txBody>
      </p:sp>
      <p:cxnSp>
        <p:nvCxnSpPr>
          <p:cNvPr id="19" name="Straight Connector 18"/>
          <p:cNvCxnSpPr>
            <a:stCxn id="18" idx="0"/>
          </p:cNvCxnSpPr>
          <p:nvPr/>
        </p:nvCxnSpPr>
        <p:spPr>
          <a:xfrm flipV="1">
            <a:off x="3868802" y="3502485"/>
            <a:ext cx="1404052" cy="28488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75806" y="5920478"/>
            <a:ext cx="170110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4/6/14, Noon, SSS</a:t>
            </a:r>
          </a:p>
          <a:p>
            <a:r>
              <a:rPr lang="en-US" sz="1000" dirty="0" smtClean="0"/>
              <a:t>12/2/13, 5PM, Angle</a:t>
            </a:r>
          </a:p>
          <a:p>
            <a:r>
              <a:rPr lang="en-US" sz="1000" dirty="0" smtClean="0"/>
              <a:t>12/17/14, 7AM, SSS</a:t>
            </a:r>
          </a:p>
          <a:p>
            <a:r>
              <a:rPr lang="en-US" sz="1000" dirty="0" smtClean="0"/>
              <a:t>2/18/13, 9PM, GR FAC, Snow</a:t>
            </a:r>
          </a:p>
        </p:txBody>
      </p:sp>
      <p:cxnSp>
        <p:nvCxnSpPr>
          <p:cNvPr id="22" name="Straight Connector 21"/>
          <p:cNvCxnSpPr>
            <a:stCxn id="21" idx="3"/>
          </p:cNvCxnSpPr>
          <p:nvPr/>
        </p:nvCxnSpPr>
        <p:spPr>
          <a:xfrm flipV="1">
            <a:off x="2976913" y="3502485"/>
            <a:ext cx="1682326" cy="2771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30258" y="646398"/>
            <a:ext cx="1577676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6/23/12, 6PM, CURB</a:t>
            </a:r>
          </a:p>
          <a:p>
            <a:r>
              <a:rPr lang="en-US" sz="1000" dirty="0" smtClean="0"/>
              <a:t>2/14/13, 3PM, TREE, Snow</a:t>
            </a:r>
          </a:p>
          <a:p>
            <a:r>
              <a:rPr lang="en-US" sz="1000" dirty="0" smtClean="0"/>
              <a:t>10/26/12, 1PM, OTH NC, B</a:t>
            </a:r>
            <a:endParaRPr lang="en-US" sz="1000" dirty="0"/>
          </a:p>
        </p:txBody>
      </p:sp>
      <p:cxnSp>
        <p:nvCxnSpPr>
          <p:cNvPr id="25" name="Straight Connector 24"/>
          <p:cNvCxnSpPr>
            <a:endCxn id="24" idx="2"/>
          </p:cNvCxnSpPr>
          <p:nvPr/>
        </p:nvCxnSpPr>
        <p:spPr>
          <a:xfrm flipV="1">
            <a:off x="4742745" y="1200396"/>
            <a:ext cx="876351" cy="2282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32469" y="4839270"/>
            <a:ext cx="1830950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12/26/14, 5AM, OVRTRN, Ice, C</a:t>
            </a:r>
            <a:endParaRPr lang="en-US" sz="1000" dirty="0"/>
          </a:p>
        </p:txBody>
      </p:sp>
      <p:cxnSp>
        <p:nvCxnSpPr>
          <p:cNvPr id="28" name="Straight Connector 27"/>
          <p:cNvCxnSpPr>
            <a:stCxn id="27" idx="0"/>
          </p:cNvCxnSpPr>
          <p:nvPr/>
        </p:nvCxnSpPr>
        <p:spPr>
          <a:xfrm flipH="1" flipV="1">
            <a:off x="7234188" y="3490364"/>
            <a:ext cx="13756" cy="13489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0" y="2331776"/>
            <a:ext cx="1284326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4/10/12, 2PM, SSS, B</a:t>
            </a:r>
            <a:endParaRPr lang="en-US" sz="1000" dirty="0"/>
          </a:p>
        </p:txBody>
      </p:sp>
      <p:cxnSp>
        <p:nvCxnSpPr>
          <p:cNvPr id="31" name="Straight Connector 30"/>
          <p:cNvCxnSpPr>
            <a:endCxn id="30" idx="2"/>
          </p:cNvCxnSpPr>
          <p:nvPr/>
        </p:nvCxnSpPr>
        <p:spPr>
          <a:xfrm flipV="1">
            <a:off x="6279862" y="2577997"/>
            <a:ext cx="458301" cy="9195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86491" y="1084727"/>
            <a:ext cx="1787669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6/27/15, 2PM, Head On, B</a:t>
            </a:r>
          </a:p>
          <a:p>
            <a:r>
              <a:rPr lang="en-US" sz="1000" dirty="0" smtClean="0"/>
              <a:t>8/20/13, 5PM, Rear End, B</a:t>
            </a:r>
          </a:p>
          <a:p>
            <a:r>
              <a:rPr lang="en-US" sz="1000" dirty="0" smtClean="0"/>
              <a:t>7/1/13, 4PM, Rear End, C</a:t>
            </a:r>
          </a:p>
          <a:p>
            <a:r>
              <a:rPr lang="en-US" sz="1000" dirty="0" smtClean="0"/>
              <a:t>3/7/12, 3PM, Rear End, C</a:t>
            </a:r>
          </a:p>
          <a:p>
            <a:r>
              <a:rPr lang="en-US" sz="1000" dirty="0" smtClean="0"/>
              <a:t>10/28/15, 6PM, Rear End, Wet</a:t>
            </a:r>
            <a:endParaRPr lang="en-US" sz="1000" dirty="0"/>
          </a:p>
        </p:txBody>
      </p:sp>
      <p:cxnSp>
        <p:nvCxnSpPr>
          <p:cNvPr id="34" name="Straight Connector 33"/>
          <p:cNvCxnSpPr>
            <a:endCxn id="33" idx="2"/>
          </p:cNvCxnSpPr>
          <p:nvPr/>
        </p:nvCxnSpPr>
        <p:spPr>
          <a:xfrm flipH="1" flipV="1">
            <a:off x="7380326" y="1946501"/>
            <a:ext cx="232649" cy="1584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19023" y="6197480"/>
            <a:ext cx="1726755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2/8/16, 10PM, TF SIGN, Snow</a:t>
            </a:r>
          </a:p>
          <a:p>
            <a:r>
              <a:rPr lang="en-US" sz="1000" dirty="0" smtClean="0"/>
              <a:t>1/25/14, 9PM, SSS, Ice, C</a:t>
            </a:r>
          </a:p>
          <a:p>
            <a:r>
              <a:rPr lang="en-US" sz="1000" dirty="0" smtClean="0"/>
              <a:t>5/17/13, 11PM, SSS</a:t>
            </a:r>
            <a:endParaRPr lang="en-US" sz="1000" dirty="0"/>
          </a:p>
        </p:txBody>
      </p:sp>
      <p:cxnSp>
        <p:nvCxnSpPr>
          <p:cNvPr id="37" name="Straight Connector 36"/>
          <p:cNvCxnSpPr>
            <a:stCxn id="36" idx="0"/>
          </p:cNvCxnSpPr>
          <p:nvPr/>
        </p:nvCxnSpPr>
        <p:spPr>
          <a:xfrm flipV="1">
            <a:off x="8382401" y="3536531"/>
            <a:ext cx="13668" cy="2660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44850" y="4751890"/>
            <a:ext cx="180049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1/16/13, 8PM, OT ANML</a:t>
            </a:r>
          </a:p>
          <a:p>
            <a:r>
              <a:rPr lang="en-US" sz="1000" dirty="0" smtClean="0"/>
              <a:t>7/28/12, 3PM, DITCH</a:t>
            </a:r>
          </a:p>
          <a:p>
            <a:r>
              <a:rPr lang="en-US" sz="1000" dirty="0" smtClean="0"/>
              <a:t>12/14/13, 9AM, TF SIGN, Snow</a:t>
            </a:r>
          </a:p>
          <a:p>
            <a:r>
              <a:rPr lang="en-US" sz="1000" dirty="0" smtClean="0"/>
              <a:t>3/29/15, 8AM, Rear End</a:t>
            </a:r>
          </a:p>
          <a:p>
            <a:r>
              <a:rPr lang="en-US" sz="1000" dirty="0" smtClean="0"/>
              <a:t>10/1/16, 8PM, OTH NC, Wet</a:t>
            </a:r>
          </a:p>
          <a:p>
            <a:r>
              <a:rPr lang="en-US" sz="1000" dirty="0" smtClean="0"/>
              <a:t>3/23/16, 3PM, Rear End, Snow</a:t>
            </a:r>
            <a:endParaRPr lang="en-US" sz="1000" dirty="0"/>
          </a:p>
        </p:txBody>
      </p:sp>
      <p:cxnSp>
        <p:nvCxnSpPr>
          <p:cNvPr id="42" name="Straight Connector 41"/>
          <p:cNvCxnSpPr>
            <a:stCxn id="41" idx="3"/>
          </p:cNvCxnSpPr>
          <p:nvPr/>
        </p:nvCxnSpPr>
        <p:spPr>
          <a:xfrm flipV="1">
            <a:off x="3245343" y="3497567"/>
            <a:ext cx="1292365" cy="17621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067243" y="6690441"/>
            <a:ext cx="176522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6/15/15, Midnight, CURB</a:t>
            </a:r>
          </a:p>
          <a:p>
            <a:r>
              <a:rPr lang="en-US" sz="1000" dirty="0" smtClean="0"/>
              <a:t>3/1/16, Noon, Rear End, Snow</a:t>
            </a:r>
          </a:p>
          <a:p>
            <a:r>
              <a:rPr lang="en-US" sz="1000" dirty="0" smtClean="0"/>
              <a:t>7/5/12, 1PM, Rear End</a:t>
            </a:r>
            <a:endParaRPr lang="en-US" sz="1000" dirty="0"/>
          </a:p>
          <a:p>
            <a:r>
              <a:rPr lang="en-US" sz="1000" dirty="0" smtClean="0"/>
              <a:t>12/16/14, 6PM, CURB, Ice, C</a:t>
            </a:r>
            <a:endParaRPr lang="en-US" sz="1000" dirty="0"/>
          </a:p>
        </p:txBody>
      </p:sp>
      <p:cxnSp>
        <p:nvCxnSpPr>
          <p:cNvPr id="55" name="Straight Connector 54"/>
          <p:cNvCxnSpPr>
            <a:stCxn id="50" idx="3"/>
          </p:cNvCxnSpPr>
          <p:nvPr/>
        </p:nvCxnSpPr>
        <p:spPr>
          <a:xfrm flipV="1">
            <a:off x="4832470" y="3490364"/>
            <a:ext cx="1088782" cy="3554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646167" y="1084727"/>
            <a:ext cx="1728358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4/2/16, 8AM, Rear End, Snow</a:t>
            </a:r>
            <a:endParaRPr lang="en-US" sz="1000" dirty="0"/>
          </a:p>
        </p:txBody>
      </p:sp>
      <p:cxnSp>
        <p:nvCxnSpPr>
          <p:cNvPr id="61" name="Straight Connector 60"/>
          <p:cNvCxnSpPr>
            <a:endCxn id="60" idx="1"/>
          </p:cNvCxnSpPr>
          <p:nvPr/>
        </p:nvCxnSpPr>
        <p:spPr>
          <a:xfrm flipV="1">
            <a:off x="7847135" y="1207838"/>
            <a:ext cx="799032" cy="2315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-1488681" y="2644071"/>
            <a:ext cx="1787669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7/4/13, 4PM, Angle</a:t>
            </a:r>
          </a:p>
          <a:p>
            <a:r>
              <a:rPr lang="en-US" sz="1000" dirty="0" smtClean="0"/>
              <a:t>12/8/13, 11AM, Angle, C</a:t>
            </a:r>
          </a:p>
          <a:p>
            <a:r>
              <a:rPr lang="en-US" sz="1000" dirty="0" smtClean="0"/>
              <a:t>3/11/12, 4PM, Head On</a:t>
            </a:r>
          </a:p>
          <a:p>
            <a:r>
              <a:rPr lang="en-US" sz="1000" dirty="0" smtClean="0"/>
              <a:t>12/21/15, 3PM, Rear End, Wet</a:t>
            </a:r>
          </a:p>
          <a:p>
            <a:r>
              <a:rPr lang="en-US" sz="1000" dirty="0" smtClean="0"/>
              <a:t>9/14/12, 6PM, TF SIG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1/12/12, 10AM, OT PST, Snow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11/25/13, 7PM, Angle, Wet</a:t>
            </a:r>
          </a:p>
          <a:p>
            <a:r>
              <a:rPr lang="en-US" sz="1000" dirty="0" smtClean="0"/>
              <a:t>4/3/14, 11AM, OVRTRN, B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9/13/15, 7AM, Angle, C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11/1/15, 3PM, No control</a:t>
            </a:r>
          </a:p>
          <a:p>
            <a:r>
              <a:rPr lang="en-US" sz="1000" dirty="0" smtClean="0"/>
              <a:t>11/2/13, 6PM, Rear End, Wet</a:t>
            </a:r>
          </a:p>
          <a:p>
            <a:r>
              <a:rPr lang="en-US" sz="1000" dirty="0" smtClean="0"/>
              <a:t>11/22/16, 10AM, TF SIG, B</a:t>
            </a:r>
          </a:p>
          <a:p>
            <a:r>
              <a:rPr lang="en-US" sz="1000" dirty="0" smtClean="0"/>
              <a:t>1/29/12, Noon, SSS, Wet</a:t>
            </a:r>
          </a:p>
          <a:p>
            <a:r>
              <a:rPr lang="en-US" sz="1000" dirty="0" smtClean="0"/>
              <a:t>2/2/13, 9PM, SSOP</a:t>
            </a:r>
          </a:p>
        </p:txBody>
      </p:sp>
      <p:cxnSp>
        <p:nvCxnSpPr>
          <p:cNvPr id="69" name="Straight Connector 68"/>
          <p:cNvCxnSpPr>
            <a:endCxn id="68" idx="3"/>
          </p:cNvCxnSpPr>
          <p:nvPr/>
        </p:nvCxnSpPr>
        <p:spPr>
          <a:xfrm flipH="1">
            <a:off x="298988" y="3522630"/>
            <a:ext cx="710886" cy="244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-640651" y="5184328"/>
            <a:ext cx="1795684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2/21/12, 9AM, Angle, Wet, B</a:t>
            </a:r>
          </a:p>
          <a:p>
            <a:r>
              <a:rPr lang="en-US" sz="1000" dirty="0" smtClean="0"/>
              <a:t>5/7/14, 8AM, Rear End, C</a:t>
            </a:r>
          </a:p>
          <a:p>
            <a:r>
              <a:rPr lang="en-US" sz="1000" dirty="0" smtClean="0"/>
              <a:t>6/28/13, 2PM, Rear End, C</a:t>
            </a:r>
          </a:p>
          <a:p>
            <a:r>
              <a:rPr lang="en-US" sz="1000" dirty="0" smtClean="0"/>
              <a:t>4/3/12, 9AM, Rear End, C</a:t>
            </a:r>
          </a:p>
          <a:p>
            <a:r>
              <a:rPr lang="en-US" sz="1000" dirty="0" smtClean="0"/>
              <a:t>10/2/12, 2PM, SSOP</a:t>
            </a:r>
          </a:p>
          <a:p>
            <a:r>
              <a:rPr lang="en-US" sz="1000" dirty="0" smtClean="0"/>
              <a:t>11/24/13, 4PM, SSOP, B</a:t>
            </a:r>
          </a:p>
          <a:p>
            <a:r>
              <a:rPr lang="en-US" sz="1000" dirty="0" smtClean="0"/>
              <a:t>2/14/13, 3PM, Angle, Snow</a:t>
            </a:r>
          </a:p>
          <a:p>
            <a:r>
              <a:rPr lang="en-US" sz="1000" dirty="0" smtClean="0"/>
              <a:t>9/16/13, 4PM, Rear End</a:t>
            </a:r>
          </a:p>
          <a:p>
            <a:r>
              <a:rPr lang="en-US" sz="1000" dirty="0" smtClean="0"/>
              <a:t>8/30/13, 1PM, Rear End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3/19/15, 6AM, Angle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7/15/15, 9AM, RTR</a:t>
            </a:r>
          </a:p>
          <a:p>
            <a:r>
              <a:rPr lang="en-US" sz="1000" dirty="0" smtClean="0"/>
              <a:t>11/28/15, 3PM, Rear End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1/29/15, 10AM, Rear End, Wet</a:t>
            </a:r>
          </a:p>
          <a:p>
            <a:r>
              <a:rPr lang="en-US" sz="1000" dirty="0" smtClean="0"/>
              <a:t>2/19/14, 4PM, Rear End, C</a:t>
            </a:r>
          </a:p>
          <a:p>
            <a:r>
              <a:rPr lang="en-US" sz="1000" dirty="0" smtClean="0"/>
              <a:t>9/16/15, 5PM, Rear End, C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5/23/13, 5PM, Rear End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3/12/16, 5AM, Angle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1/18/12, 8PM, OT PST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4/27/12, 7AM, Rear End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2/10/16, 3PM, Rear End</a:t>
            </a:r>
          </a:p>
        </p:txBody>
      </p:sp>
      <p:cxnSp>
        <p:nvCxnSpPr>
          <p:cNvPr id="73" name="Straight Connector 72"/>
          <p:cNvCxnSpPr>
            <a:endCxn id="72" idx="0"/>
          </p:cNvCxnSpPr>
          <p:nvPr/>
        </p:nvCxnSpPr>
        <p:spPr>
          <a:xfrm flipH="1">
            <a:off x="257191" y="3490364"/>
            <a:ext cx="1234794" cy="1693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-63717" y="-87103"/>
            <a:ext cx="2029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1440-39-30</a:t>
            </a:r>
          </a:p>
          <a:p>
            <a:r>
              <a:rPr lang="en-US" dirty="0" smtClean="0"/>
              <a:t>STH 23</a:t>
            </a:r>
          </a:p>
          <a:p>
            <a:r>
              <a:rPr lang="en-US" dirty="0" smtClean="0"/>
              <a:t>STH 151 – CTH UU</a:t>
            </a:r>
          </a:p>
          <a:p>
            <a:r>
              <a:rPr lang="en-US" dirty="0" smtClean="0"/>
              <a:t>Fond du Lac County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8731912" y="1429106"/>
            <a:ext cx="1901483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2/24/12, 5AM, SSS, Snow, B</a:t>
            </a:r>
          </a:p>
          <a:p>
            <a:r>
              <a:rPr lang="en-US" sz="1000" dirty="0" smtClean="0"/>
              <a:t>3/16/13, 4AM, OVRTRN, Snow, B</a:t>
            </a:r>
          </a:p>
          <a:p>
            <a:r>
              <a:rPr lang="en-US" sz="1000" dirty="0" smtClean="0"/>
              <a:t>2/1/15, 5AM, OTH NC, Snow</a:t>
            </a:r>
            <a:endParaRPr lang="en-US" sz="1000" dirty="0"/>
          </a:p>
        </p:txBody>
      </p:sp>
      <p:cxnSp>
        <p:nvCxnSpPr>
          <p:cNvPr id="93" name="Straight Connector 92"/>
          <p:cNvCxnSpPr>
            <a:endCxn id="92" idx="2"/>
          </p:cNvCxnSpPr>
          <p:nvPr/>
        </p:nvCxnSpPr>
        <p:spPr>
          <a:xfrm flipV="1">
            <a:off x="8512444" y="1983104"/>
            <a:ext cx="1170210" cy="15534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615051" y="4811742"/>
            <a:ext cx="181011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2/1/15, Noon, DITCH, Snow</a:t>
            </a:r>
          </a:p>
          <a:p>
            <a:r>
              <a:rPr lang="en-US" sz="1000" dirty="0" smtClean="0"/>
              <a:t>1/6/15, Midnight, DITCH, Snow</a:t>
            </a:r>
          </a:p>
          <a:p>
            <a:r>
              <a:rPr lang="en-US" sz="1000" dirty="0" smtClean="0"/>
              <a:t>12/14/14, 4AM, DITCH, Wet</a:t>
            </a:r>
          </a:p>
          <a:p>
            <a:r>
              <a:rPr lang="en-US" sz="1000" dirty="0" smtClean="0"/>
              <a:t>12/28/15, 2PM, TF SIGN, Snow</a:t>
            </a:r>
          </a:p>
          <a:p>
            <a:r>
              <a:rPr lang="en-US" sz="1000" dirty="0" smtClean="0"/>
              <a:t>4/7/16, 7AM, Angle, Snow, K</a:t>
            </a:r>
          </a:p>
          <a:p>
            <a:r>
              <a:rPr lang="en-US" sz="1000" dirty="0" smtClean="0"/>
              <a:t>3/1/16, 6AM, DITCH, Snow</a:t>
            </a:r>
          </a:p>
          <a:p>
            <a:r>
              <a:rPr lang="en-US" sz="1000" dirty="0" smtClean="0"/>
              <a:t>6/9/14, 6AM, SSOP, A</a:t>
            </a:r>
          </a:p>
          <a:p>
            <a:r>
              <a:rPr lang="en-US" sz="1000" dirty="0" smtClean="0"/>
              <a:t>3/1/16, 6AM, OVRTRN, Snow</a:t>
            </a:r>
          </a:p>
        </p:txBody>
      </p:sp>
      <p:cxnSp>
        <p:nvCxnSpPr>
          <p:cNvPr id="98" name="Straight Connector 97"/>
          <p:cNvCxnSpPr>
            <a:endCxn id="97" idx="0"/>
          </p:cNvCxnSpPr>
          <p:nvPr/>
        </p:nvCxnSpPr>
        <p:spPr>
          <a:xfrm>
            <a:off x="8662374" y="3544222"/>
            <a:ext cx="857733" cy="1267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9455549" y="4357070"/>
            <a:ext cx="171393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11/21/15, 6AM, DITCH, Ice, B</a:t>
            </a:r>
          </a:p>
          <a:p>
            <a:r>
              <a:rPr lang="en-US" sz="1000" dirty="0" smtClean="0"/>
              <a:t>8/2/16, 5PM, SSS</a:t>
            </a:r>
            <a:endParaRPr lang="en-US" sz="1000" dirty="0"/>
          </a:p>
        </p:txBody>
      </p:sp>
      <p:cxnSp>
        <p:nvCxnSpPr>
          <p:cNvPr id="103" name="Straight Connector 102"/>
          <p:cNvCxnSpPr>
            <a:endCxn id="102" idx="0"/>
          </p:cNvCxnSpPr>
          <p:nvPr/>
        </p:nvCxnSpPr>
        <p:spPr>
          <a:xfrm>
            <a:off x="9839051" y="3531057"/>
            <a:ext cx="473464" cy="8260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9793560" y="2114076"/>
            <a:ext cx="189186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1/24/14, 4PM, OVRTRN, Snow, C</a:t>
            </a:r>
          </a:p>
          <a:p>
            <a:r>
              <a:rPr lang="en-US" sz="1000" dirty="0" smtClean="0"/>
              <a:t>12/24/14, 11AM, Rear End, Wet</a:t>
            </a:r>
            <a:endParaRPr lang="en-US" sz="1000" dirty="0"/>
          </a:p>
        </p:txBody>
      </p:sp>
      <p:cxnSp>
        <p:nvCxnSpPr>
          <p:cNvPr id="110" name="Straight Connector 109"/>
          <p:cNvCxnSpPr>
            <a:endCxn id="109" idx="2"/>
          </p:cNvCxnSpPr>
          <p:nvPr/>
        </p:nvCxnSpPr>
        <p:spPr>
          <a:xfrm flipV="1">
            <a:off x="10556395" y="2514186"/>
            <a:ext cx="183098" cy="10219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1464545" y="3204215"/>
            <a:ext cx="1552028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9/7/13, 3PM, SSOP</a:t>
            </a:r>
          </a:p>
          <a:p>
            <a:r>
              <a:rPr lang="en-US" sz="1000" dirty="0" smtClean="0"/>
              <a:t>8/2/12, 7AM, SSS</a:t>
            </a:r>
          </a:p>
          <a:p>
            <a:r>
              <a:rPr lang="en-US" sz="1000" dirty="0" smtClean="0"/>
              <a:t>6/15/16, 7PM, Angle, Wet</a:t>
            </a:r>
            <a:endParaRPr lang="en-US" sz="1000" dirty="0"/>
          </a:p>
        </p:txBody>
      </p:sp>
      <p:cxnSp>
        <p:nvCxnSpPr>
          <p:cNvPr id="113" name="Straight Connector 112"/>
          <p:cNvCxnSpPr>
            <a:endCxn id="112" idx="1"/>
          </p:cNvCxnSpPr>
          <p:nvPr/>
        </p:nvCxnSpPr>
        <p:spPr>
          <a:xfrm flipV="1">
            <a:off x="10864100" y="3481214"/>
            <a:ext cx="600445" cy="602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208483" y="6538545"/>
            <a:ext cx="1709122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 smtClean="0"/>
              <a:t>2/15/14, 11PM, DITCH, Snow</a:t>
            </a:r>
            <a:endParaRPr lang="en-US" sz="1000" dirty="0"/>
          </a:p>
        </p:txBody>
      </p:sp>
      <p:cxnSp>
        <p:nvCxnSpPr>
          <p:cNvPr id="120" name="Straight Connector 119"/>
          <p:cNvCxnSpPr>
            <a:stCxn id="117" idx="0"/>
          </p:cNvCxnSpPr>
          <p:nvPr/>
        </p:nvCxnSpPr>
        <p:spPr>
          <a:xfrm flipV="1">
            <a:off x="6063044" y="3490364"/>
            <a:ext cx="32956" cy="3048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253344" y="3327662"/>
            <a:ext cx="0" cy="213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939278" y="3434539"/>
            <a:ext cx="0" cy="213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46922" y="3079300"/>
            <a:ext cx="75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35 MPH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539564" y="3080382"/>
            <a:ext cx="75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45 MPH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8016828" y="3598831"/>
            <a:ext cx="75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55 MPH</a:t>
            </a: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10609309" y="4999223"/>
            <a:ext cx="2852968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10 CONTROLLING CRITERIA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Design Speed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Lane Width</a:t>
            </a: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Shoulder Width</a:t>
            </a:r>
          </a:p>
          <a:p>
            <a:r>
              <a:rPr lang="en-US" sz="1400" b="1" dirty="0">
                <a:solidFill>
                  <a:srgbClr val="F660D9"/>
                </a:solidFill>
              </a:rPr>
              <a:t>Horizontal Curve Radius</a:t>
            </a:r>
          </a:p>
          <a:p>
            <a:r>
              <a:rPr lang="en-US" sz="1400" b="1" dirty="0" smtClean="0">
                <a:solidFill>
                  <a:srgbClr val="00B050"/>
                </a:solidFill>
              </a:rPr>
              <a:t>Super elevation </a:t>
            </a:r>
            <a:r>
              <a:rPr lang="en-US" sz="1400" b="1" dirty="0">
                <a:solidFill>
                  <a:srgbClr val="00B050"/>
                </a:solidFill>
              </a:rPr>
              <a:t>Rate</a:t>
            </a:r>
          </a:p>
          <a:p>
            <a:r>
              <a:rPr lang="en-US" sz="1400" b="1" dirty="0">
                <a:solidFill>
                  <a:srgbClr val="993300"/>
                </a:solidFill>
              </a:rPr>
              <a:t>SSD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Max Grade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Cross Slope</a:t>
            </a:r>
          </a:p>
          <a:p>
            <a:r>
              <a:rPr lang="en-US" sz="1400" b="1" dirty="0">
                <a:solidFill>
                  <a:srgbClr val="92D050"/>
                </a:solidFill>
              </a:rPr>
              <a:t>Vertical Clearance</a:t>
            </a:r>
          </a:p>
          <a:p>
            <a:r>
              <a:rPr lang="en-US" sz="1400" b="1" dirty="0">
                <a:solidFill>
                  <a:srgbClr val="FFCC66"/>
                </a:solidFill>
              </a:rPr>
              <a:t>Design Loading Structural Capacity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45455" y="7686979"/>
            <a:ext cx="7204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030A0"/>
                </a:solidFill>
              </a:rPr>
              <a:t>Def#1: </a:t>
            </a:r>
            <a:r>
              <a:rPr lang="en-US" sz="1000" dirty="0">
                <a:solidFill>
                  <a:srgbClr val="7030A0"/>
                </a:solidFill>
              </a:rPr>
              <a:t>Grade of </a:t>
            </a:r>
            <a:r>
              <a:rPr lang="en-US" sz="1000" dirty="0" smtClean="0">
                <a:solidFill>
                  <a:srgbClr val="7030A0"/>
                </a:solidFill>
              </a:rPr>
              <a:t>4.995% </a:t>
            </a:r>
            <a:r>
              <a:rPr lang="en-US" sz="1000" dirty="0">
                <a:solidFill>
                  <a:srgbClr val="7030A0"/>
                </a:solidFill>
              </a:rPr>
              <a:t>exceeds the max. 3.0% for design speed of 60 mph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8382771" y="3536153"/>
            <a:ext cx="430249" cy="611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5400000" flipH="1" flipV="1">
            <a:off x="2707822" y="4041098"/>
            <a:ext cx="441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5400000" flipH="1" flipV="1">
            <a:off x="3927022" y="4422098"/>
            <a:ext cx="365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6200000" flipV="1">
            <a:off x="4536622" y="4803097"/>
            <a:ext cx="289560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822622" y="2898098"/>
            <a:ext cx="0" cy="3352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3927022" y="993098"/>
            <a:ext cx="1981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5755822" y="2498"/>
            <a:ext cx="0" cy="3124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498522" y="1488398"/>
            <a:ext cx="2971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5374822" y="1450298"/>
            <a:ext cx="289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89222" y="4803098"/>
            <a:ext cx="19812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469822" y="535898"/>
            <a:ext cx="19812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326822" y="993098"/>
            <a:ext cx="13716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8041822" y="4726898"/>
            <a:ext cx="1676400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6289222" y="535898"/>
            <a:ext cx="19812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441122" y="5145998"/>
            <a:ext cx="1600200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3469822" y="4803098"/>
            <a:ext cx="19812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261022" y="3050498"/>
            <a:ext cx="114300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261022" y="4269698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12422" y="1983698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64822" y="3736298"/>
            <a:ext cx="1143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79422" y="3812498"/>
            <a:ext cx="838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64822" y="2517098"/>
            <a:ext cx="1143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79422" y="2440898"/>
            <a:ext cx="838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61022" y="3736298"/>
            <a:ext cx="1143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565822" y="2517098"/>
            <a:ext cx="838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564822" y="3050498"/>
            <a:ext cx="114300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7" name="Group 26"/>
          <p:cNvGrpSpPr/>
          <p:nvPr/>
        </p:nvGrpSpPr>
        <p:grpSpPr>
          <a:xfrm>
            <a:off x="1412422" y="4345898"/>
            <a:ext cx="1447800" cy="381000"/>
            <a:chOff x="0" y="4343400"/>
            <a:chExt cx="1447800" cy="381000"/>
          </a:xfrm>
        </p:grpSpPr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762000" y="47244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29" name="Line 507"/>
            <p:cNvSpPr>
              <a:spLocks noChangeShapeType="1"/>
            </p:cNvSpPr>
            <p:nvPr/>
          </p:nvSpPr>
          <p:spPr bwMode="auto">
            <a:xfrm>
              <a:off x="0" y="4343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30" name="Line 508"/>
            <p:cNvSpPr>
              <a:spLocks noChangeShapeType="1"/>
            </p:cNvSpPr>
            <p:nvPr/>
          </p:nvSpPr>
          <p:spPr bwMode="auto">
            <a:xfrm>
              <a:off x="304800" y="43434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</p:grpSp>
      <p:grpSp>
        <p:nvGrpSpPr>
          <p:cNvPr id="31" name="Group 30"/>
          <p:cNvGrpSpPr/>
          <p:nvPr/>
        </p:nvGrpSpPr>
        <p:grpSpPr>
          <a:xfrm rot="10800000">
            <a:off x="9032422" y="1602698"/>
            <a:ext cx="1447800" cy="381000"/>
            <a:chOff x="0" y="4343400"/>
            <a:chExt cx="1447800" cy="381000"/>
          </a:xfrm>
        </p:grpSpPr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762000" y="47244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33" name="Line 507"/>
            <p:cNvSpPr>
              <a:spLocks noChangeShapeType="1"/>
            </p:cNvSpPr>
            <p:nvPr/>
          </p:nvSpPr>
          <p:spPr bwMode="auto">
            <a:xfrm>
              <a:off x="0" y="4343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  <p:sp>
          <p:nvSpPr>
            <p:cNvPr id="34" name="Line 508"/>
            <p:cNvSpPr>
              <a:spLocks noChangeShapeType="1"/>
            </p:cNvSpPr>
            <p:nvPr/>
          </p:nvSpPr>
          <p:spPr bwMode="auto">
            <a:xfrm>
              <a:off x="304800" y="43434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2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7851322" y="421598"/>
            <a:ext cx="1600200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c 45"/>
          <p:cNvSpPr>
            <a:spLocks/>
          </p:cNvSpPr>
          <p:nvPr/>
        </p:nvSpPr>
        <p:spPr bwMode="auto">
          <a:xfrm rot="5400000" flipV="1">
            <a:off x="4133011" y="3174709"/>
            <a:ext cx="203200" cy="157979"/>
          </a:xfrm>
          <a:custGeom>
            <a:avLst/>
            <a:gdLst>
              <a:gd name="T0" fmla="*/ 0 w 43194"/>
              <a:gd name="T1" fmla="*/ 141 h 21600"/>
              <a:gd name="T2" fmla="*/ 192 w 43194"/>
              <a:gd name="T3" fmla="*/ 144 h 21600"/>
              <a:gd name="T4" fmla="*/ 96 w 43194"/>
              <a:gd name="T5" fmla="*/ 144 h 21600"/>
              <a:gd name="T6" fmla="*/ 0 60000 65536"/>
              <a:gd name="T7" fmla="*/ 0 60000 65536"/>
              <a:gd name="T8" fmla="*/ 0 60000 65536"/>
              <a:gd name="T9" fmla="*/ 0 w 43194"/>
              <a:gd name="T10" fmla="*/ 0 h 21600"/>
              <a:gd name="T11" fmla="*/ 43194 w 431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4" h="21600" fill="none" extrusionOk="0">
                <a:moveTo>
                  <a:pt x="0" y="21082"/>
                </a:moveTo>
                <a:cubicBezTo>
                  <a:pt x="281" y="9357"/>
                  <a:pt x="9866" y="-1"/>
                  <a:pt x="21594" y="0"/>
                </a:cubicBezTo>
                <a:cubicBezTo>
                  <a:pt x="33523" y="0"/>
                  <a:pt x="43194" y="9670"/>
                  <a:pt x="43194" y="21600"/>
                </a:cubicBezTo>
              </a:path>
              <a:path w="43194" h="21600" stroke="0" extrusionOk="0">
                <a:moveTo>
                  <a:pt x="0" y="21082"/>
                </a:moveTo>
                <a:cubicBezTo>
                  <a:pt x="281" y="9357"/>
                  <a:pt x="9866" y="-1"/>
                  <a:pt x="21594" y="0"/>
                </a:cubicBezTo>
                <a:cubicBezTo>
                  <a:pt x="33523" y="0"/>
                  <a:pt x="43194" y="9670"/>
                  <a:pt x="43194" y="21600"/>
                </a:cubicBezTo>
                <a:lnTo>
                  <a:pt x="2159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/>
          </a:p>
        </p:txBody>
      </p:sp>
      <p:sp>
        <p:nvSpPr>
          <p:cNvPr id="37" name="Line 46"/>
          <p:cNvSpPr>
            <a:spLocks noChangeShapeType="1"/>
          </p:cNvSpPr>
          <p:nvPr/>
        </p:nvSpPr>
        <p:spPr bwMode="auto">
          <a:xfrm flipV="1">
            <a:off x="4313601" y="3126698"/>
            <a:ext cx="604021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200" b="1"/>
          </a:p>
        </p:txBody>
      </p:sp>
      <p:sp>
        <p:nvSpPr>
          <p:cNvPr id="38" name="Line 48"/>
          <p:cNvSpPr>
            <a:spLocks noChangeShapeType="1"/>
          </p:cNvSpPr>
          <p:nvPr/>
        </p:nvSpPr>
        <p:spPr bwMode="auto">
          <a:xfrm>
            <a:off x="4313601" y="3355298"/>
            <a:ext cx="6040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200" b="1"/>
          </a:p>
        </p:txBody>
      </p:sp>
      <p:sp>
        <p:nvSpPr>
          <p:cNvPr id="39" name="Arc 77"/>
          <p:cNvSpPr>
            <a:spLocks/>
          </p:cNvSpPr>
          <p:nvPr/>
        </p:nvSpPr>
        <p:spPr bwMode="auto">
          <a:xfrm rot="5400000" flipH="1">
            <a:off x="7264797" y="2933873"/>
            <a:ext cx="203200" cy="131649"/>
          </a:xfrm>
          <a:custGeom>
            <a:avLst/>
            <a:gdLst>
              <a:gd name="T0" fmla="*/ 0 w 43194"/>
              <a:gd name="T1" fmla="*/ 141 h 21600"/>
              <a:gd name="T2" fmla="*/ 192 w 43194"/>
              <a:gd name="T3" fmla="*/ 144 h 21600"/>
              <a:gd name="T4" fmla="*/ 96 w 43194"/>
              <a:gd name="T5" fmla="*/ 144 h 21600"/>
              <a:gd name="T6" fmla="*/ 0 60000 65536"/>
              <a:gd name="T7" fmla="*/ 0 60000 65536"/>
              <a:gd name="T8" fmla="*/ 0 60000 65536"/>
              <a:gd name="T9" fmla="*/ 0 w 43194"/>
              <a:gd name="T10" fmla="*/ 0 h 21600"/>
              <a:gd name="T11" fmla="*/ 43194 w 431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4" h="21600" fill="none" extrusionOk="0">
                <a:moveTo>
                  <a:pt x="0" y="21082"/>
                </a:moveTo>
                <a:cubicBezTo>
                  <a:pt x="281" y="9357"/>
                  <a:pt x="9866" y="-1"/>
                  <a:pt x="21594" y="0"/>
                </a:cubicBezTo>
                <a:cubicBezTo>
                  <a:pt x="33523" y="0"/>
                  <a:pt x="43194" y="9670"/>
                  <a:pt x="43194" y="21600"/>
                </a:cubicBezTo>
              </a:path>
              <a:path w="43194" h="21600" stroke="0" extrusionOk="0">
                <a:moveTo>
                  <a:pt x="0" y="21082"/>
                </a:moveTo>
                <a:cubicBezTo>
                  <a:pt x="281" y="9357"/>
                  <a:pt x="9866" y="-1"/>
                  <a:pt x="21594" y="0"/>
                </a:cubicBezTo>
                <a:cubicBezTo>
                  <a:pt x="33523" y="0"/>
                  <a:pt x="43194" y="9670"/>
                  <a:pt x="43194" y="21600"/>
                </a:cubicBezTo>
                <a:lnTo>
                  <a:pt x="2159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/>
          </a:p>
        </p:txBody>
      </p:sp>
      <p:sp>
        <p:nvSpPr>
          <p:cNvPr id="40" name="Line 78"/>
          <p:cNvSpPr>
            <a:spLocks noChangeShapeType="1"/>
          </p:cNvSpPr>
          <p:nvPr/>
        </p:nvSpPr>
        <p:spPr bwMode="auto">
          <a:xfrm flipH="1">
            <a:off x="6822621" y="3101298"/>
            <a:ext cx="477951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200" b="1"/>
          </a:p>
        </p:txBody>
      </p:sp>
      <p:sp>
        <p:nvSpPr>
          <p:cNvPr id="41" name="Line 80"/>
          <p:cNvSpPr>
            <a:spLocks noChangeShapeType="1"/>
          </p:cNvSpPr>
          <p:nvPr/>
        </p:nvSpPr>
        <p:spPr bwMode="auto">
          <a:xfrm flipH="1" flipV="1">
            <a:off x="6822621" y="2898098"/>
            <a:ext cx="4779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200" b="1"/>
          </a:p>
        </p:txBody>
      </p:sp>
      <p:cxnSp>
        <p:nvCxnSpPr>
          <p:cNvPr id="42" name="Straight Connector 41"/>
          <p:cNvCxnSpPr/>
          <p:nvPr/>
        </p:nvCxnSpPr>
        <p:spPr>
          <a:xfrm>
            <a:off x="9261022" y="4269698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 Box 222"/>
          <p:cNvSpPr txBox="1">
            <a:spLocks noChangeArrowheads="1"/>
          </p:cNvSpPr>
          <p:nvPr/>
        </p:nvSpPr>
        <p:spPr bwMode="auto">
          <a:xfrm>
            <a:off x="9433018" y="4422098"/>
            <a:ext cx="7799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u="sng" dirty="0"/>
              <a:t>LEGEND</a:t>
            </a:r>
          </a:p>
        </p:txBody>
      </p:sp>
      <p:sp>
        <p:nvSpPr>
          <p:cNvPr id="44" name="Oval 224"/>
          <p:cNvSpPr>
            <a:spLocks noChangeArrowheads="1"/>
          </p:cNvSpPr>
          <p:nvPr/>
        </p:nvSpPr>
        <p:spPr bwMode="auto">
          <a:xfrm>
            <a:off x="9337222" y="5107898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45" name="AutoShape 225"/>
          <p:cNvSpPr>
            <a:spLocks noChangeArrowheads="1"/>
          </p:cNvSpPr>
          <p:nvPr/>
        </p:nvSpPr>
        <p:spPr bwMode="auto">
          <a:xfrm>
            <a:off x="9261022" y="4726898"/>
            <a:ext cx="304800" cy="2298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sp>
        <p:nvSpPr>
          <p:cNvPr id="46" name="TextBox 45"/>
          <p:cNvSpPr txBox="1"/>
          <p:nvPr/>
        </p:nvSpPr>
        <p:spPr>
          <a:xfrm>
            <a:off x="9642022" y="4736840"/>
            <a:ext cx="10113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Injury</a:t>
            </a:r>
          </a:p>
          <a:p>
            <a:endParaRPr lang="en-US" sz="1100" dirty="0" smtClean="0"/>
          </a:p>
          <a:p>
            <a:r>
              <a:rPr lang="en-US" sz="1100" dirty="0" smtClean="0"/>
              <a:t>Property Damage</a:t>
            </a:r>
          </a:p>
          <a:p>
            <a:endParaRPr lang="en-US" sz="1100" dirty="0" smtClean="0"/>
          </a:p>
          <a:p>
            <a:r>
              <a:rPr lang="en-US" sz="1100" dirty="0" smtClean="0"/>
              <a:t>Angle</a:t>
            </a:r>
          </a:p>
          <a:p>
            <a:endParaRPr lang="en-US" sz="1100" dirty="0" smtClean="0"/>
          </a:p>
          <a:p>
            <a:r>
              <a:rPr lang="en-US" sz="1100" dirty="0" smtClean="0"/>
              <a:t>Side Swipe</a:t>
            </a:r>
          </a:p>
          <a:p>
            <a:endParaRPr lang="en-US" sz="1100" dirty="0" smtClean="0"/>
          </a:p>
          <a:p>
            <a:r>
              <a:rPr lang="en-US" sz="1100" dirty="0" smtClean="0"/>
              <a:t>Rear End</a:t>
            </a:r>
          </a:p>
          <a:p>
            <a:endParaRPr lang="en-US" sz="1100" dirty="0" smtClean="0"/>
          </a:p>
          <a:p>
            <a:r>
              <a:rPr lang="en-US" sz="1100" dirty="0" smtClean="0"/>
              <a:t>Out of Control</a:t>
            </a:r>
          </a:p>
          <a:p>
            <a:endParaRPr lang="en-US" sz="1100" dirty="0" smtClean="0"/>
          </a:p>
          <a:p>
            <a:endParaRPr lang="en-US" sz="1100" dirty="0"/>
          </a:p>
        </p:txBody>
      </p:sp>
      <p:sp>
        <p:nvSpPr>
          <p:cNvPr id="47" name="Rectangle 46"/>
          <p:cNvSpPr/>
          <p:nvPr/>
        </p:nvSpPr>
        <p:spPr>
          <a:xfrm>
            <a:off x="9184822" y="4422098"/>
            <a:ext cx="1371600" cy="2438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9261022" y="5946097"/>
            <a:ext cx="381000" cy="152401"/>
            <a:chOff x="7848600" y="5943599"/>
            <a:chExt cx="381000" cy="152401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8077200" y="6019799"/>
              <a:ext cx="152400" cy="762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7848600" y="5943599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173"/>
          <p:cNvGrpSpPr>
            <a:grpSpLocks/>
          </p:cNvGrpSpPr>
          <p:nvPr/>
        </p:nvGrpSpPr>
        <p:grpSpPr bwMode="auto">
          <a:xfrm rot="5400000" flipH="1">
            <a:off x="9413422" y="5487648"/>
            <a:ext cx="228600" cy="228600"/>
            <a:chOff x="1056" y="384"/>
            <a:chExt cx="144" cy="144"/>
          </a:xfrm>
        </p:grpSpPr>
        <p:sp>
          <p:nvSpPr>
            <p:cNvPr id="52" name="Line 174"/>
            <p:cNvSpPr>
              <a:spLocks noChangeShapeType="1"/>
            </p:cNvSpPr>
            <p:nvPr/>
          </p:nvSpPr>
          <p:spPr bwMode="auto">
            <a:xfrm>
              <a:off x="1056" y="5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75"/>
            <p:cNvSpPr>
              <a:spLocks noChangeShapeType="1"/>
            </p:cNvSpPr>
            <p:nvPr/>
          </p:nvSpPr>
          <p:spPr bwMode="auto">
            <a:xfrm>
              <a:off x="1104" y="3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184823" y="6327098"/>
            <a:ext cx="457200" cy="1588"/>
            <a:chOff x="7772401" y="6324600"/>
            <a:chExt cx="457200" cy="1588"/>
          </a:xfrm>
        </p:grpSpPr>
        <p:cxnSp>
          <p:nvCxnSpPr>
            <p:cNvPr id="55" name="Straight Arrow Connector 54"/>
            <p:cNvCxnSpPr/>
            <p:nvPr/>
          </p:nvCxnSpPr>
          <p:spPr>
            <a:xfrm rot="10800000">
              <a:off x="7772401" y="6324600"/>
              <a:ext cx="3809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0800000">
              <a:off x="7924801" y="6324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Freeform 56"/>
          <p:cNvSpPr/>
          <p:nvPr/>
        </p:nvSpPr>
        <p:spPr>
          <a:xfrm rot="11685726" flipV="1">
            <a:off x="9368715" y="6520293"/>
            <a:ext cx="241812" cy="278527"/>
          </a:xfrm>
          <a:custGeom>
            <a:avLst/>
            <a:gdLst>
              <a:gd name="connsiteX0" fmla="*/ 765507 w 765507"/>
              <a:gd name="connsiteY0" fmla="*/ 983673 h 983673"/>
              <a:gd name="connsiteX1" fmla="*/ 599252 w 765507"/>
              <a:gd name="connsiteY1" fmla="*/ 955964 h 983673"/>
              <a:gd name="connsiteX2" fmla="*/ 488416 w 765507"/>
              <a:gd name="connsiteY2" fmla="*/ 914400 h 983673"/>
              <a:gd name="connsiteX3" fmla="*/ 446852 w 765507"/>
              <a:gd name="connsiteY3" fmla="*/ 886691 h 983673"/>
              <a:gd name="connsiteX4" fmla="*/ 363725 w 765507"/>
              <a:gd name="connsiteY4" fmla="*/ 803564 h 983673"/>
              <a:gd name="connsiteX5" fmla="*/ 349870 w 765507"/>
              <a:gd name="connsiteY5" fmla="*/ 762000 h 983673"/>
              <a:gd name="connsiteX6" fmla="*/ 322161 w 765507"/>
              <a:gd name="connsiteY6" fmla="*/ 720436 h 983673"/>
              <a:gd name="connsiteX7" fmla="*/ 377579 w 765507"/>
              <a:gd name="connsiteY7" fmla="*/ 526473 h 983673"/>
              <a:gd name="connsiteX8" fmla="*/ 432998 w 765507"/>
              <a:gd name="connsiteY8" fmla="*/ 498764 h 983673"/>
              <a:gd name="connsiteX9" fmla="*/ 502270 w 765507"/>
              <a:gd name="connsiteY9" fmla="*/ 512618 h 983673"/>
              <a:gd name="connsiteX10" fmla="*/ 516125 w 765507"/>
              <a:gd name="connsiteY10" fmla="*/ 554182 h 983673"/>
              <a:gd name="connsiteX11" fmla="*/ 460707 w 765507"/>
              <a:gd name="connsiteY11" fmla="*/ 720436 h 983673"/>
              <a:gd name="connsiteX12" fmla="*/ 280598 w 765507"/>
              <a:gd name="connsiteY12" fmla="*/ 706582 h 983673"/>
              <a:gd name="connsiteX13" fmla="*/ 252888 w 765507"/>
              <a:gd name="connsiteY13" fmla="*/ 678873 h 983673"/>
              <a:gd name="connsiteX14" fmla="*/ 183616 w 765507"/>
              <a:gd name="connsiteY14" fmla="*/ 651164 h 983673"/>
              <a:gd name="connsiteX15" fmla="*/ 114343 w 765507"/>
              <a:gd name="connsiteY15" fmla="*/ 595745 h 983673"/>
              <a:gd name="connsiteX16" fmla="*/ 58925 w 765507"/>
              <a:gd name="connsiteY16" fmla="*/ 484909 h 983673"/>
              <a:gd name="connsiteX17" fmla="*/ 17361 w 765507"/>
              <a:gd name="connsiteY17" fmla="*/ 346364 h 983673"/>
              <a:gd name="connsiteX18" fmla="*/ 3507 w 765507"/>
              <a:gd name="connsiteY18" fmla="*/ 263236 h 983673"/>
              <a:gd name="connsiteX19" fmla="*/ 3507 w 765507"/>
              <a:gd name="connsiteY19" fmla="*/ 0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5507" h="983673">
                <a:moveTo>
                  <a:pt x="765507" y="983673"/>
                </a:moveTo>
                <a:cubicBezTo>
                  <a:pt x="710089" y="974437"/>
                  <a:pt x="654344" y="966982"/>
                  <a:pt x="599252" y="955964"/>
                </a:cubicBezTo>
                <a:cubicBezTo>
                  <a:pt x="579269" y="951967"/>
                  <a:pt x="494321" y="917353"/>
                  <a:pt x="488416" y="914400"/>
                </a:cubicBezTo>
                <a:cubicBezTo>
                  <a:pt x="473523" y="906953"/>
                  <a:pt x="459297" y="897753"/>
                  <a:pt x="446852" y="886691"/>
                </a:cubicBezTo>
                <a:cubicBezTo>
                  <a:pt x="417564" y="860657"/>
                  <a:pt x="363725" y="803564"/>
                  <a:pt x="363725" y="803564"/>
                </a:cubicBezTo>
                <a:cubicBezTo>
                  <a:pt x="359107" y="789709"/>
                  <a:pt x="356401" y="775062"/>
                  <a:pt x="349870" y="762000"/>
                </a:cubicBezTo>
                <a:cubicBezTo>
                  <a:pt x="342423" y="747107"/>
                  <a:pt x="323347" y="737045"/>
                  <a:pt x="322161" y="720436"/>
                </a:cubicBezTo>
                <a:cubicBezTo>
                  <a:pt x="315161" y="622435"/>
                  <a:pt x="308639" y="575716"/>
                  <a:pt x="377579" y="526473"/>
                </a:cubicBezTo>
                <a:cubicBezTo>
                  <a:pt x="394385" y="514469"/>
                  <a:pt x="414525" y="508000"/>
                  <a:pt x="432998" y="498764"/>
                </a:cubicBezTo>
                <a:cubicBezTo>
                  <a:pt x="456089" y="503382"/>
                  <a:pt x="482677" y="499556"/>
                  <a:pt x="502270" y="512618"/>
                </a:cubicBezTo>
                <a:cubicBezTo>
                  <a:pt x="514421" y="520719"/>
                  <a:pt x="516125" y="539578"/>
                  <a:pt x="516125" y="554182"/>
                </a:cubicBezTo>
                <a:cubicBezTo>
                  <a:pt x="516125" y="716067"/>
                  <a:pt x="546317" y="691900"/>
                  <a:pt x="460707" y="720436"/>
                </a:cubicBezTo>
                <a:cubicBezTo>
                  <a:pt x="400671" y="715818"/>
                  <a:pt x="339642" y="718391"/>
                  <a:pt x="280598" y="706582"/>
                </a:cubicBezTo>
                <a:cubicBezTo>
                  <a:pt x="267789" y="704020"/>
                  <a:pt x="264229" y="685354"/>
                  <a:pt x="252888" y="678873"/>
                </a:cubicBezTo>
                <a:cubicBezTo>
                  <a:pt x="231295" y="666534"/>
                  <a:pt x="206707" y="660400"/>
                  <a:pt x="183616" y="651164"/>
                </a:cubicBezTo>
                <a:cubicBezTo>
                  <a:pt x="160525" y="632691"/>
                  <a:pt x="132086" y="619402"/>
                  <a:pt x="114343" y="595745"/>
                </a:cubicBezTo>
                <a:cubicBezTo>
                  <a:pt x="89559" y="562700"/>
                  <a:pt x="74266" y="523261"/>
                  <a:pt x="58925" y="484909"/>
                </a:cubicBezTo>
                <a:cubicBezTo>
                  <a:pt x="25769" y="402019"/>
                  <a:pt x="32970" y="432214"/>
                  <a:pt x="17361" y="346364"/>
                </a:cubicBezTo>
                <a:cubicBezTo>
                  <a:pt x="12336" y="318726"/>
                  <a:pt x="4630" y="291305"/>
                  <a:pt x="3507" y="263236"/>
                </a:cubicBezTo>
                <a:cubicBezTo>
                  <a:pt x="0" y="175561"/>
                  <a:pt x="3507" y="87745"/>
                  <a:pt x="3507" y="0"/>
                </a:cubicBezTo>
              </a:path>
            </a:pathLst>
          </a:cu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412422" y="2498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USH 151 &amp; STH 23 (Johnson) Fond du Lac County</a:t>
            </a:r>
          </a:p>
          <a:p>
            <a:r>
              <a:rPr lang="en-US" sz="1600" dirty="0" smtClean="0"/>
              <a:t>2012 – 2016</a:t>
            </a:r>
            <a:endParaRPr lang="en-US" sz="1600" dirty="0"/>
          </a:p>
        </p:txBody>
      </p:sp>
      <p:cxnSp>
        <p:nvCxnSpPr>
          <p:cNvPr id="59" name="Straight Arrow Connector 58"/>
          <p:cNvCxnSpPr/>
          <p:nvPr/>
        </p:nvCxnSpPr>
        <p:spPr>
          <a:xfrm rot="5400000" flipH="1" flipV="1">
            <a:off x="8486321" y="344604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773880" y="24934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908222" y="1297898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USH 151 NB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50520" y="3376893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STH 23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6822622" y="3812498"/>
            <a:ext cx="838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822622" y="2440898"/>
            <a:ext cx="838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755822" y="3812498"/>
            <a:ext cx="2286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03222" y="1983698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003222" y="4269698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22622" y="4269698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822622" y="1983698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755822" y="4269698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521919" y="4955498"/>
            <a:ext cx="790601" cy="1477328"/>
            <a:chOff x="457200" y="4679117"/>
            <a:chExt cx="790601" cy="1477328"/>
          </a:xfrm>
        </p:grpSpPr>
        <p:sp>
          <p:nvSpPr>
            <p:cNvPr id="72" name="Text Box 212"/>
            <p:cNvSpPr txBox="1">
              <a:spLocks noChangeArrowheads="1"/>
            </p:cNvSpPr>
            <p:nvPr/>
          </p:nvSpPr>
          <p:spPr bwMode="auto">
            <a:xfrm>
              <a:off x="457200" y="4679117"/>
              <a:ext cx="790601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2012</a:t>
              </a:r>
              <a:endParaRPr lang="en-US" sz="1000" dirty="0"/>
            </a:p>
            <a:p>
              <a:endParaRPr lang="en-US" sz="1000" dirty="0"/>
            </a:p>
            <a:p>
              <a:r>
                <a:rPr lang="en-US" sz="1000" dirty="0" smtClean="0"/>
                <a:t>2013</a:t>
              </a:r>
              <a:endParaRPr lang="en-US" sz="1000" dirty="0"/>
            </a:p>
            <a:p>
              <a:endParaRPr lang="en-US" sz="1000" dirty="0"/>
            </a:p>
            <a:p>
              <a:r>
                <a:rPr lang="en-US" sz="1000" dirty="0" smtClean="0">
                  <a:solidFill>
                    <a:srgbClr val="7030A0"/>
                  </a:solidFill>
                </a:rPr>
                <a:t>MM/DD/14</a:t>
              </a:r>
            </a:p>
            <a:p>
              <a:endParaRPr lang="en-US" sz="1000" dirty="0">
                <a:solidFill>
                  <a:srgbClr val="7030A0"/>
                </a:solidFill>
              </a:endParaRPr>
            </a:p>
            <a:p>
              <a:r>
                <a:rPr lang="en-US" sz="1000" dirty="0" smtClean="0">
                  <a:solidFill>
                    <a:srgbClr val="0070C0"/>
                  </a:solidFill>
                </a:rPr>
                <a:t>MM/DD/15</a:t>
              </a:r>
            </a:p>
            <a:p>
              <a:endParaRPr lang="en-US" sz="1000" dirty="0">
                <a:solidFill>
                  <a:srgbClr val="0070C0"/>
                </a:solidFill>
              </a:endParaRPr>
            </a:p>
            <a:p>
              <a:r>
                <a:rPr lang="en-US" sz="1000" dirty="0" smtClean="0">
                  <a:solidFill>
                    <a:srgbClr val="00B050"/>
                  </a:solidFill>
                </a:rPr>
                <a:t>MM/DD/16</a:t>
              </a:r>
              <a:endParaRPr 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73" name="Rectangle 215"/>
            <p:cNvSpPr>
              <a:spLocks noChangeArrowheads="1"/>
            </p:cNvSpPr>
            <p:nvPr/>
          </p:nvSpPr>
          <p:spPr bwMode="auto">
            <a:xfrm>
              <a:off x="914400" y="4755317"/>
              <a:ext cx="3048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216"/>
            <p:cNvSpPr>
              <a:spLocks noChangeArrowheads="1"/>
            </p:cNvSpPr>
            <p:nvPr/>
          </p:nvSpPr>
          <p:spPr bwMode="auto">
            <a:xfrm>
              <a:off x="914400" y="5060117"/>
              <a:ext cx="304800" cy="76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 rot="17701702">
            <a:off x="2881454" y="1580774"/>
            <a:ext cx="457200" cy="1588"/>
            <a:chOff x="7772401" y="6324600"/>
            <a:chExt cx="457200" cy="1588"/>
          </a:xfrm>
        </p:grpSpPr>
        <p:cxnSp>
          <p:nvCxnSpPr>
            <p:cNvPr id="76" name="Straight Arrow Connector 75"/>
            <p:cNvCxnSpPr/>
            <p:nvPr/>
          </p:nvCxnSpPr>
          <p:spPr>
            <a:xfrm rot="10800000">
              <a:off x="7772401" y="6324600"/>
              <a:ext cx="3809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>
              <a:off x="7924801" y="6324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Oval 224"/>
          <p:cNvSpPr>
            <a:spLocks noChangeArrowheads="1"/>
          </p:cNvSpPr>
          <p:nvPr/>
        </p:nvSpPr>
        <p:spPr bwMode="auto">
          <a:xfrm>
            <a:off x="7565362" y="5018542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 smtClean="0"/>
              <a:t>26,28</a:t>
            </a:r>
            <a:endParaRPr lang="en-US" sz="800" dirty="0"/>
          </a:p>
        </p:txBody>
      </p:sp>
      <p:sp>
        <p:nvSpPr>
          <p:cNvPr id="79" name="TextBox 78"/>
          <p:cNvSpPr txBox="1"/>
          <p:nvPr/>
        </p:nvSpPr>
        <p:spPr>
          <a:xfrm>
            <a:off x="4841422" y="4955498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USH 151 SB</a:t>
            </a:r>
          </a:p>
        </p:txBody>
      </p:sp>
      <p:grpSp>
        <p:nvGrpSpPr>
          <p:cNvPr id="80" name="Group 79"/>
          <p:cNvGrpSpPr/>
          <p:nvPr/>
        </p:nvGrpSpPr>
        <p:grpSpPr>
          <a:xfrm rot="17134078">
            <a:off x="3099054" y="1730459"/>
            <a:ext cx="381000" cy="152401"/>
            <a:chOff x="7848600" y="5943599"/>
            <a:chExt cx="381000" cy="152401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8077200" y="6019799"/>
              <a:ext cx="152400" cy="762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0800000">
              <a:off x="7848600" y="5943599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/>
          <p:cNvCxnSpPr/>
          <p:nvPr/>
        </p:nvCxnSpPr>
        <p:spPr>
          <a:xfrm rot="6901702">
            <a:off x="3208236" y="1851051"/>
            <a:ext cx="3809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7570082" y="2669498"/>
            <a:ext cx="381000" cy="381000"/>
            <a:chOff x="8458200" y="381000"/>
            <a:chExt cx="381000" cy="381000"/>
          </a:xfrm>
        </p:grpSpPr>
        <p:sp>
          <p:nvSpPr>
            <p:cNvPr id="85" name="AutoShape 225"/>
            <p:cNvSpPr>
              <a:spLocks noChangeArrowheads="1"/>
            </p:cNvSpPr>
            <p:nvPr/>
          </p:nvSpPr>
          <p:spPr bwMode="auto">
            <a:xfrm>
              <a:off x="8534400" y="533400"/>
              <a:ext cx="304800" cy="2286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smtClean="0"/>
                <a:t>30</a:t>
              </a:r>
              <a:endParaRPr lang="en-US" sz="1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458200" y="381000"/>
              <a:ext cx="228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9413422" y="2593298"/>
            <a:ext cx="457200" cy="1588"/>
            <a:chOff x="7772401" y="6324600"/>
            <a:chExt cx="457200" cy="1588"/>
          </a:xfrm>
        </p:grpSpPr>
        <p:cxnSp>
          <p:nvCxnSpPr>
            <p:cNvPr id="88" name="Straight Arrow Connector 87"/>
            <p:cNvCxnSpPr/>
            <p:nvPr/>
          </p:nvCxnSpPr>
          <p:spPr>
            <a:xfrm rot="10800000">
              <a:off x="7772401" y="6324600"/>
              <a:ext cx="3809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10800000">
              <a:off x="7924801" y="6324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173"/>
          <p:cNvGrpSpPr>
            <a:grpSpLocks/>
          </p:cNvGrpSpPr>
          <p:nvPr/>
        </p:nvGrpSpPr>
        <p:grpSpPr bwMode="auto">
          <a:xfrm rot="5400000" flipH="1">
            <a:off x="8041822" y="3660098"/>
            <a:ext cx="304800" cy="304800"/>
            <a:chOff x="1008" y="528"/>
            <a:chExt cx="192" cy="192"/>
          </a:xfrm>
        </p:grpSpPr>
        <p:sp>
          <p:nvSpPr>
            <p:cNvPr id="91" name="Line 174"/>
            <p:cNvSpPr>
              <a:spLocks noChangeShapeType="1"/>
            </p:cNvSpPr>
            <p:nvPr/>
          </p:nvSpPr>
          <p:spPr bwMode="auto">
            <a:xfrm>
              <a:off x="1008" y="5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75"/>
            <p:cNvSpPr>
              <a:spLocks noChangeShapeType="1"/>
            </p:cNvSpPr>
            <p:nvPr/>
          </p:nvSpPr>
          <p:spPr bwMode="auto">
            <a:xfrm flipV="1">
              <a:off x="1104" y="5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Oval 224"/>
          <p:cNvSpPr>
            <a:spLocks noChangeArrowheads="1"/>
          </p:cNvSpPr>
          <p:nvPr/>
        </p:nvSpPr>
        <p:spPr bwMode="auto">
          <a:xfrm>
            <a:off x="9794422" y="2440898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/>
              <a:t>27</a:t>
            </a:r>
            <a:endParaRPr lang="en-US" sz="11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2784022" y="3050498"/>
            <a:ext cx="568700" cy="304800"/>
            <a:chOff x="1371600" y="3048000"/>
            <a:chExt cx="568700" cy="304800"/>
          </a:xfrm>
        </p:grpSpPr>
        <p:sp>
          <p:nvSpPr>
            <p:cNvPr id="95" name="Line 174"/>
            <p:cNvSpPr>
              <a:spLocks noChangeShapeType="1"/>
            </p:cNvSpPr>
            <p:nvPr/>
          </p:nvSpPr>
          <p:spPr bwMode="auto">
            <a:xfrm rot="5400000">
              <a:off x="1524000" y="3200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75"/>
            <p:cNvSpPr>
              <a:spLocks noChangeShapeType="1"/>
            </p:cNvSpPr>
            <p:nvPr/>
          </p:nvSpPr>
          <p:spPr bwMode="auto">
            <a:xfrm rot="5400000" flipH="1" flipV="1">
              <a:off x="1524000" y="3048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97" name="Straight Connector 96"/>
            <p:cNvCxnSpPr/>
            <p:nvPr/>
          </p:nvCxnSpPr>
          <p:spPr>
            <a:xfrm rot="10800000" flipV="1">
              <a:off x="1676400" y="3048000"/>
              <a:ext cx="263900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 rot="6666061">
            <a:off x="7667662" y="4634862"/>
            <a:ext cx="457200" cy="1588"/>
            <a:chOff x="7772401" y="6324600"/>
            <a:chExt cx="457200" cy="1588"/>
          </a:xfrm>
        </p:grpSpPr>
        <p:cxnSp>
          <p:nvCxnSpPr>
            <p:cNvPr id="99" name="Straight Arrow Connector 98"/>
            <p:cNvCxnSpPr/>
            <p:nvPr/>
          </p:nvCxnSpPr>
          <p:spPr>
            <a:xfrm rot="10800000">
              <a:off x="7772401" y="6324600"/>
              <a:ext cx="3809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10800000">
              <a:off x="7924801" y="6324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10800000">
            <a:off x="8118022" y="2593298"/>
            <a:ext cx="568700" cy="304800"/>
            <a:chOff x="1371600" y="3048000"/>
            <a:chExt cx="568700" cy="304800"/>
          </a:xfrm>
        </p:grpSpPr>
        <p:sp>
          <p:nvSpPr>
            <p:cNvPr id="102" name="Line 174"/>
            <p:cNvSpPr>
              <a:spLocks noChangeShapeType="1"/>
            </p:cNvSpPr>
            <p:nvPr/>
          </p:nvSpPr>
          <p:spPr bwMode="auto">
            <a:xfrm rot="5400000">
              <a:off x="1524000" y="3200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75"/>
            <p:cNvSpPr>
              <a:spLocks noChangeShapeType="1"/>
            </p:cNvSpPr>
            <p:nvPr/>
          </p:nvSpPr>
          <p:spPr bwMode="auto">
            <a:xfrm rot="5400000" flipH="1" flipV="1">
              <a:off x="1524000" y="3048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10800000" flipV="1">
              <a:off x="1676400" y="3048000"/>
              <a:ext cx="263900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 rot="10800000">
            <a:off x="2326822" y="4041098"/>
            <a:ext cx="457200" cy="1588"/>
            <a:chOff x="7772401" y="6324600"/>
            <a:chExt cx="457200" cy="1588"/>
          </a:xfrm>
        </p:grpSpPr>
        <p:cxnSp>
          <p:nvCxnSpPr>
            <p:cNvPr id="106" name="Straight Arrow Connector 105"/>
            <p:cNvCxnSpPr/>
            <p:nvPr/>
          </p:nvCxnSpPr>
          <p:spPr>
            <a:xfrm rot="10800000">
              <a:off x="7772401" y="6324600"/>
              <a:ext cx="3809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0800000">
              <a:off x="7924801" y="6324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9337222" y="2898098"/>
            <a:ext cx="457200" cy="1588"/>
            <a:chOff x="7772401" y="6324600"/>
            <a:chExt cx="457200" cy="1588"/>
          </a:xfrm>
        </p:grpSpPr>
        <p:cxnSp>
          <p:nvCxnSpPr>
            <p:cNvPr id="109" name="Straight Arrow Connector 108"/>
            <p:cNvCxnSpPr/>
            <p:nvPr/>
          </p:nvCxnSpPr>
          <p:spPr>
            <a:xfrm rot="10800000">
              <a:off x="7772401" y="6324600"/>
              <a:ext cx="3809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0800000">
              <a:off x="7924801" y="6324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1" name="Oval 224"/>
          <p:cNvSpPr>
            <a:spLocks noChangeArrowheads="1"/>
          </p:cNvSpPr>
          <p:nvPr/>
        </p:nvSpPr>
        <p:spPr bwMode="auto">
          <a:xfrm>
            <a:off x="3393622" y="1450298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/>
              <a:t>13</a:t>
            </a:r>
            <a:endParaRPr lang="en-US" sz="1100" dirty="0"/>
          </a:p>
        </p:txBody>
      </p:sp>
      <p:sp>
        <p:nvSpPr>
          <p:cNvPr id="112" name="AutoShape 225"/>
          <p:cNvSpPr>
            <a:spLocks noChangeArrowheads="1"/>
          </p:cNvSpPr>
          <p:nvPr/>
        </p:nvSpPr>
        <p:spPr bwMode="auto">
          <a:xfrm>
            <a:off x="8194222" y="3964898"/>
            <a:ext cx="3048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/>
              <a:t>14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346622" y="3888698"/>
            <a:ext cx="15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</a:t>
            </a:r>
          </a:p>
        </p:txBody>
      </p:sp>
      <p:sp>
        <p:nvSpPr>
          <p:cNvPr id="114" name="Oval 224"/>
          <p:cNvSpPr>
            <a:spLocks noChangeArrowheads="1"/>
          </p:cNvSpPr>
          <p:nvPr/>
        </p:nvSpPr>
        <p:spPr bwMode="auto">
          <a:xfrm>
            <a:off x="3355521" y="2974298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/>
              <a:t>15</a:t>
            </a:r>
            <a:endParaRPr lang="en-US" sz="1100" dirty="0"/>
          </a:p>
        </p:txBody>
      </p:sp>
      <p:sp>
        <p:nvSpPr>
          <p:cNvPr id="115" name="AutoShape 225"/>
          <p:cNvSpPr>
            <a:spLocks noChangeArrowheads="1"/>
          </p:cNvSpPr>
          <p:nvPr/>
        </p:nvSpPr>
        <p:spPr bwMode="auto">
          <a:xfrm>
            <a:off x="9756322" y="2759076"/>
            <a:ext cx="3048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/>
              <a:t>16</a:t>
            </a:r>
            <a:endParaRPr lang="en-US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9946822" y="2593298"/>
            <a:ext cx="7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</a:t>
            </a:r>
          </a:p>
        </p:txBody>
      </p:sp>
      <p:sp>
        <p:nvSpPr>
          <p:cNvPr id="117" name="Oval 224"/>
          <p:cNvSpPr>
            <a:spLocks noChangeArrowheads="1"/>
          </p:cNvSpPr>
          <p:nvPr/>
        </p:nvSpPr>
        <p:spPr bwMode="auto">
          <a:xfrm>
            <a:off x="7667534" y="4811164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/>
              <a:t>17</a:t>
            </a:r>
            <a:endParaRPr lang="en-US" sz="1100" dirty="0"/>
          </a:p>
        </p:txBody>
      </p:sp>
      <p:sp>
        <p:nvSpPr>
          <p:cNvPr id="118" name="Freeform 117"/>
          <p:cNvSpPr/>
          <p:nvPr/>
        </p:nvSpPr>
        <p:spPr>
          <a:xfrm rot="1134113" flipV="1">
            <a:off x="2517816" y="2853556"/>
            <a:ext cx="241812" cy="278527"/>
          </a:xfrm>
          <a:custGeom>
            <a:avLst/>
            <a:gdLst>
              <a:gd name="connsiteX0" fmla="*/ 765507 w 765507"/>
              <a:gd name="connsiteY0" fmla="*/ 983673 h 983673"/>
              <a:gd name="connsiteX1" fmla="*/ 599252 w 765507"/>
              <a:gd name="connsiteY1" fmla="*/ 955964 h 983673"/>
              <a:gd name="connsiteX2" fmla="*/ 488416 w 765507"/>
              <a:gd name="connsiteY2" fmla="*/ 914400 h 983673"/>
              <a:gd name="connsiteX3" fmla="*/ 446852 w 765507"/>
              <a:gd name="connsiteY3" fmla="*/ 886691 h 983673"/>
              <a:gd name="connsiteX4" fmla="*/ 363725 w 765507"/>
              <a:gd name="connsiteY4" fmla="*/ 803564 h 983673"/>
              <a:gd name="connsiteX5" fmla="*/ 349870 w 765507"/>
              <a:gd name="connsiteY5" fmla="*/ 762000 h 983673"/>
              <a:gd name="connsiteX6" fmla="*/ 322161 w 765507"/>
              <a:gd name="connsiteY6" fmla="*/ 720436 h 983673"/>
              <a:gd name="connsiteX7" fmla="*/ 377579 w 765507"/>
              <a:gd name="connsiteY7" fmla="*/ 526473 h 983673"/>
              <a:gd name="connsiteX8" fmla="*/ 432998 w 765507"/>
              <a:gd name="connsiteY8" fmla="*/ 498764 h 983673"/>
              <a:gd name="connsiteX9" fmla="*/ 502270 w 765507"/>
              <a:gd name="connsiteY9" fmla="*/ 512618 h 983673"/>
              <a:gd name="connsiteX10" fmla="*/ 516125 w 765507"/>
              <a:gd name="connsiteY10" fmla="*/ 554182 h 983673"/>
              <a:gd name="connsiteX11" fmla="*/ 460707 w 765507"/>
              <a:gd name="connsiteY11" fmla="*/ 720436 h 983673"/>
              <a:gd name="connsiteX12" fmla="*/ 280598 w 765507"/>
              <a:gd name="connsiteY12" fmla="*/ 706582 h 983673"/>
              <a:gd name="connsiteX13" fmla="*/ 252888 w 765507"/>
              <a:gd name="connsiteY13" fmla="*/ 678873 h 983673"/>
              <a:gd name="connsiteX14" fmla="*/ 183616 w 765507"/>
              <a:gd name="connsiteY14" fmla="*/ 651164 h 983673"/>
              <a:gd name="connsiteX15" fmla="*/ 114343 w 765507"/>
              <a:gd name="connsiteY15" fmla="*/ 595745 h 983673"/>
              <a:gd name="connsiteX16" fmla="*/ 58925 w 765507"/>
              <a:gd name="connsiteY16" fmla="*/ 484909 h 983673"/>
              <a:gd name="connsiteX17" fmla="*/ 17361 w 765507"/>
              <a:gd name="connsiteY17" fmla="*/ 346364 h 983673"/>
              <a:gd name="connsiteX18" fmla="*/ 3507 w 765507"/>
              <a:gd name="connsiteY18" fmla="*/ 263236 h 983673"/>
              <a:gd name="connsiteX19" fmla="*/ 3507 w 765507"/>
              <a:gd name="connsiteY19" fmla="*/ 0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5507" h="983673">
                <a:moveTo>
                  <a:pt x="765507" y="983673"/>
                </a:moveTo>
                <a:cubicBezTo>
                  <a:pt x="710089" y="974437"/>
                  <a:pt x="654344" y="966982"/>
                  <a:pt x="599252" y="955964"/>
                </a:cubicBezTo>
                <a:cubicBezTo>
                  <a:pt x="579269" y="951967"/>
                  <a:pt x="494321" y="917353"/>
                  <a:pt x="488416" y="914400"/>
                </a:cubicBezTo>
                <a:cubicBezTo>
                  <a:pt x="473523" y="906953"/>
                  <a:pt x="459297" y="897753"/>
                  <a:pt x="446852" y="886691"/>
                </a:cubicBezTo>
                <a:cubicBezTo>
                  <a:pt x="417564" y="860657"/>
                  <a:pt x="363725" y="803564"/>
                  <a:pt x="363725" y="803564"/>
                </a:cubicBezTo>
                <a:cubicBezTo>
                  <a:pt x="359107" y="789709"/>
                  <a:pt x="356401" y="775062"/>
                  <a:pt x="349870" y="762000"/>
                </a:cubicBezTo>
                <a:cubicBezTo>
                  <a:pt x="342423" y="747107"/>
                  <a:pt x="323347" y="737045"/>
                  <a:pt x="322161" y="720436"/>
                </a:cubicBezTo>
                <a:cubicBezTo>
                  <a:pt x="315161" y="622435"/>
                  <a:pt x="308639" y="575716"/>
                  <a:pt x="377579" y="526473"/>
                </a:cubicBezTo>
                <a:cubicBezTo>
                  <a:pt x="394385" y="514469"/>
                  <a:pt x="414525" y="508000"/>
                  <a:pt x="432998" y="498764"/>
                </a:cubicBezTo>
                <a:cubicBezTo>
                  <a:pt x="456089" y="503382"/>
                  <a:pt x="482677" y="499556"/>
                  <a:pt x="502270" y="512618"/>
                </a:cubicBezTo>
                <a:cubicBezTo>
                  <a:pt x="514421" y="520719"/>
                  <a:pt x="516125" y="539578"/>
                  <a:pt x="516125" y="554182"/>
                </a:cubicBezTo>
                <a:cubicBezTo>
                  <a:pt x="516125" y="716067"/>
                  <a:pt x="546317" y="691900"/>
                  <a:pt x="460707" y="720436"/>
                </a:cubicBezTo>
                <a:cubicBezTo>
                  <a:pt x="400671" y="715818"/>
                  <a:pt x="339642" y="718391"/>
                  <a:pt x="280598" y="706582"/>
                </a:cubicBezTo>
                <a:cubicBezTo>
                  <a:pt x="267789" y="704020"/>
                  <a:pt x="264229" y="685354"/>
                  <a:pt x="252888" y="678873"/>
                </a:cubicBezTo>
                <a:cubicBezTo>
                  <a:pt x="231295" y="666534"/>
                  <a:pt x="206707" y="660400"/>
                  <a:pt x="183616" y="651164"/>
                </a:cubicBezTo>
                <a:cubicBezTo>
                  <a:pt x="160525" y="632691"/>
                  <a:pt x="132086" y="619402"/>
                  <a:pt x="114343" y="595745"/>
                </a:cubicBezTo>
                <a:cubicBezTo>
                  <a:pt x="89559" y="562700"/>
                  <a:pt x="74266" y="523261"/>
                  <a:pt x="58925" y="484909"/>
                </a:cubicBezTo>
                <a:cubicBezTo>
                  <a:pt x="25769" y="402019"/>
                  <a:pt x="32970" y="432214"/>
                  <a:pt x="17361" y="346364"/>
                </a:cubicBezTo>
                <a:cubicBezTo>
                  <a:pt x="12336" y="318726"/>
                  <a:pt x="4630" y="291305"/>
                  <a:pt x="3507" y="263236"/>
                </a:cubicBezTo>
                <a:cubicBezTo>
                  <a:pt x="0" y="175561"/>
                  <a:pt x="3507" y="87745"/>
                  <a:pt x="3507" y="0"/>
                </a:cubicBezTo>
              </a:path>
            </a:pathLst>
          </a:cu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224"/>
          <p:cNvSpPr>
            <a:spLocks noChangeArrowheads="1"/>
          </p:cNvSpPr>
          <p:nvPr/>
        </p:nvSpPr>
        <p:spPr bwMode="auto">
          <a:xfrm>
            <a:off x="2707822" y="2745698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/>
              <a:t>18</a:t>
            </a:r>
            <a:endParaRPr lang="en-US" sz="1100" dirty="0"/>
          </a:p>
        </p:txBody>
      </p:sp>
      <p:sp>
        <p:nvSpPr>
          <p:cNvPr id="120" name="Oval 224"/>
          <p:cNvSpPr>
            <a:spLocks noChangeArrowheads="1"/>
          </p:cNvSpPr>
          <p:nvPr/>
        </p:nvSpPr>
        <p:spPr bwMode="auto">
          <a:xfrm>
            <a:off x="7883664" y="2821898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/>
              <a:t>19</a:t>
            </a:r>
            <a:endParaRPr lang="en-US" sz="1100" dirty="0"/>
          </a:p>
        </p:txBody>
      </p:sp>
      <p:sp>
        <p:nvSpPr>
          <p:cNvPr id="121" name="Oval 224"/>
          <p:cNvSpPr>
            <a:spLocks noChangeArrowheads="1"/>
          </p:cNvSpPr>
          <p:nvPr/>
        </p:nvSpPr>
        <p:spPr bwMode="auto">
          <a:xfrm>
            <a:off x="3090223" y="1032942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 smtClean="0"/>
              <a:t>20,23,</a:t>
            </a:r>
          </a:p>
          <a:p>
            <a:pPr algn="ctr"/>
            <a:r>
              <a:rPr lang="en-US" sz="900" dirty="0" smtClean="0"/>
              <a:t>29</a:t>
            </a:r>
            <a:endParaRPr lang="en-US" sz="900" dirty="0"/>
          </a:p>
        </p:txBody>
      </p:sp>
      <p:sp>
        <p:nvSpPr>
          <p:cNvPr id="122" name="Freeform 121"/>
          <p:cNvSpPr/>
          <p:nvPr/>
        </p:nvSpPr>
        <p:spPr>
          <a:xfrm rot="20465887">
            <a:off x="10074318" y="2080781"/>
            <a:ext cx="241812" cy="278527"/>
          </a:xfrm>
          <a:custGeom>
            <a:avLst/>
            <a:gdLst>
              <a:gd name="connsiteX0" fmla="*/ 765507 w 765507"/>
              <a:gd name="connsiteY0" fmla="*/ 983673 h 983673"/>
              <a:gd name="connsiteX1" fmla="*/ 599252 w 765507"/>
              <a:gd name="connsiteY1" fmla="*/ 955964 h 983673"/>
              <a:gd name="connsiteX2" fmla="*/ 488416 w 765507"/>
              <a:gd name="connsiteY2" fmla="*/ 914400 h 983673"/>
              <a:gd name="connsiteX3" fmla="*/ 446852 w 765507"/>
              <a:gd name="connsiteY3" fmla="*/ 886691 h 983673"/>
              <a:gd name="connsiteX4" fmla="*/ 363725 w 765507"/>
              <a:gd name="connsiteY4" fmla="*/ 803564 h 983673"/>
              <a:gd name="connsiteX5" fmla="*/ 349870 w 765507"/>
              <a:gd name="connsiteY5" fmla="*/ 762000 h 983673"/>
              <a:gd name="connsiteX6" fmla="*/ 322161 w 765507"/>
              <a:gd name="connsiteY6" fmla="*/ 720436 h 983673"/>
              <a:gd name="connsiteX7" fmla="*/ 377579 w 765507"/>
              <a:gd name="connsiteY7" fmla="*/ 526473 h 983673"/>
              <a:gd name="connsiteX8" fmla="*/ 432998 w 765507"/>
              <a:gd name="connsiteY8" fmla="*/ 498764 h 983673"/>
              <a:gd name="connsiteX9" fmla="*/ 502270 w 765507"/>
              <a:gd name="connsiteY9" fmla="*/ 512618 h 983673"/>
              <a:gd name="connsiteX10" fmla="*/ 516125 w 765507"/>
              <a:gd name="connsiteY10" fmla="*/ 554182 h 983673"/>
              <a:gd name="connsiteX11" fmla="*/ 460707 w 765507"/>
              <a:gd name="connsiteY11" fmla="*/ 720436 h 983673"/>
              <a:gd name="connsiteX12" fmla="*/ 280598 w 765507"/>
              <a:gd name="connsiteY12" fmla="*/ 706582 h 983673"/>
              <a:gd name="connsiteX13" fmla="*/ 252888 w 765507"/>
              <a:gd name="connsiteY13" fmla="*/ 678873 h 983673"/>
              <a:gd name="connsiteX14" fmla="*/ 183616 w 765507"/>
              <a:gd name="connsiteY14" fmla="*/ 651164 h 983673"/>
              <a:gd name="connsiteX15" fmla="*/ 114343 w 765507"/>
              <a:gd name="connsiteY15" fmla="*/ 595745 h 983673"/>
              <a:gd name="connsiteX16" fmla="*/ 58925 w 765507"/>
              <a:gd name="connsiteY16" fmla="*/ 484909 h 983673"/>
              <a:gd name="connsiteX17" fmla="*/ 17361 w 765507"/>
              <a:gd name="connsiteY17" fmla="*/ 346364 h 983673"/>
              <a:gd name="connsiteX18" fmla="*/ 3507 w 765507"/>
              <a:gd name="connsiteY18" fmla="*/ 263236 h 983673"/>
              <a:gd name="connsiteX19" fmla="*/ 3507 w 765507"/>
              <a:gd name="connsiteY19" fmla="*/ 0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5507" h="983673">
                <a:moveTo>
                  <a:pt x="765507" y="983673"/>
                </a:moveTo>
                <a:cubicBezTo>
                  <a:pt x="710089" y="974437"/>
                  <a:pt x="654344" y="966982"/>
                  <a:pt x="599252" y="955964"/>
                </a:cubicBezTo>
                <a:cubicBezTo>
                  <a:pt x="579269" y="951967"/>
                  <a:pt x="494321" y="917353"/>
                  <a:pt x="488416" y="914400"/>
                </a:cubicBezTo>
                <a:cubicBezTo>
                  <a:pt x="473523" y="906953"/>
                  <a:pt x="459297" y="897753"/>
                  <a:pt x="446852" y="886691"/>
                </a:cubicBezTo>
                <a:cubicBezTo>
                  <a:pt x="417564" y="860657"/>
                  <a:pt x="363725" y="803564"/>
                  <a:pt x="363725" y="803564"/>
                </a:cubicBezTo>
                <a:cubicBezTo>
                  <a:pt x="359107" y="789709"/>
                  <a:pt x="356401" y="775062"/>
                  <a:pt x="349870" y="762000"/>
                </a:cubicBezTo>
                <a:cubicBezTo>
                  <a:pt x="342423" y="747107"/>
                  <a:pt x="323347" y="737045"/>
                  <a:pt x="322161" y="720436"/>
                </a:cubicBezTo>
                <a:cubicBezTo>
                  <a:pt x="315161" y="622435"/>
                  <a:pt x="308639" y="575716"/>
                  <a:pt x="377579" y="526473"/>
                </a:cubicBezTo>
                <a:cubicBezTo>
                  <a:pt x="394385" y="514469"/>
                  <a:pt x="414525" y="508000"/>
                  <a:pt x="432998" y="498764"/>
                </a:cubicBezTo>
                <a:cubicBezTo>
                  <a:pt x="456089" y="503382"/>
                  <a:pt x="482677" y="499556"/>
                  <a:pt x="502270" y="512618"/>
                </a:cubicBezTo>
                <a:cubicBezTo>
                  <a:pt x="514421" y="520719"/>
                  <a:pt x="516125" y="539578"/>
                  <a:pt x="516125" y="554182"/>
                </a:cubicBezTo>
                <a:cubicBezTo>
                  <a:pt x="516125" y="716067"/>
                  <a:pt x="546317" y="691900"/>
                  <a:pt x="460707" y="720436"/>
                </a:cubicBezTo>
                <a:cubicBezTo>
                  <a:pt x="400671" y="715818"/>
                  <a:pt x="339642" y="718391"/>
                  <a:pt x="280598" y="706582"/>
                </a:cubicBezTo>
                <a:cubicBezTo>
                  <a:pt x="267789" y="704020"/>
                  <a:pt x="264229" y="685354"/>
                  <a:pt x="252888" y="678873"/>
                </a:cubicBezTo>
                <a:cubicBezTo>
                  <a:pt x="231295" y="666534"/>
                  <a:pt x="206707" y="660400"/>
                  <a:pt x="183616" y="651164"/>
                </a:cubicBezTo>
                <a:cubicBezTo>
                  <a:pt x="160525" y="632691"/>
                  <a:pt x="132086" y="619402"/>
                  <a:pt x="114343" y="595745"/>
                </a:cubicBezTo>
                <a:cubicBezTo>
                  <a:pt x="89559" y="562700"/>
                  <a:pt x="74266" y="523261"/>
                  <a:pt x="58925" y="484909"/>
                </a:cubicBezTo>
                <a:cubicBezTo>
                  <a:pt x="25769" y="402019"/>
                  <a:pt x="32970" y="432214"/>
                  <a:pt x="17361" y="346364"/>
                </a:cubicBezTo>
                <a:cubicBezTo>
                  <a:pt x="12336" y="318726"/>
                  <a:pt x="4630" y="291305"/>
                  <a:pt x="3507" y="263236"/>
                </a:cubicBezTo>
                <a:cubicBezTo>
                  <a:pt x="0" y="175561"/>
                  <a:pt x="3507" y="87745"/>
                  <a:pt x="3507" y="0"/>
                </a:cubicBezTo>
              </a:path>
            </a:pathLst>
          </a:cu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Line 175"/>
          <p:cNvSpPr>
            <a:spLocks noChangeShapeType="1"/>
          </p:cNvSpPr>
          <p:nvPr/>
        </p:nvSpPr>
        <p:spPr bwMode="auto">
          <a:xfrm rot="16200000" flipH="1" flipV="1">
            <a:off x="10404022" y="198369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" name="Oval 224"/>
          <p:cNvSpPr>
            <a:spLocks noChangeArrowheads="1"/>
          </p:cNvSpPr>
          <p:nvPr/>
        </p:nvSpPr>
        <p:spPr bwMode="auto">
          <a:xfrm>
            <a:off x="10327822" y="2212298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/>
              <a:t>21</a:t>
            </a:r>
            <a:endParaRPr lang="en-US" sz="1100" dirty="0"/>
          </a:p>
        </p:txBody>
      </p:sp>
      <p:sp>
        <p:nvSpPr>
          <p:cNvPr id="125" name="AutoShape 225"/>
          <p:cNvSpPr>
            <a:spLocks noChangeArrowheads="1"/>
          </p:cNvSpPr>
          <p:nvPr/>
        </p:nvSpPr>
        <p:spPr bwMode="auto">
          <a:xfrm>
            <a:off x="10055367" y="2745697"/>
            <a:ext cx="3048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 smtClean="0"/>
              <a:t>22,24</a:t>
            </a:r>
            <a:endParaRPr lang="en-US" sz="8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0251622" y="2593298"/>
            <a:ext cx="7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</a:t>
            </a:r>
          </a:p>
        </p:txBody>
      </p:sp>
      <p:sp>
        <p:nvSpPr>
          <p:cNvPr id="127" name="Oval 224"/>
          <p:cNvSpPr>
            <a:spLocks noChangeArrowheads="1"/>
          </p:cNvSpPr>
          <p:nvPr/>
        </p:nvSpPr>
        <p:spPr bwMode="auto">
          <a:xfrm>
            <a:off x="3560703" y="2974298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/>
              <a:t>25</a:t>
            </a:r>
            <a:endParaRPr lang="en-US" sz="1100" dirty="0"/>
          </a:p>
        </p:txBody>
      </p:sp>
      <p:cxnSp>
        <p:nvCxnSpPr>
          <p:cNvPr id="128" name="Straight Arrow Connector 127"/>
          <p:cNvCxnSpPr/>
          <p:nvPr/>
        </p:nvCxnSpPr>
        <p:spPr>
          <a:xfrm flipH="1">
            <a:off x="9184822" y="2593298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2631622" y="3660098"/>
            <a:ext cx="457200" cy="337810"/>
            <a:chOff x="8382000" y="424190"/>
            <a:chExt cx="457200" cy="337810"/>
          </a:xfrm>
        </p:grpSpPr>
        <p:sp>
          <p:nvSpPr>
            <p:cNvPr id="130" name="AutoShape 225"/>
            <p:cNvSpPr>
              <a:spLocks noChangeArrowheads="1"/>
            </p:cNvSpPr>
            <p:nvPr/>
          </p:nvSpPr>
          <p:spPr bwMode="auto">
            <a:xfrm>
              <a:off x="8534400" y="533400"/>
              <a:ext cx="304800" cy="2286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smtClean="0"/>
                <a:t>31</a:t>
              </a:r>
              <a:endParaRPr 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382000" y="424190"/>
              <a:ext cx="228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</a:t>
              </a:r>
            </a:p>
          </p:txBody>
        </p:sp>
      </p:grpSp>
      <p:cxnSp>
        <p:nvCxnSpPr>
          <p:cNvPr id="132" name="Straight Arrow Connector 131"/>
          <p:cNvCxnSpPr/>
          <p:nvPr/>
        </p:nvCxnSpPr>
        <p:spPr>
          <a:xfrm>
            <a:off x="3393622" y="3660098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3088822" y="3812498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088822" y="3964898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6809002" y="5442942"/>
            <a:ext cx="104387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7030A0"/>
                </a:solidFill>
              </a:rPr>
              <a:t>2/19/14, 4PM, C</a:t>
            </a:r>
          </a:p>
          <a:p>
            <a:r>
              <a:rPr lang="en-US" sz="800" dirty="0" smtClean="0">
                <a:solidFill>
                  <a:srgbClr val="0070C0"/>
                </a:solidFill>
              </a:rPr>
              <a:t>1/29/15, 10AM, Wet</a:t>
            </a:r>
          </a:p>
          <a:p>
            <a:r>
              <a:rPr lang="en-US" sz="800" dirty="0" smtClean="0">
                <a:solidFill>
                  <a:srgbClr val="0070C0"/>
                </a:solidFill>
              </a:rPr>
              <a:t>11/28/15, 3 PM</a:t>
            </a:r>
          </a:p>
          <a:p>
            <a:r>
              <a:rPr lang="en-US" sz="800" dirty="0" smtClean="0">
                <a:solidFill>
                  <a:srgbClr val="00B050"/>
                </a:solidFill>
              </a:rPr>
              <a:t>10/13/16, 7AM</a:t>
            </a:r>
            <a:endParaRPr lang="en-US" sz="800" dirty="0">
              <a:solidFill>
                <a:srgbClr val="00B050"/>
              </a:solidFill>
            </a:endParaRPr>
          </a:p>
        </p:txBody>
      </p:sp>
      <p:cxnSp>
        <p:nvCxnSpPr>
          <p:cNvPr id="136" name="Straight Connector 135"/>
          <p:cNvCxnSpPr>
            <a:endCxn id="135" idx="0"/>
          </p:cNvCxnSpPr>
          <p:nvPr/>
        </p:nvCxnSpPr>
        <p:spPr>
          <a:xfrm flipH="1">
            <a:off x="7330940" y="5247142"/>
            <a:ext cx="202054" cy="19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2860222" y="4574498"/>
            <a:ext cx="263900" cy="304800"/>
            <a:chOff x="1828800" y="3200400"/>
            <a:chExt cx="263900" cy="304800"/>
          </a:xfrm>
        </p:grpSpPr>
        <p:sp>
          <p:nvSpPr>
            <p:cNvPr id="138" name="Line 174"/>
            <p:cNvSpPr>
              <a:spLocks noChangeShapeType="1"/>
            </p:cNvSpPr>
            <p:nvPr/>
          </p:nvSpPr>
          <p:spPr bwMode="auto">
            <a:xfrm rot="5400000">
              <a:off x="1676400" y="3352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0800000" flipV="1">
              <a:off x="1828800" y="3200400"/>
              <a:ext cx="263900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0" name="Rectangle 139"/>
          <p:cNvSpPr/>
          <p:nvPr/>
        </p:nvSpPr>
        <p:spPr>
          <a:xfrm>
            <a:off x="2936422" y="5031698"/>
            <a:ext cx="129554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7030A0"/>
                </a:solidFill>
              </a:rPr>
              <a:t>4/3/14, 11AM,  OVRTRN, B</a:t>
            </a:r>
            <a:endParaRPr lang="en-US" sz="800" dirty="0">
              <a:solidFill>
                <a:srgbClr val="7030A0"/>
              </a:solidFill>
            </a:endParaRPr>
          </a:p>
        </p:txBody>
      </p:sp>
      <p:cxnSp>
        <p:nvCxnSpPr>
          <p:cNvPr id="141" name="Straight Connector 140"/>
          <p:cNvCxnSpPr>
            <a:endCxn id="140" idx="0"/>
          </p:cNvCxnSpPr>
          <p:nvPr/>
        </p:nvCxnSpPr>
        <p:spPr>
          <a:xfrm>
            <a:off x="2936422" y="4726898"/>
            <a:ext cx="647774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755822" y="2440898"/>
            <a:ext cx="2286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755822" y="1983698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5755822" y="2898098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5755822" y="3279098"/>
            <a:ext cx="228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984422" y="2974298"/>
            <a:ext cx="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4536622" y="4130454"/>
            <a:ext cx="74732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7030A0"/>
                </a:solidFill>
              </a:rPr>
              <a:t>4/3/14, Noon</a:t>
            </a:r>
            <a:endParaRPr lang="en-US" sz="800" dirty="0">
              <a:solidFill>
                <a:srgbClr val="7030A0"/>
              </a:solidFill>
            </a:endParaRPr>
          </a:p>
        </p:txBody>
      </p:sp>
      <p:cxnSp>
        <p:nvCxnSpPr>
          <p:cNvPr id="148" name="Straight Connector 147"/>
          <p:cNvCxnSpPr>
            <a:endCxn id="147" idx="0"/>
          </p:cNvCxnSpPr>
          <p:nvPr/>
        </p:nvCxnSpPr>
        <p:spPr>
          <a:xfrm>
            <a:off x="4536622" y="3825654"/>
            <a:ext cx="37366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9" name="Group 148"/>
          <p:cNvGrpSpPr/>
          <p:nvPr/>
        </p:nvGrpSpPr>
        <p:grpSpPr>
          <a:xfrm>
            <a:off x="4384222" y="3736298"/>
            <a:ext cx="397446" cy="111779"/>
            <a:chOff x="6553200" y="2286000"/>
            <a:chExt cx="397446" cy="111779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6562677" y="2286000"/>
              <a:ext cx="128599" cy="1117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6691276" y="2286001"/>
              <a:ext cx="259370" cy="906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6553200" y="2286000"/>
              <a:ext cx="3810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4308022" y="2669498"/>
            <a:ext cx="457200" cy="1588"/>
            <a:chOff x="7772401" y="6324600"/>
            <a:chExt cx="457200" cy="1588"/>
          </a:xfrm>
        </p:grpSpPr>
        <p:cxnSp>
          <p:nvCxnSpPr>
            <p:cNvPr id="154" name="Straight Arrow Connector 153"/>
            <p:cNvCxnSpPr/>
            <p:nvPr/>
          </p:nvCxnSpPr>
          <p:spPr>
            <a:xfrm rot="10800000">
              <a:off x="7772401" y="6324600"/>
              <a:ext cx="3809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rot="10800000">
              <a:off x="7924801" y="6324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6" name="Rectangle 155"/>
          <p:cNvSpPr/>
          <p:nvPr/>
        </p:nvSpPr>
        <p:spPr>
          <a:xfrm>
            <a:off x="4612822" y="3050498"/>
            <a:ext cx="105990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7030A0"/>
                </a:solidFill>
              </a:rPr>
              <a:t>5/7/14, 8AM, C</a:t>
            </a:r>
          </a:p>
          <a:p>
            <a:r>
              <a:rPr lang="en-US" sz="800" dirty="0" smtClean="0">
                <a:solidFill>
                  <a:srgbClr val="0070C0"/>
                </a:solidFill>
              </a:rPr>
              <a:t>12/21/15, 3 PM, Wet</a:t>
            </a:r>
            <a:endParaRPr lang="en-US" sz="800" dirty="0">
              <a:solidFill>
                <a:srgbClr val="0070C0"/>
              </a:solidFill>
            </a:endParaRPr>
          </a:p>
        </p:txBody>
      </p:sp>
      <p:cxnSp>
        <p:nvCxnSpPr>
          <p:cNvPr id="157" name="Straight Connector 156"/>
          <p:cNvCxnSpPr>
            <a:endCxn id="156" idx="0"/>
          </p:cNvCxnSpPr>
          <p:nvPr/>
        </p:nvCxnSpPr>
        <p:spPr>
          <a:xfrm>
            <a:off x="4612822" y="2745698"/>
            <a:ext cx="529953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8880022" y="4041097"/>
            <a:ext cx="0" cy="354568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8686722" y="4030949"/>
            <a:ext cx="365572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9321794" y="3921708"/>
            <a:ext cx="85362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3/19/15, 6 AM</a:t>
            </a:r>
            <a:endParaRPr lang="en-US" sz="800" dirty="0">
              <a:solidFill>
                <a:srgbClr val="0070C0"/>
              </a:solidFill>
            </a:endParaRPr>
          </a:p>
        </p:txBody>
      </p:sp>
      <p:cxnSp>
        <p:nvCxnSpPr>
          <p:cNvPr id="161" name="Straight Connector 160"/>
          <p:cNvCxnSpPr>
            <a:stCxn id="160" idx="1"/>
          </p:cNvCxnSpPr>
          <p:nvPr/>
        </p:nvCxnSpPr>
        <p:spPr>
          <a:xfrm flipH="1">
            <a:off x="8956222" y="4029430"/>
            <a:ext cx="365572" cy="164068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3358323" y="2669498"/>
            <a:ext cx="88803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9/13/15, 7 AM, C</a:t>
            </a:r>
            <a:endParaRPr lang="en-US" sz="800" dirty="0">
              <a:solidFill>
                <a:srgbClr val="0070C0"/>
              </a:solidFill>
            </a:endParaRPr>
          </a:p>
        </p:txBody>
      </p:sp>
      <p:cxnSp>
        <p:nvCxnSpPr>
          <p:cNvPr id="163" name="Straight Connector 162"/>
          <p:cNvCxnSpPr>
            <a:stCxn id="162" idx="1"/>
          </p:cNvCxnSpPr>
          <p:nvPr/>
        </p:nvCxnSpPr>
        <p:spPr>
          <a:xfrm flipH="1">
            <a:off x="3203123" y="2777220"/>
            <a:ext cx="155200" cy="197078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 rot="10800000">
            <a:off x="7129066" y="3265942"/>
            <a:ext cx="457200" cy="1588"/>
            <a:chOff x="7772401" y="6324600"/>
            <a:chExt cx="457200" cy="1588"/>
          </a:xfrm>
        </p:grpSpPr>
        <p:cxnSp>
          <p:nvCxnSpPr>
            <p:cNvPr id="165" name="Straight Arrow Connector 164"/>
            <p:cNvCxnSpPr/>
            <p:nvPr/>
          </p:nvCxnSpPr>
          <p:spPr>
            <a:xfrm rot="10800000">
              <a:off x="7772401" y="6324600"/>
              <a:ext cx="3809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 rot="10800000">
              <a:off x="7924801" y="6324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7" name="TextBox 166"/>
          <p:cNvSpPr txBox="1"/>
          <p:nvPr/>
        </p:nvSpPr>
        <p:spPr>
          <a:xfrm>
            <a:off x="7129065" y="3545798"/>
            <a:ext cx="91275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9/16/15, 5 PM, C</a:t>
            </a:r>
            <a:endParaRPr lang="en-US" sz="800" dirty="0">
              <a:solidFill>
                <a:srgbClr val="0070C0"/>
              </a:solidFill>
            </a:endParaRPr>
          </a:p>
        </p:txBody>
      </p:sp>
      <p:cxnSp>
        <p:nvCxnSpPr>
          <p:cNvPr id="168" name="Straight Connector 167"/>
          <p:cNvCxnSpPr>
            <a:stCxn id="167" idx="0"/>
          </p:cNvCxnSpPr>
          <p:nvPr/>
        </p:nvCxnSpPr>
        <p:spPr>
          <a:xfrm flipH="1" flipV="1">
            <a:off x="7432222" y="3355297"/>
            <a:ext cx="153221" cy="19050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938241" y="4231934"/>
            <a:ext cx="79701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9/18/15, 5 PM</a:t>
            </a:r>
            <a:endParaRPr lang="en-US" sz="800" dirty="0">
              <a:solidFill>
                <a:srgbClr val="0070C0"/>
              </a:solidFill>
            </a:endParaRPr>
          </a:p>
        </p:txBody>
      </p:sp>
      <p:cxnSp>
        <p:nvCxnSpPr>
          <p:cNvPr id="170" name="Straight Connector 169"/>
          <p:cNvCxnSpPr>
            <a:stCxn id="169" idx="0"/>
          </p:cNvCxnSpPr>
          <p:nvPr/>
        </p:nvCxnSpPr>
        <p:spPr>
          <a:xfrm flipV="1">
            <a:off x="2336748" y="4079534"/>
            <a:ext cx="134892" cy="15240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2569017" y="6208038"/>
            <a:ext cx="203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Monotubes</a:t>
            </a:r>
            <a:r>
              <a:rPr lang="en-US" dirty="0" smtClean="0"/>
              <a:t> added 5/25/16</a:t>
            </a:r>
            <a:endParaRPr lang="en-US" dirty="0"/>
          </a:p>
        </p:txBody>
      </p:sp>
      <p:sp>
        <p:nvSpPr>
          <p:cNvPr id="172" name="Freeform 171"/>
          <p:cNvSpPr/>
          <p:nvPr/>
        </p:nvSpPr>
        <p:spPr>
          <a:xfrm rot="7935471" flipV="1">
            <a:off x="5976274" y="3259673"/>
            <a:ext cx="276679" cy="278527"/>
          </a:xfrm>
          <a:custGeom>
            <a:avLst/>
            <a:gdLst>
              <a:gd name="connsiteX0" fmla="*/ 765507 w 765507"/>
              <a:gd name="connsiteY0" fmla="*/ 983673 h 983673"/>
              <a:gd name="connsiteX1" fmla="*/ 599252 w 765507"/>
              <a:gd name="connsiteY1" fmla="*/ 955964 h 983673"/>
              <a:gd name="connsiteX2" fmla="*/ 488416 w 765507"/>
              <a:gd name="connsiteY2" fmla="*/ 914400 h 983673"/>
              <a:gd name="connsiteX3" fmla="*/ 446852 w 765507"/>
              <a:gd name="connsiteY3" fmla="*/ 886691 h 983673"/>
              <a:gd name="connsiteX4" fmla="*/ 363725 w 765507"/>
              <a:gd name="connsiteY4" fmla="*/ 803564 h 983673"/>
              <a:gd name="connsiteX5" fmla="*/ 349870 w 765507"/>
              <a:gd name="connsiteY5" fmla="*/ 762000 h 983673"/>
              <a:gd name="connsiteX6" fmla="*/ 322161 w 765507"/>
              <a:gd name="connsiteY6" fmla="*/ 720436 h 983673"/>
              <a:gd name="connsiteX7" fmla="*/ 377579 w 765507"/>
              <a:gd name="connsiteY7" fmla="*/ 526473 h 983673"/>
              <a:gd name="connsiteX8" fmla="*/ 432998 w 765507"/>
              <a:gd name="connsiteY8" fmla="*/ 498764 h 983673"/>
              <a:gd name="connsiteX9" fmla="*/ 502270 w 765507"/>
              <a:gd name="connsiteY9" fmla="*/ 512618 h 983673"/>
              <a:gd name="connsiteX10" fmla="*/ 516125 w 765507"/>
              <a:gd name="connsiteY10" fmla="*/ 554182 h 983673"/>
              <a:gd name="connsiteX11" fmla="*/ 460707 w 765507"/>
              <a:gd name="connsiteY11" fmla="*/ 720436 h 983673"/>
              <a:gd name="connsiteX12" fmla="*/ 280598 w 765507"/>
              <a:gd name="connsiteY12" fmla="*/ 706582 h 983673"/>
              <a:gd name="connsiteX13" fmla="*/ 252888 w 765507"/>
              <a:gd name="connsiteY13" fmla="*/ 678873 h 983673"/>
              <a:gd name="connsiteX14" fmla="*/ 183616 w 765507"/>
              <a:gd name="connsiteY14" fmla="*/ 651164 h 983673"/>
              <a:gd name="connsiteX15" fmla="*/ 114343 w 765507"/>
              <a:gd name="connsiteY15" fmla="*/ 595745 h 983673"/>
              <a:gd name="connsiteX16" fmla="*/ 58925 w 765507"/>
              <a:gd name="connsiteY16" fmla="*/ 484909 h 983673"/>
              <a:gd name="connsiteX17" fmla="*/ 17361 w 765507"/>
              <a:gd name="connsiteY17" fmla="*/ 346364 h 983673"/>
              <a:gd name="connsiteX18" fmla="*/ 3507 w 765507"/>
              <a:gd name="connsiteY18" fmla="*/ 263236 h 983673"/>
              <a:gd name="connsiteX19" fmla="*/ 3507 w 765507"/>
              <a:gd name="connsiteY19" fmla="*/ 0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5507" h="983673">
                <a:moveTo>
                  <a:pt x="765507" y="983673"/>
                </a:moveTo>
                <a:cubicBezTo>
                  <a:pt x="710089" y="974437"/>
                  <a:pt x="654344" y="966982"/>
                  <a:pt x="599252" y="955964"/>
                </a:cubicBezTo>
                <a:cubicBezTo>
                  <a:pt x="579269" y="951967"/>
                  <a:pt x="494321" y="917353"/>
                  <a:pt x="488416" y="914400"/>
                </a:cubicBezTo>
                <a:cubicBezTo>
                  <a:pt x="473523" y="906953"/>
                  <a:pt x="459297" y="897753"/>
                  <a:pt x="446852" y="886691"/>
                </a:cubicBezTo>
                <a:cubicBezTo>
                  <a:pt x="417564" y="860657"/>
                  <a:pt x="363725" y="803564"/>
                  <a:pt x="363725" y="803564"/>
                </a:cubicBezTo>
                <a:cubicBezTo>
                  <a:pt x="359107" y="789709"/>
                  <a:pt x="356401" y="775062"/>
                  <a:pt x="349870" y="762000"/>
                </a:cubicBezTo>
                <a:cubicBezTo>
                  <a:pt x="342423" y="747107"/>
                  <a:pt x="323347" y="737045"/>
                  <a:pt x="322161" y="720436"/>
                </a:cubicBezTo>
                <a:cubicBezTo>
                  <a:pt x="315161" y="622435"/>
                  <a:pt x="308639" y="575716"/>
                  <a:pt x="377579" y="526473"/>
                </a:cubicBezTo>
                <a:cubicBezTo>
                  <a:pt x="394385" y="514469"/>
                  <a:pt x="414525" y="508000"/>
                  <a:pt x="432998" y="498764"/>
                </a:cubicBezTo>
                <a:cubicBezTo>
                  <a:pt x="456089" y="503382"/>
                  <a:pt x="482677" y="499556"/>
                  <a:pt x="502270" y="512618"/>
                </a:cubicBezTo>
                <a:cubicBezTo>
                  <a:pt x="514421" y="520719"/>
                  <a:pt x="516125" y="539578"/>
                  <a:pt x="516125" y="554182"/>
                </a:cubicBezTo>
                <a:cubicBezTo>
                  <a:pt x="516125" y="716067"/>
                  <a:pt x="546317" y="691900"/>
                  <a:pt x="460707" y="720436"/>
                </a:cubicBezTo>
                <a:cubicBezTo>
                  <a:pt x="400671" y="715818"/>
                  <a:pt x="339642" y="718391"/>
                  <a:pt x="280598" y="706582"/>
                </a:cubicBezTo>
                <a:cubicBezTo>
                  <a:pt x="267789" y="704020"/>
                  <a:pt x="264229" y="685354"/>
                  <a:pt x="252888" y="678873"/>
                </a:cubicBezTo>
                <a:cubicBezTo>
                  <a:pt x="231295" y="666534"/>
                  <a:pt x="206707" y="660400"/>
                  <a:pt x="183616" y="651164"/>
                </a:cubicBezTo>
                <a:cubicBezTo>
                  <a:pt x="160525" y="632691"/>
                  <a:pt x="132086" y="619402"/>
                  <a:pt x="114343" y="595745"/>
                </a:cubicBezTo>
                <a:cubicBezTo>
                  <a:pt x="89559" y="562700"/>
                  <a:pt x="74266" y="523261"/>
                  <a:pt x="58925" y="484909"/>
                </a:cubicBezTo>
                <a:cubicBezTo>
                  <a:pt x="25769" y="402019"/>
                  <a:pt x="32970" y="432214"/>
                  <a:pt x="17361" y="346364"/>
                </a:cubicBezTo>
                <a:cubicBezTo>
                  <a:pt x="12336" y="318726"/>
                  <a:pt x="4630" y="291305"/>
                  <a:pt x="3507" y="263236"/>
                </a:cubicBezTo>
                <a:cubicBezTo>
                  <a:pt x="0" y="175561"/>
                  <a:pt x="3507" y="87745"/>
                  <a:pt x="3507" y="0"/>
                </a:cubicBezTo>
              </a:path>
            </a:pathLst>
          </a:cu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6158925" y="3775886"/>
            <a:ext cx="104547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00B050"/>
                </a:solidFill>
              </a:rPr>
              <a:t>1/12/16, 7AM, Snow</a:t>
            </a:r>
            <a:endParaRPr lang="en-US" sz="800" dirty="0">
              <a:solidFill>
                <a:srgbClr val="00B050"/>
              </a:solidFill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 flipH="1" flipV="1">
            <a:off x="6267730" y="3426458"/>
            <a:ext cx="396088" cy="351925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6936917" y="4209370"/>
            <a:ext cx="92204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00B050"/>
                </a:solidFill>
              </a:rPr>
              <a:t>1/29/16, 11AM, C</a:t>
            </a:r>
            <a:endParaRPr lang="en-US" sz="800" dirty="0">
              <a:solidFill>
                <a:srgbClr val="00B050"/>
              </a:solidFill>
            </a:endParaRPr>
          </a:p>
        </p:txBody>
      </p:sp>
      <p:cxnSp>
        <p:nvCxnSpPr>
          <p:cNvPr id="176" name="Straight Connector 175"/>
          <p:cNvCxnSpPr/>
          <p:nvPr/>
        </p:nvCxnSpPr>
        <p:spPr>
          <a:xfrm flipH="1">
            <a:off x="7411261" y="3953612"/>
            <a:ext cx="760474" cy="253042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7" name="Rectangle 176"/>
          <p:cNvSpPr/>
          <p:nvPr/>
        </p:nvSpPr>
        <p:spPr>
          <a:xfrm>
            <a:off x="9375321" y="3229653"/>
            <a:ext cx="76174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00B050"/>
                </a:solidFill>
              </a:rPr>
              <a:t>2/10/16, 3PM</a:t>
            </a:r>
            <a:endParaRPr lang="en-US" sz="800" dirty="0">
              <a:solidFill>
                <a:srgbClr val="00B050"/>
              </a:solidFill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9483088" y="2975886"/>
            <a:ext cx="320229" cy="2525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>
          <a:xfrm>
            <a:off x="7729374" y="2097937"/>
            <a:ext cx="76815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00B050"/>
                </a:solidFill>
              </a:rPr>
              <a:t>3/12/16, 5AM</a:t>
            </a:r>
            <a:endParaRPr lang="en-US" sz="800" dirty="0">
              <a:solidFill>
                <a:srgbClr val="00B050"/>
              </a:solidFill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8102592" y="2308060"/>
            <a:ext cx="132530" cy="404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1" name="Freeform 180"/>
          <p:cNvSpPr/>
          <p:nvPr/>
        </p:nvSpPr>
        <p:spPr>
          <a:xfrm rot="9169722">
            <a:off x="2398036" y="4560927"/>
            <a:ext cx="241812" cy="278527"/>
          </a:xfrm>
          <a:custGeom>
            <a:avLst/>
            <a:gdLst>
              <a:gd name="connsiteX0" fmla="*/ 765507 w 765507"/>
              <a:gd name="connsiteY0" fmla="*/ 983673 h 983673"/>
              <a:gd name="connsiteX1" fmla="*/ 599252 w 765507"/>
              <a:gd name="connsiteY1" fmla="*/ 955964 h 983673"/>
              <a:gd name="connsiteX2" fmla="*/ 488416 w 765507"/>
              <a:gd name="connsiteY2" fmla="*/ 914400 h 983673"/>
              <a:gd name="connsiteX3" fmla="*/ 446852 w 765507"/>
              <a:gd name="connsiteY3" fmla="*/ 886691 h 983673"/>
              <a:gd name="connsiteX4" fmla="*/ 363725 w 765507"/>
              <a:gd name="connsiteY4" fmla="*/ 803564 h 983673"/>
              <a:gd name="connsiteX5" fmla="*/ 349870 w 765507"/>
              <a:gd name="connsiteY5" fmla="*/ 762000 h 983673"/>
              <a:gd name="connsiteX6" fmla="*/ 322161 w 765507"/>
              <a:gd name="connsiteY6" fmla="*/ 720436 h 983673"/>
              <a:gd name="connsiteX7" fmla="*/ 377579 w 765507"/>
              <a:gd name="connsiteY7" fmla="*/ 526473 h 983673"/>
              <a:gd name="connsiteX8" fmla="*/ 432998 w 765507"/>
              <a:gd name="connsiteY8" fmla="*/ 498764 h 983673"/>
              <a:gd name="connsiteX9" fmla="*/ 502270 w 765507"/>
              <a:gd name="connsiteY9" fmla="*/ 512618 h 983673"/>
              <a:gd name="connsiteX10" fmla="*/ 516125 w 765507"/>
              <a:gd name="connsiteY10" fmla="*/ 554182 h 983673"/>
              <a:gd name="connsiteX11" fmla="*/ 460707 w 765507"/>
              <a:gd name="connsiteY11" fmla="*/ 720436 h 983673"/>
              <a:gd name="connsiteX12" fmla="*/ 280598 w 765507"/>
              <a:gd name="connsiteY12" fmla="*/ 706582 h 983673"/>
              <a:gd name="connsiteX13" fmla="*/ 252888 w 765507"/>
              <a:gd name="connsiteY13" fmla="*/ 678873 h 983673"/>
              <a:gd name="connsiteX14" fmla="*/ 183616 w 765507"/>
              <a:gd name="connsiteY14" fmla="*/ 651164 h 983673"/>
              <a:gd name="connsiteX15" fmla="*/ 114343 w 765507"/>
              <a:gd name="connsiteY15" fmla="*/ 595745 h 983673"/>
              <a:gd name="connsiteX16" fmla="*/ 58925 w 765507"/>
              <a:gd name="connsiteY16" fmla="*/ 484909 h 983673"/>
              <a:gd name="connsiteX17" fmla="*/ 17361 w 765507"/>
              <a:gd name="connsiteY17" fmla="*/ 346364 h 983673"/>
              <a:gd name="connsiteX18" fmla="*/ 3507 w 765507"/>
              <a:gd name="connsiteY18" fmla="*/ 263236 h 983673"/>
              <a:gd name="connsiteX19" fmla="*/ 3507 w 765507"/>
              <a:gd name="connsiteY19" fmla="*/ 0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5507" h="983673">
                <a:moveTo>
                  <a:pt x="765507" y="983673"/>
                </a:moveTo>
                <a:cubicBezTo>
                  <a:pt x="710089" y="974437"/>
                  <a:pt x="654344" y="966982"/>
                  <a:pt x="599252" y="955964"/>
                </a:cubicBezTo>
                <a:cubicBezTo>
                  <a:pt x="579269" y="951967"/>
                  <a:pt x="494321" y="917353"/>
                  <a:pt x="488416" y="914400"/>
                </a:cubicBezTo>
                <a:cubicBezTo>
                  <a:pt x="473523" y="906953"/>
                  <a:pt x="459297" y="897753"/>
                  <a:pt x="446852" y="886691"/>
                </a:cubicBezTo>
                <a:cubicBezTo>
                  <a:pt x="417564" y="860657"/>
                  <a:pt x="363725" y="803564"/>
                  <a:pt x="363725" y="803564"/>
                </a:cubicBezTo>
                <a:cubicBezTo>
                  <a:pt x="359107" y="789709"/>
                  <a:pt x="356401" y="775062"/>
                  <a:pt x="349870" y="762000"/>
                </a:cubicBezTo>
                <a:cubicBezTo>
                  <a:pt x="342423" y="747107"/>
                  <a:pt x="323347" y="737045"/>
                  <a:pt x="322161" y="720436"/>
                </a:cubicBezTo>
                <a:cubicBezTo>
                  <a:pt x="315161" y="622435"/>
                  <a:pt x="308639" y="575716"/>
                  <a:pt x="377579" y="526473"/>
                </a:cubicBezTo>
                <a:cubicBezTo>
                  <a:pt x="394385" y="514469"/>
                  <a:pt x="414525" y="508000"/>
                  <a:pt x="432998" y="498764"/>
                </a:cubicBezTo>
                <a:cubicBezTo>
                  <a:pt x="456089" y="503382"/>
                  <a:pt x="482677" y="499556"/>
                  <a:pt x="502270" y="512618"/>
                </a:cubicBezTo>
                <a:cubicBezTo>
                  <a:pt x="514421" y="520719"/>
                  <a:pt x="516125" y="539578"/>
                  <a:pt x="516125" y="554182"/>
                </a:cubicBezTo>
                <a:cubicBezTo>
                  <a:pt x="516125" y="716067"/>
                  <a:pt x="546317" y="691900"/>
                  <a:pt x="460707" y="720436"/>
                </a:cubicBezTo>
                <a:cubicBezTo>
                  <a:pt x="400671" y="715818"/>
                  <a:pt x="339642" y="718391"/>
                  <a:pt x="280598" y="706582"/>
                </a:cubicBezTo>
                <a:cubicBezTo>
                  <a:pt x="267789" y="704020"/>
                  <a:pt x="264229" y="685354"/>
                  <a:pt x="252888" y="678873"/>
                </a:cubicBezTo>
                <a:cubicBezTo>
                  <a:pt x="231295" y="666534"/>
                  <a:pt x="206707" y="660400"/>
                  <a:pt x="183616" y="651164"/>
                </a:cubicBezTo>
                <a:cubicBezTo>
                  <a:pt x="160525" y="632691"/>
                  <a:pt x="132086" y="619402"/>
                  <a:pt x="114343" y="595745"/>
                </a:cubicBezTo>
                <a:cubicBezTo>
                  <a:pt x="89559" y="562700"/>
                  <a:pt x="74266" y="523261"/>
                  <a:pt x="58925" y="484909"/>
                </a:cubicBezTo>
                <a:cubicBezTo>
                  <a:pt x="25769" y="402019"/>
                  <a:pt x="32970" y="432214"/>
                  <a:pt x="17361" y="346364"/>
                </a:cubicBezTo>
                <a:cubicBezTo>
                  <a:pt x="12336" y="318726"/>
                  <a:pt x="4630" y="291305"/>
                  <a:pt x="3507" y="263236"/>
                </a:cubicBezTo>
                <a:cubicBezTo>
                  <a:pt x="0" y="175561"/>
                  <a:pt x="3507" y="87745"/>
                  <a:pt x="3507" y="0"/>
                </a:cubicBezTo>
              </a:path>
            </a:pathLst>
          </a:cu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2442723" y="5406569"/>
            <a:ext cx="99738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00B050"/>
                </a:solidFill>
              </a:rPr>
              <a:t>11/22/16, 10AM,  B</a:t>
            </a:r>
            <a:endParaRPr lang="en-US" sz="800" dirty="0">
              <a:solidFill>
                <a:srgbClr val="00B050"/>
              </a:solidFill>
            </a:endParaRPr>
          </a:p>
        </p:txBody>
      </p:sp>
      <p:cxnSp>
        <p:nvCxnSpPr>
          <p:cNvPr id="183" name="Straight Connector 182"/>
          <p:cNvCxnSpPr/>
          <p:nvPr/>
        </p:nvCxnSpPr>
        <p:spPr>
          <a:xfrm>
            <a:off x="2553777" y="4796071"/>
            <a:ext cx="406442" cy="6135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10859846" y="5182228"/>
            <a:ext cx="109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AADT</a:t>
            </a:r>
          </a:p>
          <a:p>
            <a:r>
              <a:rPr lang="en-US" sz="1000" dirty="0" smtClean="0"/>
              <a:t>NB On – 2400</a:t>
            </a:r>
          </a:p>
          <a:p>
            <a:r>
              <a:rPr lang="en-US" sz="1000" dirty="0" smtClean="0"/>
              <a:t>NB Off – 4200</a:t>
            </a:r>
          </a:p>
          <a:p>
            <a:r>
              <a:rPr lang="en-US" sz="1000" dirty="0" smtClean="0"/>
              <a:t>SB On – 4800</a:t>
            </a:r>
          </a:p>
          <a:p>
            <a:r>
              <a:rPr lang="en-US" sz="1000" dirty="0" smtClean="0"/>
              <a:t>SB Off – 2200</a:t>
            </a:r>
          </a:p>
          <a:p>
            <a:r>
              <a:rPr lang="en-US" sz="1000" dirty="0" smtClean="0"/>
              <a:t>North – 6200</a:t>
            </a:r>
          </a:p>
          <a:p>
            <a:r>
              <a:rPr lang="en-US" sz="1000" dirty="0" smtClean="0"/>
              <a:t>South – 7350</a:t>
            </a:r>
          </a:p>
          <a:p>
            <a:r>
              <a:rPr lang="en-US" sz="1000" dirty="0" smtClean="0"/>
              <a:t>East – 5850</a:t>
            </a:r>
          </a:p>
          <a:p>
            <a:r>
              <a:rPr lang="en-US" sz="1000" dirty="0" smtClean="0"/>
              <a:t>West - 8250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9085780" y="0"/>
            <a:ext cx="1394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Current Crashes</a:t>
            </a:r>
          </a:p>
          <a:p>
            <a:r>
              <a:rPr lang="en-US" sz="1000" dirty="0" smtClean="0"/>
              <a:t>Total – 7.0</a:t>
            </a:r>
          </a:p>
          <a:p>
            <a:r>
              <a:rPr lang="en-US" sz="1000" dirty="0" smtClean="0"/>
              <a:t>Fatal and Injury – 2.6</a:t>
            </a:r>
          </a:p>
          <a:p>
            <a:r>
              <a:rPr lang="en-US" sz="1000" dirty="0" smtClean="0"/>
              <a:t>Property Damage – 4.4</a:t>
            </a:r>
          </a:p>
        </p:txBody>
      </p:sp>
      <p:sp>
        <p:nvSpPr>
          <p:cNvPr id="186" name="Freeform 185"/>
          <p:cNvSpPr/>
          <p:nvPr/>
        </p:nvSpPr>
        <p:spPr>
          <a:xfrm rot="1015729">
            <a:off x="8366480" y="893678"/>
            <a:ext cx="241812" cy="278527"/>
          </a:xfrm>
          <a:custGeom>
            <a:avLst/>
            <a:gdLst>
              <a:gd name="connsiteX0" fmla="*/ 765507 w 765507"/>
              <a:gd name="connsiteY0" fmla="*/ 983673 h 983673"/>
              <a:gd name="connsiteX1" fmla="*/ 599252 w 765507"/>
              <a:gd name="connsiteY1" fmla="*/ 955964 h 983673"/>
              <a:gd name="connsiteX2" fmla="*/ 488416 w 765507"/>
              <a:gd name="connsiteY2" fmla="*/ 914400 h 983673"/>
              <a:gd name="connsiteX3" fmla="*/ 446852 w 765507"/>
              <a:gd name="connsiteY3" fmla="*/ 886691 h 983673"/>
              <a:gd name="connsiteX4" fmla="*/ 363725 w 765507"/>
              <a:gd name="connsiteY4" fmla="*/ 803564 h 983673"/>
              <a:gd name="connsiteX5" fmla="*/ 349870 w 765507"/>
              <a:gd name="connsiteY5" fmla="*/ 762000 h 983673"/>
              <a:gd name="connsiteX6" fmla="*/ 322161 w 765507"/>
              <a:gd name="connsiteY6" fmla="*/ 720436 h 983673"/>
              <a:gd name="connsiteX7" fmla="*/ 377579 w 765507"/>
              <a:gd name="connsiteY7" fmla="*/ 526473 h 983673"/>
              <a:gd name="connsiteX8" fmla="*/ 432998 w 765507"/>
              <a:gd name="connsiteY8" fmla="*/ 498764 h 983673"/>
              <a:gd name="connsiteX9" fmla="*/ 502270 w 765507"/>
              <a:gd name="connsiteY9" fmla="*/ 512618 h 983673"/>
              <a:gd name="connsiteX10" fmla="*/ 516125 w 765507"/>
              <a:gd name="connsiteY10" fmla="*/ 554182 h 983673"/>
              <a:gd name="connsiteX11" fmla="*/ 460707 w 765507"/>
              <a:gd name="connsiteY11" fmla="*/ 720436 h 983673"/>
              <a:gd name="connsiteX12" fmla="*/ 280598 w 765507"/>
              <a:gd name="connsiteY12" fmla="*/ 706582 h 983673"/>
              <a:gd name="connsiteX13" fmla="*/ 252888 w 765507"/>
              <a:gd name="connsiteY13" fmla="*/ 678873 h 983673"/>
              <a:gd name="connsiteX14" fmla="*/ 183616 w 765507"/>
              <a:gd name="connsiteY14" fmla="*/ 651164 h 983673"/>
              <a:gd name="connsiteX15" fmla="*/ 114343 w 765507"/>
              <a:gd name="connsiteY15" fmla="*/ 595745 h 983673"/>
              <a:gd name="connsiteX16" fmla="*/ 58925 w 765507"/>
              <a:gd name="connsiteY16" fmla="*/ 484909 h 983673"/>
              <a:gd name="connsiteX17" fmla="*/ 17361 w 765507"/>
              <a:gd name="connsiteY17" fmla="*/ 346364 h 983673"/>
              <a:gd name="connsiteX18" fmla="*/ 3507 w 765507"/>
              <a:gd name="connsiteY18" fmla="*/ 263236 h 983673"/>
              <a:gd name="connsiteX19" fmla="*/ 3507 w 765507"/>
              <a:gd name="connsiteY19" fmla="*/ 0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5507" h="983673">
                <a:moveTo>
                  <a:pt x="765507" y="983673"/>
                </a:moveTo>
                <a:cubicBezTo>
                  <a:pt x="710089" y="974437"/>
                  <a:pt x="654344" y="966982"/>
                  <a:pt x="599252" y="955964"/>
                </a:cubicBezTo>
                <a:cubicBezTo>
                  <a:pt x="579269" y="951967"/>
                  <a:pt x="494321" y="917353"/>
                  <a:pt x="488416" y="914400"/>
                </a:cubicBezTo>
                <a:cubicBezTo>
                  <a:pt x="473523" y="906953"/>
                  <a:pt x="459297" y="897753"/>
                  <a:pt x="446852" y="886691"/>
                </a:cubicBezTo>
                <a:cubicBezTo>
                  <a:pt x="417564" y="860657"/>
                  <a:pt x="363725" y="803564"/>
                  <a:pt x="363725" y="803564"/>
                </a:cubicBezTo>
                <a:cubicBezTo>
                  <a:pt x="359107" y="789709"/>
                  <a:pt x="356401" y="775062"/>
                  <a:pt x="349870" y="762000"/>
                </a:cubicBezTo>
                <a:cubicBezTo>
                  <a:pt x="342423" y="747107"/>
                  <a:pt x="323347" y="737045"/>
                  <a:pt x="322161" y="720436"/>
                </a:cubicBezTo>
                <a:cubicBezTo>
                  <a:pt x="315161" y="622435"/>
                  <a:pt x="308639" y="575716"/>
                  <a:pt x="377579" y="526473"/>
                </a:cubicBezTo>
                <a:cubicBezTo>
                  <a:pt x="394385" y="514469"/>
                  <a:pt x="414525" y="508000"/>
                  <a:pt x="432998" y="498764"/>
                </a:cubicBezTo>
                <a:cubicBezTo>
                  <a:pt x="456089" y="503382"/>
                  <a:pt x="482677" y="499556"/>
                  <a:pt x="502270" y="512618"/>
                </a:cubicBezTo>
                <a:cubicBezTo>
                  <a:pt x="514421" y="520719"/>
                  <a:pt x="516125" y="539578"/>
                  <a:pt x="516125" y="554182"/>
                </a:cubicBezTo>
                <a:cubicBezTo>
                  <a:pt x="516125" y="716067"/>
                  <a:pt x="546317" y="691900"/>
                  <a:pt x="460707" y="720436"/>
                </a:cubicBezTo>
                <a:cubicBezTo>
                  <a:pt x="400671" y="715818"/>
                  <a:pt x="339642" y="718391"/>
                  <a:pt x="280598" y="706582"/>
                </a:cubicBezTo>
                <a:cubicBezTo>
                  <a:pt x="267789" y="704020"/>
                  <a:pt x="264229" y="685354"/>
                  <a:pt x="252888" y="678873"/>
                </a:cubicBezTo>
                <a:cubicBezTo>
                  <a:pt x="231295" y="666534"/>
                  <a:pt x="206707" y="660400"/>
                  <a:pt x="183616" y="651164"/>
                </a:cubicBezTo>
                <a:cubicBezTo>
                  <a:pt x="160525" y="632691"/>
                  <a:pt x="132086" y="619402"/>
                  <a:pt x="114343" y="595745"/>
                </a:cubicBezTo>
                <a:cubicBezTo>
                  <a:pt x="89559" y="562700"/>
                  <a:pt x="74266" y="523261"/>
                  <a:pt x="58925" y="484909"/>
                </a:cubicBezTo>
                <a:cubicBezTo>
                  <a:pt x="25769" y="402019"/>
                  <a:pt x="32970" y="432214"/>
                  <a:pt x="17361" y="346364"/>
                </a:cubicBezTo>
                <a:cubicBezTo>
                  <a:pt x="12336" y="318726"/>
                  <a:pt x="4630" y="291305"/>
                  <a:pt x="3507" y="263236"/>
                </a:cubicBezTo>
                <a:cubicBezTo>
                  <a:pt x="0" y="175561"/>
                  <a:pt x="3507" y="87745"/>
                  <a:pt x="3507" y="0"/>
                </a:cubicBezTo>
              </a:path>
            </a:pathLst>
          </a:cu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7896521" y="1467402"/>
            <a:ext cx="76174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1/18/12, 8PM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88" name="Straight Connector 187"/>
          <p:cNvCxnSpPr>
            <a:endCxn id="187" idx="0"/>
          </p:cNvCxnSpPr>
          <p:nvPr/>
        </p:nvCxnSpPr>
        <p:spPr>
          <a:xfrm flipH="1">
            <a:off x="8277395" y="1095856"/>
            <a:ext cx="100406" cy="371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 rot="14883648">
            <a:off x="3515361" y="615153"/>
            <a:ext cx="241812" cy="278527"/>
          </a:xfrm>
          <a:custGeom>
            <a:avLst/>
            <a:gdLst>
              <a:gd name="connsiteX0" fmla="*/ 765507 w 765507"/>
              <a:gd name="connsiteY0" fmla="*/ 983673 h 983673"/>
              <a:gd name="connsiteX1" fmla="*/ 599252 w 765507"/>
              <a:gd name="connsiteY1" fmla="*/ 955964 h 983673"/>
              <a:gd name="connsiteX2" fmla="*/ 488416 w 765507"/>
              <a:gd name="connsiteY2" fmla="*/ 914400 h 983673"/>
              <a:gd name="connsiteX3" fmla="*/ 446852 w 765507"/>
              <a:gd name="connsiteY3" fmla="*/ 886691 h 983673"/>
              <a:gd name="connsiteX4" fmla="*/ 363725 w 765507"/>
              <a:gd name="connsiteY4" fmla="*/ 803564 h 983673"/>
              <a:gd name="connsiteX5" fmla="*/ 349870 w 765507"/>
              <a:gd name="connsiteY5" fmla="*/ 762000 h 983673"/>
              <a:gd name="connsiteX6" fmla="*/ 322161 w 765507"/>
              <a:gd name="connsiteY6" fmla="*/ 720436 h 983673"/>
              <a:gd name="connsiteX7" fmla="*/ 377579 w 765507"/>
              <a:gd name="connsiteY7" fmla="*/ 526473 h 983673"/>
              <a:gd name="connsiteX8" fmla="*/ 432998 w 765507"/>
              <a:gd name="connsiteY8" fmla="*/ 498764 h 983673"/>
              <a:gd name="connsiteX9" fmla="*/ 502270 w 765507"/>
              <a:gd name="connsiteY9" fmla="*/ 512618 h 983673"/>
              <a:gd name="connsiteX10" fmla="*/ 516125 w 765507"/>
              <a:gd name="connsiteY10" fmla="*/ 554182 h 983673"/>
              <a:gd name="connsiteX11" fmla="*/ 460707 w 765507"/>
              <a:gd name="connsiteY11" fmla="*/ 720436 h 983673"/>
              <a:gd name="connsiteX12" fmla="*/ 280598 w 765507"/>
              <a:gd name="connsiteY12" fmla="*/ 706582 h 983673"/>
              <a:gd name="connsiteX13" fmla="*/ 252888 w 765507"/>
              <a:gd name="connsiteY13" fmla="*/ 678873 h 983673"/>
              <a:gd name="connsiteX14" fmla="*/ 183616 w 765507"/>
              <a:gd name="connsiteY14" fmla="*/ 651164 h 983673"/>
              <a:gd name="connsiteX15" fmla="*/ 114343 w 765507"/>
              <a:gd name="connsiteY15" fmla="*/ 595745 h 983673"/>
              <a:gd name="connsiteX16" fmla="*/ 58925 w 765507"/>
              <a:gd name="connsiteY16" fmla="*/ 484909 h 983673"/>
              <a:gd name="connsiteX17" fmla="*/ 17361 w 765507"/>
              <a:gd name="connsiteY17" fmla="*/ 346364 h 983673"/>
              <a:gd name="connsiteX18" fmla="*/ 3507 w 765507"/>
              <a:gd name="connsiteY18" fmla="*/ 263236 h 983673"/>
              <a:gd name="connsiteX19" fmla="*/ 3507 w 765507"/>
              <a:gd name="connsiteY19" fmla="*/ 0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5507" h="983673">
                <a:moveTo>
                  <a:pt x="765507" y="983673"/>
                </a:moveTo>
                <a:cubicBezTo>
                  <a:pt x="710089" y="974437"/>
                  <a:pt x="654344" y="966982"/>
                  <a:pt x="599252" y="955964"/>
                </a:cubicBezTo>
                <a:cubicBezTo>
                  <a:pt x="579269" y="951967"/>
                  <a:pt x="494321" y="917353"/>
                  <a:pt x="488416" y="914400"/>
                </a:cubicBezTo>
                <a:cubicBezTo>
                  <a:pt x="473523" y="906953"/>
                  <a:pt x="459297" y="897753"/>
                  <a:pt x="446852" y="886691"/>
                </a:cubicBezTo>
                <a:cubicBezTo>
                  <a:pt x="417564" y="860657"/>
                  <a:pt x="363725" y="803564"/>
                  <a:pt x="363725" y="803564"/>
                </a:cubicBezTo>
                <a:cubicBezTo>
                  <a:pt x="359107" y="789709"/>
                  <a:pt x="356401" y="775062"/>
                  <a:pt x="349870" y="762000"/>
                </a:cubicBezTo>
                <a:cubicBezTo>
                  <a:pt x="342423" y="747107"/>
                  <a:pt x="323347" y="737045"/>
                  <a:pt x="322161" y="720436"/>
                </a:cubicBezTo>
                <a:cubicBezTo>
                  <a:pt x="315161" y="622435"/>
                  <a:pt x="308639" y="575716"/>
                  <a:pt x="377579" y="526473"/>
                </a:cubicBezTo>
                <a:cubicBezTo>
                  <a:pt x="394385" y="514469"/>
                  <a:pt x="414525" y="508000"/>
                  <a:pt x="432998" y="498764"/>
                </a:cubicBezTo>
                <a:cubicBezTo>
                  <a:pt x="456089" y="503382"/>
                  <a:pt x="482677" y="499556"/>
                  <a:pt x="502270" y="512618"/>
                </a:cubicBezTo>
                <a:cubicBezTo>
                  <a:pt x="514421" y="520719"/>
                  <a:pt x="516125" y="539578"/>
                  <a:pt x="516125" y="554182"/>
                </a:cubicBezTo>
                <a:cubicBezTo>
                  <a:pt x="516125" y="716067"/>
                  <a:pt x="546317" y="691900"/>
                  <a:pt x="460707" y="720436"/>
                </a:cubicBezTo>
                <a:cubicBezTo>
                  <a:pt x="400671" y="715818"/>
                  <a:pt x="339642" y="718391"/>
                  <a:pt x="280598" y="706582"/>
                </a:cubicBezTo>
                <a:cubicBezTo>
                  <a:pt x="267789" y="704020"/>
                  <a:pt x="264229" y="685354"/>
                  <a:pt x="252888" y="678873"/>
                </a:cubicBezTo>
                <a:cubicBezTo>
                  <a:pt x="231295" y="666534"/>
                  <a:pt x="206707" y="660400"/>
                  <a:pt x="183616" y="651164"/>
                </a:cubicBezTo>
                <a:cubicBezTo>
                  <a:pt x="160525" y="632691"/>
                  <a:pt x="132086" y="619402"/>
                  <a:pt x="114343" y="595745"/>
                </a:cubicBezTo>
                <a:cubicBezTo>
                  <a:pt x="89559" y="562700"/>
                  <a:pt x="74266" y="523261"/>
                  <a:pt x="58925" y="484909"/>
                </a:cubicBezTo>
                <a:cubicBezTo>
                  <a:pt x="25769" y="402019"/>
                  <a:pt x="32970" y="432214"/>
                  <a:pt x="17361" y="346364"/>
                </a:cubicBezTo>
                <a:cubicBezTo>
                  <a:pt x="12336" y="318726"/>
                  <a:pt x="4630" y="291305"/>
                  <a:pt x="3507" y="263236"/>
                </a:cubicBezTo>
                <a:cubicBezTo>
                  <a:pt x="0" y="175561"/>
                  <a:pt x="3507" y="87745"/>
                  <a:pt x="3507" y="0"/>
                </a:cubicBezTo>
              </a:path>
            </a:pathLst>
          </a:cu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3891390" y="294142"/>
            <a:ext cx="912755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11/1/15, 3PM</a:t>
            </a:r>
            <a:endParaRPr lang="en-US" sz="800" dirty="0">
              <a:solidFill>
                <a:srgbClr val="0070C0"/>
              </a:solidFill>
            </a:endParaRPr>
          </a:p>
        </p:txBody>
      </p:sp>
      <p:cxnSp>
        <p:nvCxnSpPr>
          <p:cNvPr id="192" name="Straight Connector 191"/>
          <p:cNvCxnSpPr>
            <a:stCxn id="191" idx="2"/>
          </p:cNvCxnSpPr>
          <p:nvPr/>
        </p:nvCxnSpPr>
        <p:spPr>
          <a:xfrm flipH="1">
            <a:off x="3778217" y="509586"/>
            <a:ext cx="569551" cy="29959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 rot="6359634">
            <a:off x="8280653" y="4765622"/>
            <a:ext cx="381000" cy="152401"/>
            <a:chOff x="7848600" y="5943599"/>
            <a:chExt cx="381000" cy="152401"/>
          </a:xfrm>
        </p:grpSpPr>
        <p:cxnSp>
          <p:nvCxnSpPr>
            <p:cNvPr id="196" name="Straight Connector 195"/>
            <p:cNvCxnSpPr/>
            <p:nvPr/>
          </p:nvCxnSpPr>
          <p:spPr>
            <a:xfrm flipV="1">
              <a:off x="8077200" y="6019799"/>
              <a:ext cx="152400" cy="762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rot="10800000">
              <a:off x="7848600" y="5943599"/>
              <a:ext cx="228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8" name="Straight Connector 197"/>
          <p:cNvCxnSpPr/>
          <p:nvPr/>
        </p:nvCxnSpPr>
        <p:spPr>
          <a:xfrm flipV="1">
            <a:off x="8270422" y="4600110"/>
            <a:ext cx="190234" cy="325354"/>
          </a:xfrm>
          <a:prstGeom prst="lin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8168857" y="5476284"/>
            <a:ext cx="85362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</a:rPr>
              <a:t>7/15/15, 9AM</a:t>
            </a:r>
            <a:endParaRPr lang="en-US" sz="800" dirty="0">
              <a:solidFill>
                <a:srgbClr val="0070C0"/>
              </a:solidFill>
            </a:endParaRPr>
          </a:p>
        </p:txBody>
      </p:sp>
      <p:cxnSp>
        <p:nvCxnSpPr>
          <p:cNvPr id="202" name="Straight Connector 201"/>
          <p:cNvCxnSpPr>
            <a:endCxn id="201" idx="0"/>
          </p:cNvCxnSpPr>
          <p:nvPr/>
        </p:nvCxnSpPr>
        <p:spPr>
          <a:xfrm>
            <a:off x="8518850" y="5056629"/>
            <a:ext cx="76821" cy="4196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933</Words>
  <Application>Microsoft Office PowerPoint</Application>
  <PresentationFormat>Widescreen</PresentationFormat>
  <Paragraphs>200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BRINKER, LEANN NICOL</dc:creator>
  <cp:lastModifiedBy>LANG, JOSHUA J</cp:lastModifiedBy>
  <cp:revision>22</cp:revision>
  <dcterms:created xsi:type="dcterms:W3CDTF">2017-07-10T15:44:51Z</dcterms:created>
  <dcterms:modified xsi:type="dcterms:W3CDTF">2017-07-13T18:50:28Z</dcterms:modified>
</cp:coreProperties>
</file>