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82" r:id="rId4"/>
    <p:sldId id="289" r:id="rId5"/>
    <p:sldId id="283" r:id="rId6"/>
    <p:sldId id="284" r:id="rId7"/>
    <p:sldId id="286" r:id="rId8"/>
    <p:sldId id="287" r:id="rId9"/>
    <p:sldId id="290" r:id="rId10"/>
    <p:sldId id="288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CB7"/>
    <a:srgbClr val="253D92"/>
    <a:srgbClr val="6398BF"/>
    <a:srgbClr val="303536"/>
    <a:srgbClr val="A7C2FF"/>
    <a:srgbClr val="213681"/>
    <a:srgbClr val="BFC9EF"/>
    <a:srgbClr val="002F9D"/>
    <a:srgbClr val="4B68D1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2" autoAdjust="0"/>
    <p:restoredTop sz="98496" autoAdjust="0"/>
  </p:normalViewPr>
  <p:slideViewPr>
    <p:cSldViewPr snapToGrid="0">
      <p:cViewPr varScale="1">
        <p:scale>
          <a:sx n="107" d="100"/>
          <a:sy n="107" d="100"/>
        </p:scale>
        <p:origin x="11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2934" y="-21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733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2/12/2020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077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Before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well prepared with content. Know facts and figures and your audience.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Everyone should be able to read the slides but if NOT, read it to them. Otherwise don’t include it.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a final check on microphone and other equipment well before the start time.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Practice the presentation aloud several times. Feel comfortable.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Drink fluids and do something to relax you.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During presentation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Smile and be confident. 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Introduce yourself and the organization.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Speak with energy, clearly, and in a reasonable volume so everyone can hear you.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not read each line on the slide show – use your own wording and add in examples or additional information which will aid in comprehension.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Talk “friendly” and with the attitude that you are here to provide information and assistance. Have a “win/win” attitude.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an error, politely clarify or correct it. Move on quickly and don’t dwell on it.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can’t answer a question, politely indicate you don’t have the information available. Indicate that you will follow-up individually with the requestor. 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After presentation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available for follow up.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prepared for additional comments, questions or clarifications.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Maintain composure.</a:t>
            </a:r>
          </a:p>
          <a:p>
            <a:pPr marL="230241" indent="-230241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 promise, be sure to follow up quickly or reassign if appropriate.</a:t>
            </a:r>
          </a:p>
        </p:txBody>
      </p:sp>
    </p:spTree>
    <p:extLst>
      <p:ext uri="{BB962C8B-B14F-4D97-AF65-F5344CB8AC3E}">
        <p14:creationId xmlns:p14="http://schemas.microsoft.com/office/powerpoint/2010/main" val="289934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46166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45471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0855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07172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1216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5387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34190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5907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cs typeface="Arial" charset="0"/>
              </a:rPr>
              <a:t>Overview should be specific such as listing the goals of the presentation and items to be covered.  For example:  “Explain Hwy 51 project alternatives.”  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Use a verb followed by a brief phase or sentence.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Overview should include time for Q&amp;A or indicate if you intend to take questions during the presentation or prefer that they wait until the end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64122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03536"/>
                </a:solidFill>
              </a:defRPr>
            </a:lvl1pPr>
            <a:lvl2pPr>
              <a:defRPr>
                <a:solidFill>
                  <a:srgbClr val="303536"/>
                </a:solidFill>
              </a:defRPr>
            </a:lvl2pPr>
            <a:lvl3pPr>
              <a:defRPr>
                <a:solidFill>
                  <a:srgbClr val="303536"/>
                </a:solidFill>
              </a:defRPr>
            </a:lvl3pPr>
            <a:lvl4pPr>
              <a:defRPr>
                <a:solidFill>
                  <a:srgbClr val="303536"/>
                </a:solidFill>
              </a:defRPr>
            </a:lvl4pPr>
            <a:lvl5pPr>
              <a:defRPr>
                <a:solidFill>
                  <a:srgbClr val="30353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25625"/>
            <a:ext cx="9144000" cy="940420"/>
          </a:xfrm>
          <a:effec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ctr">
              <a:defRPr sz="2800" cap="all" baseline="0">
                <a:solidFill>
                  <a:srgbClr val="30353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237500"/>
            <a:ext cx="9144000" cy="940420"/>
          </a:xfrm>
          <a:effec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ctr">
              <a:defRPr sz="2800" cap="all" baseline="0">
                <a:solidFill>
                  <a:srgbClr val="30353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24600"/>
            <a:ext cx="9144000" cy="5297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36000" y="6030409"/>
            <a:ext cx="656865" cy="656865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30353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dalena.maestri@dot.wi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077200" cy="1829761"/>
          </a:xfrm>
          <a:ln>
            <a:solidFill>
              <a:srgbClr val="FFFFFF"/>
            </a:solidFill>
          </a:ln>
        </p:spPr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400" dirty="0">
                <a:solidFill>
                  <a:srgbClr val="6398BF"/>
                </a:solidFill>
                <a:effectLst>
                  <a:outerShdw blurRad="31750" dist="25400" dir="5400000" algn="tl" rotWithShape="0">
                    <a:srgbClr val="6398BF">
                      <a:alpha val="0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6398BF">
                      <a:alpha val="0"/>
                    </a:srgbClr>
                  </a:outerShdw>
                </a:effectLst>
              </a:rPr>
              <a:t>CUF Monitoring +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6398BF">
                      <a:alpha val="0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6398BF">
                      <a:alpha val="0"/>
                    </a:srgbClr>
                  </a:outerShdw>
                </a:effectLst>
              </a:rPr>
              <a:t>DBE Commitment Modification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362364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2400" dirty="0">
                <a:solidFill>
                  <a:srgbClr val="303536"/>
                </a:solidFill>
              </a:rPr>
              <a:t>Madalena Maestri, </a:t>
            </a:r>
            <a:r>
              <a:rPr lang="en-US" sz="2400" dirty="0" err="1">
                <a:solidFill>
                  <a:srgbClr val="303536"/>
                </a:solidFill>
              </a:rPr>
              <a:t>EdD</a:t>
            </a:r>
            <a:r>
              <a:rPr lang="en-US" sz="2400" dirty="0">
                <a:solidFill>
                  <a:srgbClr val="303536"/>
                </a:solidFill>
              </a:rPr>
              <a:t>, DBE Program Chief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3941763"/>
          </a:xfrm>
        </p:spPr>
        <p:txBody>
          <a:bodyPr/>
          <a:lstStyle/>
          <a:p>
            <a:pPr marL="109537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2400" cap="small" dirty="0"/>
              <a:t>Thank you!</a:t>
            </a:r>
          </a:p>
          <a:p>
            <a:pPr marL="630238" lvl="2" indent="0">
              <a:buNone/>
            </a:pPr>
            <a:endParaRPr lang="en-US" dirty="0"/>
          </a:p>
          <a:p>
            <a:pPr marL="630238" lvl="2" indent="0">
              <a:buNone/>
            </a:pPr>
            <a:r>
              <a:rPr lang="en-US" dirty="0"/>
              <a:t>Questions, comments, concerns, suggestions:</a:t>
            </a:r>
          </a:p>
          <a:p>
            <a:pPr marL="630238" lvl="2" indent="0">
              <a:buNone/>
            </a:pPr>
            <a:endParaRPr lang="en-US" dirty="0"/>
          </a:p>
          <a:p>
            <a:pPr marL="630238" lvl="2" indent="0">
              <a:buNone/>
            </a:pPr>
            <a:r>
              <a:rPr lang="en-US" dirty="0"/>
              <a:t>Madalena Maestri, DBE Program Chief</a:t>
            </a:r>
          </a:p>
          <a:p>
            <a:pPr marL="630238" lvl="2" indent="0">
              <a:buNone/>
            </a:pPr>
            <a:r>
              <a:rPr lang="en-US" dirty="0">
                <a:hlinkClick r:id="rId3"/>
              </a:rPr>
              <a:t>Madalena.maestri@dot.wi.gov</a:t>
            </a:r>
            <a:endParaRPr lang="en-US" dirty="0"/>
          </a:p>
          <a:p>
            <a:pPr marL="630238" lvl="2" indent="0">
              <a:buNone/>
            </a:pPr>
            <a:r>
              <a:rPr lang="en-US" dirty="0"/>
              <a:t>Office : 608-267-2093</a:t>
            </a:r>
          </a:p>
          <a:p>
            <a:pPr marL="630238" lvl="2" indent="0">
              <a:buNone/>
            </a:pPr>
            <a:r>
              <a:rPr lang="en-US" dirty="0"/>
              <a:t>   Cell : 608-509-8212</a:t>
            </a:r>
          </a:p>
          <a:p>
            <a:pPr marL="630238" lvl="2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303536"/>
              </a:solidFill>
            </a:endParaRPr>
          </a:p>
          <a:p>
            <a:pPr lvl="2"/>
            <a:endParaRPr lang="en-US" dirty="0"/>
          </a:p>
          <a:p>
            <a:pPr lvl="4"/>
            <a:endParaRPr lang="en-US" sz="3200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378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4415085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What is a Commercially Useful Function (CUF)?</a:t>
            </a:r>
          </a:p>
          <a:p>
            <a:pPr lvl="1"/>
            <a:r>
              <a:rPr lang="en-US" sz="1800" dirty="0"/>
              <a:t>An activity performed by a DBE subcontractor within approved NAICS code(s) of certification</a:t>
            </a:r>
          </a:p>
          <a:p>
            <a:pPr lvl="1"/>
            <a:r>
              <a:rPr lang="en-US" sz="1800" dirty="0"/>
              <a:t>DBE must schedule work activities, material deliveries, and other components of the work </a:t>
            </a:r>
          </a:p>
          <a:p>
            <a:pPr marL="392113" lvl="1" indent="0">
              <a:buNone/>
            </a:pPr>
            <a:endParaRPr lang="en-US" sz="1600" dirty="0"/>
          </a:p>
          <a:p>
            <a:r>
              <a:rPr lang="en-US" dirty="0">
                <a:solidFill>
                  <a:srgbClr val="303536"/>
                </a:solidFill>
              </a:rPr>
              <a:t>Where does </a:t>
            </a:r>
            <a:r>
              <a:rPr lang="en-US" dirty="0" err="1">
                <a:solidFill>
                  <a:srgbClr val="303536"/>
                </a:solidFill>
              </a:rPr>
              <a:t>WisDOT</a:t>
            </a:r>
            <a:r>
              <a:rPr lang="en-US" dirty="0">
                <a:solidFill>
                  <a:srgbClr val="303536"/>
                </a:solidFill>
              </a:rPr>
              <a:t> fit in?</a:t>
            </a:r>
          </a:p>
          <a:p>
            <a:pPr lvl="1"/>
            <a:r>
              <a:rPr lang="en-US" dirty="0"/>
              <a:t>Monitoring program to ensure that DBE contractors are:</a:t>
            </a:r>
          </a:p>
          <a:p>
            <a:pPr lvl="2"/>
            <a:r>
              <a:rPr lang="en-US" dirty="0"/>
              <a:t>Performing</a:t>
            </a:r>
          </a:p>
          <a:p>
            <a:pPr lvl="2"/>
            <a:r>
              <a:rPr lang="en-US" dirty="0"/>
              <a:t>Managing</a:t>
            </a:r>
          </a:p>
          <a:p>
            <a:pPr lvl="2"/>
            <a:r>
              <a:rPr lang="en-US" dirty="0"/>
              <a:t>Supervising </a:t>
            </a:r>
          </a:p>
          <a:p>
            <a:pPr lvl="1"/>
            <a:r>
              <a:rPr lang="en-US" dirty="0"/>
              <a:t>As a recipient of Federal funds, per 49 CFR Part 26 - </a:t>
            </a:r>
          </a:p>
          <a:p>
            <a:pPr lvl="2"/>
            <a:r>
              <a:rPr lang="en-US" dirty="0" err="1"/>
              <a:t>WisDOT</a:t>
            </a:r>
            <a:r>
              <a:rPr lang="en-US" dirty="0"/>
              <a:t> must monitor every contract that DBEs perform on for credit</a:t>
            </a:r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Commercially Useful Function</a:t>
            </a:r>
            <a:endParaRPr lang="en-US" sz="32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4C35E88-3B28-4A21-B630-4045002BB9B9}"/>
              </a:ext>
            </a:extLst>
          </p:cNvPr>
          <p:cNvSpPr/>
          <p:nvPr/>
        </p:nvSpPr>
        <p:spPr>
          <a:xfrm>
            <a:off x="3308684" y="4415590"/>
            <a:ext cx="685800" cy="178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1B2C-652B-4D72-A12A-ED79D8741004}"/>
              </a:ext>
            </a:extLst>
          </p:cNvPr>
          <p:cNvSpPr txBox="1"/>
          <p:nvPr/>
        </p:nvSpPr>
        <p:spPr>
          <a:xfrm>
            <a:off x="4572000" y="4319957"/>
            <a:ext cx="241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contracted work</a:t>
            </a:r>
          </a:p>
        </p:txBody>
      </p:sp>
    </p:spTree>
    <p:extLst>
      <p:ext uri="{BB962C8B-B14F-4D97-AF65-F5344CB8AC3E}">
        <p14:creationId xmlns:p14="http://schemas.microsoft.com/office/powerpoint/2010/main" val="242880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06657" cy="4464891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How do we do it?</a:t>
            </a:r>
          </a:p>
          <a:p>
            <a:pPr lvl="1"/>
            <a:r>
              <a:rPr lang="en-US" b="1" dirty="0"/>
              <a:t>Upfront and continuous communication </a:t>
            </a:r>
            <a:r>
              <a:rPr lang="en-US" dirty="0"/>
              <a:t>– </a:t>
            </a:r>
            <a:r>
              <a:rPr lang="en-US" b="1" dirty="0"/>
              <a:t>OBOEC Initiates</a:t>
            </a:r>
          </a:p>
          <a:p>
            <a:pPr lvl="2"/>
            <a:r>
              <a:rPr lang="en-US" dirty="0"/>
              <a:t>DBE Office, Labor Compliance, Project Team, Primes, DBEs</a:t>
            </a:r>
          </a:p>
          <a:p>
            <a:pPr lvl="1"/>
            <a:r>
              <a:rPr lang="en-US" b="1" dirty="0"/>
              <a:t>On-site monitoring – Project Leaders</a:t>
            </a:r>
            <a:endParaRPr lang="en-US" dirty="0"/>
          </a:p>
          <a:p>
            <a:pPr lvl="2"/>
            <a:r>
              <a:rPr lang="en-US" dirty="0"/>
              <a:t>Management, Workforce, &amp; Performance</a:t>
            </a:r>
            <a:endParaRPr lang="en-US" sz="3400" dirty="0"/>
          </a:p>
          <a:p>
            <a:pPr lvl="3"/>
            <a:r>
              <a:rPr lang="en-US" dirty="0"/>
              <a:t>Controls is own workforce </a:t>
            </a:r>
          </a:p>
          <a:p>
            <a:pPr marL="914400" lvl="3" indent="0">
              <a:buNone/>
            </a:pPr>
            <a:r>
              <a:rPr lang="en-US" dirty="0"/>
              <a:t>in daily work operations</a:t>
            </a:r>
          </a:p>
          <a:p>
            <a:pPr lvl="3"/>
            <a:r>
              <a:rPr lang="en-US" dirty="0"/>
              <a:t>Work is performed by DBE</a:t>
            </a:r>
          </a:p>
          <a:p>
            <a:pPr marL="914400" lvl="3" indent="0">
              <a:buNone/>
            </a:pPr>
            <a:r>
              <a:rPr lang="en-US" dirty="0"/>
              <a:t>employees</a:t>
            </a:r>
            <a:endParaRPr lang="en-US" sz="4000" dirty="0"/>
          </a:p>
          <a:p>
            <a:pPr lvl="3"/>
            <a:r>
              <a:rPr lang="en-US" dirty="0"/>
              <a:t>DBE hires/fires personnel </a:t>
            </a:r>
          </a:p>
          <a:p>
            <a:pPr lvl="3"/>
            <a:r>
              <a:rPr lang="en-US" dirty="0"/>
              <a:t>Work is managed by DBE </a:t>
            </a:r>
          </a:p>
          <a:p>
            <a:pPr marL="914400" lvl="3" indent="0">
              <a:buNone/>
            </a:pPr>
            <a:r>
              <a:rPr lang="en-US" dirty="0"/>
              <a:t>without interference from </a:t>
            </a:r>
          </a:p>
          <a:p>
            <a:pPr marL="914400" lvl="3" indent="0">
              <a:buNone/>
            </a:pPr>
            <a:r>
              <a:rPr lang="en-US" dirty="0"/>
              <a:t>prime </a:t>
            </a:r>
          </a:p>
          <a:p>
            <a:pPr marL="109537" indent="0">
              <a:buNone/>
            </a:pPr>
            <a:endParaRPr lang="en-US" sz="4000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CUF Monitoring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DE2D4-223E-45FF-B96D-5A203CA99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14210" r="15920" b="35497"/>
          <a:stretch/>
        </p:blipFill>
        <p:spPr>
          <a:xfrm>
            <a:off x="4161034" y="3322395"/>
            <a:ext cx="4982966" cy="25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4464891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How do we do it?</a:t>
            </a:r>
          </a:p>
          <a:p>
            <a:pPr lvl="1"/>
            <a:r>
              <a:rPr lang="en-US" b="1" dirty="0"/>
              <a:t>On-site monitoring – Project Leaders</a:t>
            </a:r>
          </a:p>
          <a:p>
            <a:pPr lvl="2"/>
            <a:r>
              <a:rPr lang="en-US" dirty="0"/>
              <a:t>Equipment</a:t>
            </a:r>
          </a:p>
          <a:p>
            <a:pPr lvl="3"/>
            <a:r>
              <a:rPr lang="en-US" dirty="0"/>
              <a:t>DBE owns the equipment </a:t>
            </a:r>
          </a:p>
          <a:p>
            <a:pPr marL="914400" lvl="3" indent="0">
              <a:buNone/>
            </a:pPr>
            <a:r>
              <a:rPr lang="en-US" dirty="0"/>
              <a:t>necessary to perform the </a:t>
            </a:r>
          </a:p>
          <a:p>
            <a:pPr marL="914400" lvl="3" indent="0">
              <a:buNone/>
            </a:pPr>
            <a:r>
              <a:rPr lang="en-US" dirty="0"/>
              <a:t>work under the contract</a:t>
            </a:r>
          </a:p>
          <a:p>
            <a:pPr lvl="3"/>
            <a:r>
              <a:rPr lang="en-US" dirty="0"/>
              <a:t>DBE leases necessary</a:t>
            </a:r>
          </a:p>
          <a:p>
            <a:pPr marL="914400" lvl="3" indent="0">
              <a:buNone/>
            </a:pPr>
            <a:r>
              <a:rPr lang="en-US" dirty="0"/>
              <a:t>equipment (not from prime)</a:t>
            </a:r>
          </a:p>
          <a:p>
            <a:pPr lvl="3"/>
            <a:r>
              <a:rPr lang="en-US" dirty="0"/>
              <a:t>appropriate personnel to </a:t>
            </a:r>
          </a:p>
          <a:p>
            <a:pPr marL="914400" lvl="3" indent="0">
              <a:buNone/>
            </a:pPr>
            <a:r>
              <a:rPr lang="en-US" dirty="0"/>
              <a:t>run the equipment</a:t>
            </a:r>
            <a:endParaRPr lang="en-US" sz="4000" dirty="0"/>
          </a:p>
          <a:p>
            <a:pPr lvl="2"/>
            <a:r>
              <a:rPr lang="en-US" dirty="0"/>
              <a:t>DBE Supplied Materials</a:t>
            </a:r>
          </a:p>
          <a:p>
            <a:pPr lvl="3"/>
            <a:r>
              <a:rPr lang="en-US" dirty="0"/>
              <a:t>DBE contractor furnishes</a:t>
            </a:r>
          </a:p>
          <a:p>
            <a:pPr marL="914400" lvl="3" indent="0">
              <a:buNone/>
            </a:pPr>
            <a:r>
              <a:rPr lang="en-US" dirty="0"/>
              <a:t>and install materials under </a:t>
            </a:r>
          </a:p>
          <a:p>
            <a:pPr marL="914400" lvl="3" indent="0">
              <a:buNone/>
            </a:pPr>
            <a:r>
              <a:rPr lang="en-US" dirty="0"/>
              <a:t>contract</a:t>
            </a:r>
            <a:endParaRPr lang="en-US" sz="3800" dirty="0"/>
          </a:p>
          <a:p>
            <a:pPr marL="109537" indent="0">
              <a:buNone/>
            </a:pPr>
            <a:endParaRPr lang="en-US" sz="4000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CUF Monitoring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19B32-E03B-4E42-AEB8-F3516F7C0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4" y="2590800"/>
            <a:ext cx="5077326" cy="33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5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09903" y="1458118"/>
            <a:ext cx="8324193" cy="3941763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How do we do it?</a:t>
            </a:r>
          </a:p>
          <a:p>
            <a:pPr marL="109537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lvl="1"/>
            <a:r>
              <a:rPr lang="en-US" b="1" dirty="0"/>
              <a:t>Off-site monitoring </a:t>
            </a:r>
            <a:r>
              <a:rPr lang="en-US" dirty="0"/>
              <a:t>– OBOEC</a:t>
            </a:r>
          </a:p>
          <a:p>
            <a:pPr lvl="2"/>
            <a:r>
              <a:rPr lang="en-US" dirty="0"/>
              <a:t>Management</a:t>
            </a:r>
          </a:p>
          <a:p>
            <a:pPr lvl="3"/>
            <a:r>
              <a:rPr lang="en-US" dirty="0"/>
              <a:t>DBE prepares and submits certified payrolls</a:t>
            </a:r>
          </a:p>
          <a:p>
            <a:pPr lvl="4"/>
            <a:r>
              <a:rPr lang="en-US" dirty="0"/>
              <a:t>Verified by Labor Compliance</a:t>
            </a:r>
          </a:p>
          <a:p>
            <a:pPr lvl="2"/>
            <a:r>
              <a:rPr lang="en-US" dirty="0"/>
              <a:t>Supplies &amp; Materials</a:t>
            </a:r>
            <a:endParaRPr lang="en-US" sz="3800" dirty="0"/>
          </a:p>
          <a:p>
            <a:pPr lvl="3"/>
            <a:r>
              <a:rPr lang="en-US" dirty="0"/>
              <a:t>Negotiating price</a:t>
            </a:r>
            <a:endParaRPr lang="en-US" sz="3200" dirty="0"/>
          </a:p>
          <a:p>
            <a:pPr lvl="3"/>
            <a:r>
              <a:rPr lang="en-US" dirty="0"/>
              <a:t>Determining quality and quantity </a:t>
            </a:r>
            <a:endParaRPr lang="en-US" sz="3200" dirty="0"/>
          </a:p>
          <a:p>
            <a:pPr lvl="3"/>
            <a:r>
              <a:rPr lang="en-US" dirty="0"/>
              <a:t>Ordering the materials</a:t>
            </a:r>
            <a:endParaRPr lang="en-US" sz="3200" dirty="0"/>
          </a:p>
          <a:p>
            <a:pPr lvl="3"/>
            <a:r>
              <a:rPr lang="en-US" dirty="0"/>
              <a:t>Paying for the materials</a:t>
            </a:r>
          </a:p>
          <a:p>
            <a:pPr lvl="4"/>
            <a:r>
              <a:rPr lang="en-US" dirty="0"/>
              <a:t>Verified by DBE Office</a:t>
            </a:r>
            <a:endParaRPr lang="en-US" sz="3200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CUF monitoring</a:t>
            </a:r>
            <a:endParaRPr lang="en-US" sz="32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E38DFF-BC04-4824-A09B-B44C7228B365}"/>
              </a:ext>
            </a:extLst>
          </p:cNvPr>
          <p:cNvSpPr/>
          <p:nvPr/>
        </p:nvSpPr>
        <p:spPr>
          <a:xfrm>
            <a:off x="5070516" y="4449817"/>
            <a:ext cx="685800" cy="178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77E5E-EFDA-49A0-B905-D658E5BD70A1}"/>
              </a:ext>
            </a:extLst>
          </p:cNvPr>
          <p:cNvSpPr txBox="1"/>
          <p:nvPr/>
        </p:nvSpPr>
        <p:spPr>
          <a:xfrm>
            <a:off x="6247750" y="4265151"/>
            <a:ext cx="24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DBE is responsible for</a:t>
            </a:r>
          </a:p>
        </p:txBody>
      </p:sp>
    </p:spTree>
    <p:extLst>
      <p:ext uri="{BB962C8B-B14F-4D97-AF65-F5344CB8AC3E}">
        <p14:creationId xmlns:p14="http://schemas.microsoft.com/office/powerpoint/2010/main" val="61205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4397706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When do we do it?</a:t>
            </a:r>
          </a:p>
          <a:p>
            <a:pPr marL="109537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lvl="1"/>
            <a:r>
              <a:rPr lang="en-US" dirty="0"/>
              <a:t>On every contract with Federal $ that include DBE subcontractors for credit</a:t>
            </a:r>
          </a:p>
          <a:p>
            <a:pPr marL="392113" lvl="1" indent="0">
              <a:buNone/>
            </a:pPr>
            <a:endParaRPr lang="en-US" dirty="0"/>
          </a:p>
          <a:p>
            <a:pPr lvl="1"/>
            <a:r>
              <a:rPr lang="en-US" dirty="0"/>
              <a:t>Pilots underway SE &amp; SW Regions with PODIs – </a:t>
            </a:r>
            <a:r>
              <a:rPr lang="en-US" sz="1600" dirty="0"/>
              <a:t>Projects of Division 							     Interest</a:t>
            </a:r>
          </a:p>
          <a:p>
            <a:pPr lvl="1"/>
            <a:r>
              <a:rPr lang="en-US" dirty="0"/>
              <a:t>Spring 2020 – begin monitoring PODIs in NE, NC, NW Regions</a:t>
            </a:r>
          </a:p>
          <a:p>
            <a:pPr lvl="2"/>
            <a:r>
              <a:rPr lang="en-US" dirty="0"/>
              <a:t>DBE Office to coordinate with Chiefs, PMs, PLs</a:t>
            </a:r>
          </a:p>
          <a:p>
            <a:pPr lvl="2"/>
            <a:r>
              <a:rPr lang="en-US" dirty="0"/>
              <a:t>Training available </a:t>
            </a:r>
          </a:p>
          <a:p>
            <a:pPr lvl="3"/>
            <a:r>
              <a:rPr lang="en-US" dirty="0"/>
              <a:t>Forms</a:t>
            </a:r>
          </a:p>
          <a:p>
            <a:pPr lvl="3"/>
            <a:r>
              <a:rPr lang="en-US" dirty="0"/>
              <a:t>Schedule monitoring</a:t>
            </a:r>
          </a:p>
          <a:p>
            <a:pPr lvl="3"/>
            <a:r>
              <a:rPr lang="en-US" dirty="0"/>
              <a:t>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Cuf</a:t>
            </a:r>
            <a:r>
              <a:rPr lang="en-US" dirty="0"/>
              <a:t> monitoring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163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3941763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What is it?</a:t>
            </a:r>
          </a:p>
          <a:p>
            <a:pPr marL="392113" lvl="1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lvl="1"/>
            <a:r>
              <a:rPr lang="en-US" dirty="0"/>
              <a:t>Any change to approved DT1506 – Commitment to Subcontract to DBE</a:t>
            </a:r>
          </a:p>
          <a:p>
            <a:pPr lvl="2"/>
            <a:r>
              <a:rPr lang="en-US" dirty="0"/>
              <a:t>Addition, reduction, replacement, termination</a:t>
            </a:r>
          </a:p>
          <a:p>
            <a:pPr marL="392113" lvl="1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r>
              <a:rPr lang="en-US" dirty="0">
                <a:solidFill>
                  <a:srgbClr val="303536"/>
                </a:solidFill>
              </a:rPr>
              <a:t>Why is it important?</a:t>
            </a:r>
          </a:p>
          <a:p>
            <a:pPr marL="392113" lvl="1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lvl="1"/>
            <a:r>
              <a:rPr lang="en-US" dirty="0"/>
              <a:t>DBE Commitment is a contractual obligation</a:t>
            </a:r>
          </a:p>
          <a:p>
            <a:pPr lvl="1"/>
            <a:r>
              <a:rPr lang="en-US" dirty="0" err="1"/>
              <a:t>WisDOT</a:t>
            </a:r>
            <a:r>
              <a:rPr lang="en-US" dirty="0"/>
              <a:t> must track and verify commitments to FHWA/USDOT</a:t>
            </a:r>
          </a:p>
          <a:p>
            <a:pPr lvl="1"/>
            <a:r>
              <a:rPr lang="en-US" dirty="0"/>
              <a:t>Accuracy of DBE credit data informs goal setting</a:t>
            </a:r>
          </a:p>
          <a:p>
            <a:pPr lvl="1"/>
            <a:r>
              <a:rPr lang="en-US" dirty="0"/>
              <a:t>Adverse impact on small businesses </a:t>
            </a:r>
          </a:p>
          <a:p>
            <a:pPr lvl="2"/>
            <a:endParaRPr lang="en-US" dirty="0"/>
          </a:p>
          <a:p>
            <a:pPr lvl="4"/>
            <a:endParaRPr lang="en-US" sz="3200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DBE Commitment modification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681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3941763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What do we do about it?</a:t>
            </a:r>
          </a:p>
          <a:p>
            <a:pPr marL="1371600" lvl="5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lvl="1"/>
            <a:r>
              <a:rPr lang="en-US" b="1" dirty="0"/>
              <a:t>Beginning in April 2020 – </a:t>
            </a:r>
          </a:p>
          <a:p>
            <a:pPr lvl="2"/>
            <a:r>
              <a:rPr lang="en-US" dirty="0"/>
              <a:t>All- Enforce requirement that Prime Contractor informs DBE Office before reduction, replacement, termination </a:t>
            </a:r>
          </a:p>
          <a:p>
            <a:pPr lvl="2"/>
            <a:r>
              <a:rPr lang="en-US" dirty="0"/>
              <a:t>Project Leader- Complete change orders whenever applicable</a:t>
            </a:r>
          </a:p>
          <a:p>
            <a:pPr lvl="3"/>
            <a:r>
              <a:rPr lang="en-US" dirty="0"/>
              <a:t>Weekly project meeting is a good time to check in on schedule –</a:t>
            </a:r>
          </a:p>
          <a:p>
            <a:pPr lvl="4"/>
            <a:r>
              <a:rPr lang="en-US" dirty="0"/>
              <a:t>When is DBE expected to be onsite – informs CUF + Commitment</a:t>
            </a:r>
          </a:p>
          <a:p>
            <a:pPr lvl="4"/>
            <a:r>
              <a:rPr lang="en-US" dirty="0"/>
              <a:t>Is DBE expected to do all committed work? If not, why?</a:t>
            </a:r>
          </a:p>
          <a:p>
            <a:pPr lvl="4"/>
            <a:r>
              <a:rPr lang="en-US" dirty="0"/>
              <a:t>Has Prime been in contact with DBE and DBE Office with changes?</a:t>
            </a:r>
          </a:p>
          <a:p>
            <a:pPr lvl="2"/>
            <a:r>
              <a:rPr lang="en-US" dirty="0"/>
              <a:t>DBE Office- track changes; communicate with project team, prime, DBEs, Labor Compliance </a:t>
            </a:r>
          </a:p>
          <a:p>
            <a:pPr marL="630238" lvl="2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303536"/>
              </a:solidFill>
            </a:endParaRPr>
          </a:p>
          <a:p>
            <a:pPr lvl="2"/>
            <a:endParaRPr lang="en-US" dirty="0"/>
          </a:p>
          <a:p>
            <a:pPr lvl="4"/>
            <a:endParaRPr lang="en-US" sz="3200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DBE Commitment modification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385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2"/>
          </p:nvPr>
        </p:nvSpPr>
        <p:spPr>
          <a:xfrm>
            <a:off x="457199" y="1444294"/>
            <a:ext cx="8324193" cy="3941763"/>
          </a:xfrm>
        </p:spPr>
        <p:txBody>
          <a:bodyPr/>
          <a:lstStyle/>
          <a:p>
            <a:r>
              <a:rPr lang="en-US" dirty="0">
                <a:solidFill>
                  <a:srgbClr val="303536"/>
                </a:solidFill>
              </a:rPr>
              <a:t>CMJ (DT2355)</a:t>
            </a:r>
          </a:p>
          <a:p>
            <a:pPr marL="1371600" lvl="5" indent="0">
              <a:buNone/>
            </a:pPr>
            <a:endParaRPr lang="en-US" dirty="0">
              <a:solidFill>
                <a:srgbClr val="303536"/>
              </a:solidFill>
            </a:endParaRPr>
          </a:p>
          <a:p>
            <a:pPr marL="630238" lvl="2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303536"/>
              </a:solidFill>
            </a:endParaRPr>
          </a:p>
          <a:p>
            <a:pPr lvl="2"/>
            <a:endParaRPr lang="en-US" dirty="0"/>
          </a:p>
          <a:p>
            <a:pPr lvl="4"/>
            <a:endParaRPr lang="en-US" sz="3200" dirty="0"/>
          </a:p>
          <a:p>
            <a:pPr marL="392113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551CA-E771-49CD-977C-D8B1DFB85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44" y="0"/>
            <a:ext cx="4887556" cy="63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60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</TotalTime>
  <Words>1356</Words>
  <Application>Microsoft Office PowerPoint</Application>
  <PresentationFormat>On-screen Show (4:3)</PresentationFormat>
  <Paragraphs>180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Wingdings 2</vt:lpstr>
      <vt:lpstr>Wingdings 3</vt:lpstr>
      <vt:lpstr>Concourse</vt:lpstr>
      <vt:lpstr> CUF Monitoring + DBE Commitment Modification</vt:lpstr>
      <vt:lpstr>Commercially Useful Function</vt:lpstr>
      <vt:lpstr>CUF Monitoring</vt:lpstr>
      <vt:lpstr>CUF Monitoring</vt:lpstr>
      <vt:lpstr>CUF monitoring</vt:lpstr>
      <vt:lpstr>Cuf monitoring</vt:lpstr>
      <vt:lpstr>DBE Commitment modification</vt:lpstr>
      <vt:lpstr>DBE Commitment modification</vt:lpstr>
      <vt:lpstr>PowerPoint Presentation</vt:lpstr>
      <vt:lpstr>Questions?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Rebecca Olsen</cp:lastModifiedBy>
  <cp:revision>186</cp:revision>
  <cp:lastPrinted>2020-01-30T01:49:28Z</cp:lastPrinted>
  <dcterms:created xsi:type="dcterms:W3CDTF">2012-06-26T13:11:17Z</dcterms:created>
  <dcterms:modified xsi:type="dcterms:W3CDTF">2020-02-12T21:08:55Z</dcterms:modified>
</cp:coreProperties>
</file>