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1"/>
  </p:notesMasterIdLst>
  <p:handoutMasterIdLst>
    <p:handoutMasterId r:id="rId32"/>
  </p:handoutMasterIdLst>
  <p:sldIdLst>
    <p:sldId id="262" r:id="rId5"/>
    <p:sldId id="264" r:id="rId6"/>
    <p:sldId id="263" r:id="rId7"/>
    <p:sldId id="271" r:id="rId8"/>
    <p:sldId id="265" r:id="rId9"/>
    <p:sldId id="272" r:id="rId10"/>
    <p:sldId id="266" r:id="rId11"/>
    <p:sldId id="273" r:id="rId12"/>
    <p:sldId id="274" r:id="rId13"/>
    <p:sldId id="275" r:id="rId14"/>
    <p:sldId id="276" r:id="rId15"/>
    <p:sldId id="285" r:id="rId16"/>
    <p:sldId id="277" r:id="rId17"/>
    <p:sldId id="286" r:id="rId18"/>
    <p:sldId id="278" r:id="rId19"/>
    <p:sldId id="287" r:id="rId20"/>
    <p:sldId id="288" r:id="rId21"/>
    <p:sldId id="318" r:id="rId22"/>
    <p:sldId id="334" r:id="rId23"/>
    <p:sldId id="307" r:id="rId24"/>
    <p:sldId id="335" r:id="rId25"/>
    <p:sldId id="336" r:id="rId26"/>
    <p:sldId id="306" r:id="rId27"/>
    <p:sldId id="332" r:id="rId28"/>
    <p:sldId id="331" r:id="rId29"/>
    <p:sldId id="337" r:id="rId3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D8B846"/>
    <a:srgbClr val="D8B832"/>
    <a:srgbClr val="FFBE05"/>
    <a:srgbClr val="F2CD00"/>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51092" autoAdjust="0"/>
  </p:normalViewPr>
  <p:slideViewPr>
    <p:cSldViewPr snapToGrid="0">
      <p:cViewPr varScale="1">
        <p:scale>
          <a:sx n="29" d="100"/>
          <a:sy n="29" d="100"/>
        </p:scale>
        <p:origin x="1838"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387A35C-FE16-4401-8225-4521579CB0E4}" type="datetimeFigureOut">
              <a:rPr lang="en-US" smtClean="0"/>
              <a:t>2/19/2020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Group>
    <inkml:annotationXML>
      <emma:emma xmlns:emma="http://www.w3.org/2003/04/emma" version="1.0">
        <emma:interpretation id="{0E13C1C7-6FAB-4E68-ADFC-5B813B7C1058}" emma:medium="tactile" emma:mode="ink">
          <msink:context xmlns:msink="http://schemas.microsoft.com/ink/2010/main" type="writingRegion" rotatedBoundingBox="27318,17211 27372,17211 27372,17319 27318,17319"/>
        </emma:interpretation>
      </emma:emma>
    </inkml:annotationXML>
    <inkml:traceGroup>
      <inkml:annotationXML>
        <emma:emma xmlns:emma="http://www.w3.org/2003/04/emma" version="1.0">
          <emma:interpretation id="{EFCEBCAC-36D5-4F24-98B0-04FDDD4D49E7}" emma:medium="tactile" emma:mode="ink">
            <msink:context xmlns:msink="http://schemas.microsoft.com/ink/2010/main" type="paragraph" rotatedBoundingBox="27318,17211 27372,17211 27372,17319 27318,17319" alignmentLevel="1"/>
          </emma:interpretation>
        </emma:emma>
      </inkml:annotationXML>
      <inkml:traceGroup>
        <inkml:annotationXML>
          <emma:emma xmlns:emma="http://www.w3.org/2003/04/emma" version="1.0">
            <emma:interpretation id="{02048C3A-3CFE-4D80-AA99-2A39DF3F837F}" emma:medium="tactile" emma:mode="ink">
              <msink:context xmlns:msink="http://schemas.microsoft.com/ink/2010/main" type="line" rotatedBoundingBox="27318,17211 27372,17211 27372,17319 27318,17319"/>
            </emma:interpretation>
          </emma:emma>
        </inkml:annotationXML>
        <inkml:traceGroup>
          <inkml:annotationXML>
            <emma:emma xmlns:emma="http://www.w3.org/2003/04/emma" version="1.0">
              <emma:interpretation id="{7779F1BC-1A8C-41E5-9206-4653DC0ABF3F}" emma:medium="tactile" emma:mode="ink">
                <msink:context xmlns:msink="http://schemas.microsoft.com/ink/2010/main" type="inkWord" rotatedBoundingBox="27318,17211 27372,17211 27372,17319 27318,17319"/>
              </emma:interpretation>
              <emma:one-of disjunction-type="recognition" id="oneOf0">
                <emma:interpretation id="interp0" emma:lang="en-US" emma:confidence="0">
                  <emma:literal>•</emma:literal>
                </emma:interpretation>
                <emma:interpretation id="interp1" emma:lang="en-US" emma:confidence="0">
                  <emma:literal>G</emma:literal>
                </emma:interpretation>
                <emma:interpretation id="interp2" emma:lang="en-US" emma:confidence="0">
                  <emma:literal>r</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27 109 0,'0'0'352,"0"0"-63,0 0 127,0 0-32,0 0-159,0 0-1,0 0-64,0 0-32,0 0-32,0 0-64,0-27 0,0 27 0,-27 0-32,27-27 0,0 27 32,0 0 0,0 0-32,0 0-32,0 0 0,0-27 0,0 27-256,27 0-321,0-27-352</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6:40:01.099"/>
    </inkml:context>
    <inkml:brush xml:id="br0">
      <inkml:brushProperty name="width" value="0.05" units="cm"/>
      <inkml:brushProperty name="height" value="0.05" units="cm"/>
    </inkml:brush>
  </inkml:definitions>
  <inkml:trace contextRef="#ctx0" brushRef="#br0">27 109 0,'0'0'352,"0"0"-63,0 0 127,0 0-32,0 0-159,0 0-1,0 0-64,0 0-32,0 0-32,0 0-64,0-27 0,0 27 0,-27 0-32,27-27 0,0 27 32,0 0 0,0 0-32,0 0-32,0 0 0,0-27 0,0 27-256,27 0-321,0-27-352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a:t>Presentation Title</a:t>
            </a:r>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B8B34B4-0DAC-4C17-B484-320AB1570CDC}" type="datetimeFigureOut">
              <a:rPr lang="en-US" smtClean="0"/>
              <a:t>2/19/2020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this WisDOT PowerPoint template: Standard screen size of 1024 by 768,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standard (4:3) aspect ratio (1024 x 768). </a:t>
            </a:r>
          </a:p>
          <a:p>
            <a:r>
              <a:rPr lang="en-US" dirty="0"/>
              <a:t>Use</a:t>
            </a:r>
            <a:r>
              <a:rPr lang="en-US" b="1" dirty="0"/>
              <a:t> </a:t>
            </a:r>
            <a:r>
              <a:rPr lang="en-US" dirty="0"/>
              <a:t>if you will be doing one of the following:</a:t>
            </a:r>
          </a:p>
          <a:p>
            <a:pPr marL="171450" indent="-171450">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1450" indent="-171450">
              <a:buFont typeface="Arial" panose="020B0604020202020204" pitchFamily="34" charset="0"/>
              <a:buChar char="•"/>
            </a:pPr>
            <a:r>
              <a:rPr lang="en-US" dirty="0"/>
              <a:t>Presenting at a conference location which uses projectors that display in standard (4:3) or 1024 x 768.</a:t>
            </a:r>
          </a:p>
          <a:p>
            <a:endParaRPr lang="en-US" dirty="0"/>
          </a:p>
          <a:p>
            <a:r>
              <a:rPr lang="en-US" b="1" dirty="0"/>
              <a:t>Use the </a:t>
            </a:r>
            <a:r>
              <a:rPr lang="en-US" b="1" dirty="0" err="1"/>
              <a:t>WisDOT</a:t>
            </a:r>
            <a:r>
              <a:rPr lang="en-US" b="1" dirty="0"/>
              <a:t> PowerPoint template that has the widescreen (16:9) aspect ratio (1920 x 1080) </a:t>
            </a:r>
            <a:r>
              <a:rPr lang="en-US" dirty="0"/>
              <a:t>if you will be doing one of the following:</a:t>
            </a:r>
          </a:p>
          <a:p>
            <a:pPr marL="171450" indent="-171450">
              <a:buFont typeface="Arial" panose="020B0604020202020204" pitchFamily="34" charset="0"/>
              <a:buChar char="•"/>
            </a:pPr>
            <a:r>
              <a:rPr lang="en-US" dirty="0"/>
              <a:t>showing your presentation on a large widescreen television. </a:t>
            </a:r>
          </a:p>
          <a:p>
            <a:pPr marL="171450" indent="-171450">
              <a:buFont typeface="Arial" panose="020B0604020202020204" pitchFamily="34" charset="0"/>
              <a:buChar char="•"/>
            </a:pPr>
            <a:r>
              <a:rPr lang="en-US" dirty="0"/>
              <a:t>showing your presentation using a display in widescreen format.</a:t>
            </a:r>
          </a:p>
          <a:p>
            <a:pPr marL="171450" indent="-171450">
              <a:buFont typeface="Arial" panose="020B0604020202020204" pitchFamily="34" charset="0"/>
              <a:buChar char="•"/>
            </a:pPr>
            <a:r>
              <a:rPr lang="en-US" dirty="0"/>
              <a:t>converting your presentation to video in the future.</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Title slide</a:t>
            </a:r>
          </a:p>
          <a:p>
            <a:r>
              <a:rPr lang="en-US" sz="1200" dirty="0"/>
              <a:t>Slide 1 and slide 8 are layout</a:t>
            </a:r>
            <a:r>
              <a:rPr lang="en-US" sz="1200" baseline="0" dirty="0"/>
              <a:t>s</a:t>
            </a:r>
            <a:r>
              <a:rPr lang="en-US" sz="1200" dirty="0"/>
              <a:t> for</a:t>
            </a:r>
            <a:r>
              <a:rPr lang="en-US" sz="1200" baseline="0" dirty="0"/>
              <a:t> the title slide of your </a:t>
            </a:r>
            <a:r>
              <a:rPr lang="en-US" sz="1200" baseline="0" dirty="0" err="1"/>
              <a:t>WisDOT</a:t>
            </a:r>
            <a:r>
              <a:rPr lang="en-US" sz="1200" baseline="0" dirty="0"/>
              <a:t> presentation. The title of your presentation goes at the top in the white text (for the light gray background) or blue text (for the gray background). The title may be one or two lines. </a:t>
            </a:r>
          </a:p>
          <a:p>
            <a:endParaRPr lang="en-US" sz="1200" b="1" baseline="0" dirty="0"/>
          </a:p>
          <a:p>
            <a:r>
              <a:rPr lang="en-US" sz="1200" b="1" baseline="0" dirty="0"/>
              <a:t>Managing placeholders</a:t>
            </a:r>
          </a:p>
          <a:p>
            <a:r>
              <a:rPr lang="en-US" sz="1200" baseline="0" dirty="0"/>
              <a:t>If your presentation does not need all the text placeholders, delete the placeholders you do not need and then you may need to lower or adjust the height between lines.</a:t>
            </a:r>
          </a:p>
          <a:p>
            <a:endParaRPr lang="en-US" b="1" baseline="0" dirty="0"/>
          </a:p>
          <a:p>
            <a:r>
              <a:rPr lang="en-US" b="1" baseline="0" dirty="0"/>
              <a:t>Various slide layouts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baseline="0" dirty="0"/>
          </a:p>
          <a:p>
            <a:r>
              <a:rPr lang="en-US" b="1" baseline="0" dirty="0"/>
              <a:t>Blank slides</a:t>
            </a:r>
          </a:p>
          <a:p>
            <a:r>
              <a:rPr lang="en-US" baseline="0" dirty="0"/>
              <a:t>Slides 7 and 14 are blank slides for custom layouts in your presentation.</a:t>
            </a:r>
          </a:p>
          <a:p>
            <a:endParaRPr lang="en-US" baseline="0"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baseline="0" dirty="0"/>
          </a:p>
          <a:p>
            <a:r>
              <a:rPr lang="en-US" b="1" baseline="0" dirty="0"/>
              <a:t>How to paste text and keep template’s font styles and color</a:t>
            </a:r>
          </a:p>
          <a:p>
            <a:r>
              <a:rPr lang="en-US" baseline="0" dirty="0"/>
              <a:t>Select the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baseline="0" dirty="0" err="1"/>
              <a:t>WisDOT</a:t>
            </a:r>
            <a:r>
              <a:rPr lang="en-US" baseline="0" dirty="0"/>
              <a:t> template.</a:t>
            </a:r>
          </a:p>
          <a:p>
            <a:endParaRPr lang="en-US" baseline="0" dirty="0"/>
          </a:p>
          <a:p>
            <a:r>
              <a:rPr lang="en-US" b="1" baseline="0" dirty="0"/>
              <a:t>How to add more slides with the layout you want</a:t>
            </a:r>
          </a:p>
          <a:p>
            <a:r>
              <a:rPr lang="en-US" baseline="0" dirty="0"/>
              <a:t>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Changing a current slide layout on to a different current slide layout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Changing a current slide layout on to a different current slide layout is not recommended, as sometimes this results in additions of unmatched text and placeholders. It’s best t</a:t>
            </a:r>
            <a:r>
              <a:rPr lang="en-US" baseline="0" dirty="0"/>
              <a:t>o add a new slide layout to your presentation: in </a:t>
            </a:r>
            <a:r>
              <a:rPr lang="en-US" i="1" baseline="0" dirty="0"/>
              <a:t>normal</a:t>
            </a:r>
            <a:r>
              <a:rPr lang="en-US" baseline="0" dirty="0"/>
              <a:t> view, on the </a:t>
            </a:r>
            <a:r>
              <a:rPr lang="en-US" i="1" baseline="0" dirty="0"/>
              <a:t>home</a:t>
            </a:r>
            <a:r>
              <a:rPr lang="en-US" baseline="0" dirty="0"/>
              <a:t> tab, select </a:t>
            </a:r>
            <a:r>
              <a:rPr lang="en-US" i="1" baseline="0" dirty="0"/>
              <a:t>new slide</a:t>
            </a:r>
            <a:r>
              <a:rPr lang="en-US" baseline="0" dirty="0"/>
              <a:t>. Slide layout options for the </a:t>
            </a:r>
            <a:r>
              <a:rPr lang="en-US" baseline="0" dirty="0" err="1"/>
              <a:t>WisDOT</a:t>
            </a:r>
            <a:r>
              <a:rPr lang="en-US" baseline="0" dirty="0"/>
              <a:t> template will appear. Select the slide layout you want and add new text to this slide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to choose the light gray background</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Slides 1 through 7 have a light gray background. Use with its navy and red type styles. Use if you have positive versions of graphics and logos. </a:t>
            </a:r>
            <a:r>
              <a:rPr lang="en-US" sz="1200" b="0" i="0" kern="1200" dirty="0">
                <a:solidFill>
                  <a:schemeClr val="tx1"/>
                </a:solidFill>
                <a:effectLst/>
                <a:latin typeface="+mn-lt"/>
                <a:ea typeface="+mn-ea"/>
                <a:cs typeface="+mn-cs"/>
              </a:rPr>
              <a:t>Some experts say if you're presenting in a small room with most of the lights on, use a lighter gray background,</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will tend to fade away while the other components will grab attention.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b="1" baseline="0" dirty="0"/>
          </a:p>
          <a:p>
            <a:endParaRPr lang="en-US" b="1" baseline="0" dirty="0"/>
          </a:p>
          <a:p>
            <a:r>
              <a:rPr lang="en-US" b="1" baseline="0" dirty="0"/>
              <a:t>When to choose the blue background</a:t>
            </a:r>
          </a:p>
          <a:p>
            <a:r>
              <a:rPr lang="en-US" b="0" baseline="0" dirty="0"/>
              <a:t>Slides 8 through 14 have a dark blue background. Use w</a:t>
            </a:r>
            <a:r>
              <a:rPr lang="en-US" baseline="0" dirty="0"/>
              <a:t>ith its white and gold type styles. Use if you have reverse or negative versions of graphics and logos. </a:t>
            </a:r>
            <a:r>
              <a:rPr lang="en-US" sz="1200" b="0" i="0" kern="1200" dirty="0">
                <a:solidFill>
                  <a:schemeClr val="tx1"/>
                </a:solidFill>
                <a:effectLst/>
                <a:latin typeface="+mn-lt"/>
                <a:ea typeface="+mn-ea"/>
                <a:cs typeface="+mn-cs"/>
              </a:rPr>
              <a:t>Some experts say if you're presenting with most of the lights off in the</a:t>
            </a:r>
            <a:r>
              <a:rPr lang="en-US" sz="1200" b="0" i="0" kern="1200" baseline="0" dirty="0">
                <a:solidFill>
                  <a:schemeClr val="tx1"/>
                </a:solidFill>
                <a:effectLst/>
                <a:latin typeface="+mn-lt"/>
                <a:ea typeface="+mn-ea"/>
                <a:cs typeface="+mn-cs"/>
              </a:rPr>
              <a:t> room or in a darker presentation area</a:t>
            </a:r>
            <a:r>
              <a:rPr lang="en-US" sz="1200" b="0" i="0" kern="1200" dirty="0">
                <a:solidFill>
                  <a:schemeClr val="tx1"/>
                </a:solidFill>
                <a:effectLst/>
                <a:latin typeface="+mn-lt"/>
                <a:ea typeface="+mn-ea"/>
                <a:cs typeface="+mn-cs"/>
              </a:rPr>
              <a:t>, consider using the</a:t>
            </a:r>
            <a:r>
              <a:rPr lang="en-US" sz="1200" b="0" i="0" kern="1200" baseline="0" dirty="0">
                <a:solidFill>
                  <a:schemeClr val="tx1"/>
                </a:solidFill>
                <a:effectLst/>
                <a:latin typeface="+mn-lt"/>
                <a:ea typeface="+mn-ea"/>
                <a:cs typeface="+mn-cs"/>
              </a:rPr>
              <a:t> blue</a:t>
            </a:r>
            <a:r>
              <a:rPr lang="en-US" sz="1200" b="0" i="0" kern="1200" dirty="0">
                <a:solidFill>
                  <a:schemeClr val="tx1"/>
                </a:solidFill>
                <a:effectLst/>
                <a:latin typeface="+mn-lt"/>
                <a:ea typeface="+mn-ea"/>
                <a:cs typeface="+mn-cs"/>
              </a:rPr>
              <a:t> background color,</a:t>
            </a:r>
            <a:r>
              <a:rPr lang="en-US" sz="1200" b="0" i="0" kern="1200" baseline="0" dirty="0">
                <a:solidFill>
                  <a:schemeClr val="tx1"/>
                </a:solidFill>
                <a:effectLst/>
                <a:latin typeface="+mn-lt"/>
                <a:ea typeface="+mn-ea"/>
                <a:cs typeface="+mn-cs"/>
              </a:rPr>
              <a:t> then t</a:t>
            </a:r>
            <a:r>
              <a:rPr lang="en-US" sz="1200" b="0" i="0" kern="1200" dirty="0">
                <a:solidFill>
                  <a:schemeClr val="tx1"/>
                </a:solidFill>
                <a:effectLst/>
                <a:latin typeface="+mn-lt"/>
                <a:ea typeface="+mn-ea"/>
                <a:cs typeface="+mn-cs"/>
              </a:rPr>
              <a:t>he background won't intrude on the message and the lighter components will stand out. Other</a:t>
            </a:r>
            <a:r>
              <a:rPr lang="en-US" sz="1200" b="0" i="0" kern="1200" baseline="0" dirty="0">
                <a:solidFill>
                  <a:schemeClr val="tx1"/>
                </a:solidFill>
                <a:effectLst/>
                <a:latin typeface="+mn-lt"/>
                <a:ea typeface="+mn-ea"/>
                <a:cs typeface="+mn-cs"/>
              </a:rPr>
              <a:t> experts say that if your copy is kept short and sweet, the lightness or darkness of the background is irrelevant, as viewers then have little to read.</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LIGHT GRAY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indent="-171450">
              <a:buFont typeface="Arial" panose="020B0604020202020204" pitchFamily="34" charset="0"/>
              <a:buChar char="•"/>
            </a:pPr>
            <a:r>
              <a:rPr lang="en-US" b="0" baseline="0" dirty="0"/>
              <a:t>Slide 1 with GRAY background</a:t>
            </a:r>
          </a:p>
          <a:p>
            <a:pPr marL="457200" lvl="1" indent="0">
              <a:buFont typeface="Arial" panose="020B0604020202020204" pitchFamily="34" charset="0"/>
              <a:buNone/>
            </a:pPr>
            <a:r>
              <a:rPr lang="en-US" b="0" baseline="0" dirty="0"/>
              <a:t>Title text = Arial Narrow Bold, 60 point, Color: navy blue R0 G65 B106,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red R164 G40 B76, Keep to 1 line</a:t>
            </a:r>
          </a:p>
          <a:p>
            <a:pPr marL="457200" lvl="1" indent="0">
              <a:buFont typeface="Arial" panose="020B0604020202020204" pitchFamily="34" charset="0"/>
              <a:buNone/>
            </a:pPr>
            <a:r>
              <a:rPr lang="en-US" b="0" baseline="0" dirty="0"/>
              <a:t>Title of Presenter = Arial Narrow, 40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navy blue R0 G65 B106,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2, 3, 4, 5, 6 with GRAY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navy blue R0 G65 B106,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red R164 G40 B76,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navy blue R0 G65 B106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red R164 G40 B76</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navy blue R0 G65 B10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indent="0">
              <a:buFont typeface="Arial" panose="020B0604020202020204" pitchFamily="34" charset="0"/>
              <a:buNone/>
            </a:pPr>
            <a:r>
              <a:rPr lang="en-US" b="1" dirty="0"/>
              <a:t>Use</a:t>
            </a:r>
            <a:r>
              <a:rPr lang="en-US" b="1" baseline="0" dirty="0"/>
              <a:t> these s</a:t>
            </a:r>
            <a:r>
              <a:rPr lang="en-US" b="1" dirty="0"/>
              <a:t>izes and colors of</a:t>
            </a:r>
            <a:r>
              <a:rPr lang="en-US" b="1" baseline="0" dirty="0"/>
              <a:t> fonts for template with BLUE background and standard aspect ratio (1024 x 768). </a:t>
            </a:r>
          </a:p>
          <a:p>
            <a:pPr marL="0" indent="0">
              <a:buFont typeface="Arial" panose="020B0604020202020204" pitchFamily="34" charset="0"/>
              <a:buNone/>
            </a:pPr>
            <a:r>
              <a:rPr lang="en-US" b="1" baseline="0" dirty="0"/>
              <a:t>Font sizes may be adjusted either 2 points smaller or 2 points larger from sizes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 8 Title slide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text = Arial Narrow Bold, 60 point, Color: white R255 G255 B255, Title text may be one or two lines. 3 or more lines are not recommended.</a:t>
            </a:r>
          </a:p>
          <a:p>
            <a:pPr marL="457200" lvl="1" indent="0">
              <a:buFont typeface="Arial" panose="020B0604020202020204" pitchFamily="34" charset="0"/>
              <a:buNone/>
            </a:pPr>
            <a:r>
              <a:rPr lang="en-US" b="0" baseline="0" dirty="0"/>
              <a:t>Name of Presenter = Arial Narrow Bold, 47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Title of Presenter = Arial Narrow, 40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Name of conference or event, Location, City, State = Arial Narrow, 28 point, Color: white R255 G255 B255, keep to 1 or 2 lines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Month, Day, Year = Arial Narrow Bold, 25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Slides 9, 10, 11, 12, 13 with BLUE background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Example heading = Arial Narrow Bold, 45 point, Color: white R255 G255 B255, Heading may be one or two lines. 3 or more lines are not recommended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Red subhead = Arial Narrow Bold, 39 point, Color: gold R216 G184 B70, Keep to 1 line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1 = Arial Narrow, 35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Bullet 2 = Arial Narrow, 32 point, Color: gold R216 G184 B70</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Paragraph text = Arial Narrow, 28 point, Color: white R255 G255 B255</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457200" lvl="1" indent="0">
              <a:buFont typeface="Arial" panose="020B0604020202020204" pitchFamily="34" charset="0"/>
              <a:buNone/>
            </a:pPr>
            <a:endParaRPr lang="en-US" b="0" baseline="0" dirty="0"/>
          </a:p>
          <a:p>
            <a:pPr marL="0" indent="0">
              <a:buFont typeface="Arial" panose="020B0604020202020204" pitchFamily="34" charset="0"/>
              <a:buNone/>
            </a:pPr>
            <a:endParaRPr lang="en-US" b="1" dirty="0"/>
          </a:p>
          <a:p>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a:t>
            </a:fld>
            <a:endParaRPr lang="en-US"/>
          </a:p>
        </p:txBody>
      </p:sp>
    </p:spTree>
    <p:extLst>
      <p:ext uri="{BB962C8B-B14F-4D97-AF65-F5344CB8AC3E}">
        <p14:creationId xmlns:p14="http://schemas.microsoft.com/office/powerpoint/2010/main" val="132643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down the first part of section C - sources of pollution</a:t>
            </a:r>
          </a:p>
          <a:p>
            <a:pPr marL="171450" indent="-171450">
              <a:buFont typeface="Arial" panose="020B0604020202020204" pitchFamily="34" charset="0"/>
              <a:buChar char="•"/>
            </a:pPr>
            <a:r>
              <a:rPr lang="en-US" dirty="0"/>
              <a:t>Contractor submits sources. Helps DOT determine what risks will be present.</a:t>
            </a:r>
          </a:p>
          <a:p>
            <a:pPr marL="171450" indent="-171450">
              <a:buFont typeface="Arial" panose="020B0604020202020204" pitchFamily="34" charset="0"/>
              <a:buChar char="•"/>
            </a:pPr>
            <a:r>
              <a:rPr lang="en-US" dirty="0"/>
              <a:t>Contractor can pick from the 9 common items listed in checkboxes, or if not on list, insert in “other” box</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419102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second part of new section – identifying BMPs to prevent pollution</a:t>
            </a:r>
          </a:p>
          <a:p>
            <a:r>
              <a:rPr lang="en-US" dirty="0"/>
              <a:t>-Broken up into 3 categories to match our TCGP requirements</a:t>
            </a:r>
          </a:p>
          <a:p>
            <a:r>
              <a:rPr lang="en-US" dirty="0"/>
              <a:t>1. material storage</a:t>
            </a:r>
          </a:p>
          <a:p>
            <a:r>
              <a:rPr lang="en-US" dirty="0"/>
              <a:t>2. equipment fueling</a:t>
            </a:r>
          </a:p>
          <a:p>
            <a:r>
              <a:rPr lang="en-US" dirty="0"/>
              <a:t>3. concrete truck washout</a:t>
            </a:r>
          </a:p>
          <a:p>
            <a:pPr marL="0" indent="0">
              <a:buFontTx/>
              <a:buNone/>
            </a:pPr>
            <a:r>
              <a:rPr lang="en-US" dirty="0"/>
              <a:t>-This slide shows the material storage category</a:t>
            </a:r>
          </a:p>
          <a:p>
            <a:pPr marL="0" indent="0">
              <a:buFontTx/>
              <a:buNone/>
            </a:pPr>
            <a:r>
              <a:rPr lang="en-US" dirty="0"/>
              <a:t>-Four checkboxes are required to be checked. Common sense items, such as:</a:t>
            </a:r>
          </a:p>
          <a:p>
            <a:r>
              <a:rPr lang="en-US" dirty="0"/>
              <a:t>-not storing items in wetlands</a:t>
            </a:r>
          </a:p>
          <a:p>
            <a:r>
              <a:rPr lang="en-US" dirty="0"/>
              <a:t>-collecting and disposing of construction waste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73183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showing what we are trying to prevent </a:t>
            </a:r>
          </a:p>
          <a:p>
            <a:r>
              <a:rPr lang="en-US" dirty="0"/>
              <a:t>-construction waste not properly disposed of, possibly in wetland</a:t>
            </a:r>
          </a:p>
        </p:txBody>
      </p:sp>
      <p:sp>
        <p:nvSpPr>
          <p:cNvPr id="4" name="Slide Number Placeholder 3"/>
          <p:cNvSpPr>
            <a:spLocks noGrp="1"/>
          </p:cNvSpPr>
          <p:nvPr>
            <p:ph type="sldNum" sz="quarter" idx="10"/>
          </p:nvPr>
        </p:nvSpPr>
        <p:spPr/>
        <p:txBody>
          <a:bodyPr/>
          <a:lstStyle/>
          <a:p>
            <a:fld id="{F84C2BE2-DE10-4917-90C1-FAD5627DD163}" type="slidenum">
              <a:rPr lang="en-US" smtClean="0"/>
              <a:t>12</a:t>
            </a:fld>
            <a:endParaRPr lang="en-US"/>
          </a:p>
        </p:txBody>
      </p:sp>
    </p:spTree>
    <p:extLst>
      <p:ext uri="{BB962C8B-B14F-4D97-AF65-F5344CB8AC3E}">
        <p14:creationId xmlns:p14="http://schemas.microsoft.com/office/powerpoint/2010/main" val="422365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BMP category is Equipment Fueling and maintenance</a:t>
            </a:r>
          </a:p>
          <a:p>
            <a:r>
              <a:rPr lang="en-US" dirty="0"/>
              <a:t>-For this category, two checkboxes are required to be checked. Again common sense type items</a:t>
            </a:r>
          </a:p>
          <a:p>
            <a:r>
              <a:rPr lang="en-US" dirty="0"/>
              <a:t>-the first is monitoring and fixing fluid leaks when discovered</a:t>
            </a:r>
          </a:p>
          <a:p>
            <a:r>
              <a:rPr lang="en-US" dirty="0"/>
              <a:t>-The second is using drip pans to prevent spills and using absorbent materials to cleanup spilled fluids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13</a:t>
            </a:fld>
            <a:endParaRPr lang="en-US"/>
          </a:p>
        </p:txBody>
      </p:sp>
    </p:spTree>
    <p:extLst>
      <p:ext uri="{BB962C8B-B14F-4D97-AF65-F5344CB8AC3E}">
        <p14:creationId xmlns:p14="http://schemas.microsoft.com/office/powerpoint/2010/main" val="279557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example showing what we are trying to prevent</a:t>
            </a:r>
          </a:p>
          <a:p>
            <a:r>
              <a:rPr lang="en-US" dirty="0"/>
              <a:t>-fix fluids leaks when discovered</a:t>
            </a:r>
          </a:p>
          <a:p>
            <a:r>
              <a:rPr lang="en-US" dirty="0"/>
              <a:t>-use absorbent materials to cleanup</a:t>
            </a:r>
          </a:p>
        </p:txBody>
      </p:sp>
      <p:sp>
        <p:nvSpPr>
          <p:cNvPr id="4" name="Slide Number Placeholder 3"/>
          <p:cNvSpPr>
            <a:spLocks noGrp="1"/>
          </p:cNvSpPr>
          <p:nvPr>
            <p:ph type="sldNum" sz="quarter" idx="10"/>
          </p:nvPr>
        </p:nvSpPr>
        <p:spPr/>
        <p:txBody>
          <a:bodyPr/>
          <a:lstStyle/>
          <a:p>
            <a:fld id="{F84C2BE2-DE10-4917-90C1-FAD5627DD163}" type="slidenum">
              <a:rPr lang="en-US" smtClean="0"/>
              <a:t>14</a:t>
            </a:fld>
            <a:endParaRPr lang="en-US"/>
          </a:p>
        </p:txBody>
      </p:sp>
    </p:spTree>
    <p:extLst>
      <p:ext uri="{BB962C8B-B14F-4D97-AF65-F5344CB8AC3E}">
        <p14:creationId xmlns:p14="http://schemas.microsoft.com/office/powerpoint/2010/main" val="212123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category is concrete truck washout</a:t>
            </a:r>
          </a:p>
          <a:p>
            <a:r>
              <a:rPr lang="en-US" dirty="0"/>
              <a:t>-concrete truck washout water is caustic and corrosive with a pH around 12</a:t>
            </a:r>
          </a:p>
          <a:p>
            <a:r>
              <a:rPr lang="en-US" dirty="0"/>
              <a:t>-safe range of aquatic life is a pH around 6.5 to 9, so concrete truck washout water is harmful to aquatic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always been required to prevent pollution from concrete truck washout, however now we will think about and plan concrete truck washout will be managed.</a:t>
            </a:r>
          </a:p>
          <a:p>
            <a:r>
              <a:rPr lang="en-US" dirty="0"/>
              <a:t>-Main idea here is to prevent concrete truck washout from running off into</a:t>
            </a:r>
          </a:p>
          <a:p>
            <a:r>
              <a:rPr lang="en-US" dirty="0"/>
              <a:t>-surface water</a:t>
            </a:r>
          </a:p>
          <a:p>
            <a:r>
              <a:rPr lang="en-US" dirty="0"/>
              <a:t>-wetlands</a:t>
            </a:r>
          </a:p>
          <a:p>
            <a:r>
              <a:rPr lang="en-US" dirty="0"/>
              <a:t>-drainage conveyances</a:t>
            </a:r>
          </a:p>
          <a:p>
            <a:r>
              <a:rPr lang="en-US" dirty="0"/>
              <a:t>(drainage conveyances are inlets, ditches and curb flow lines)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15</a:t>
            </a:fld>
            <a:endParaRPr lang="en-US"/>
          </a:p>
        </p:txBody>
      </p:sp>
    </p:spTree>
    <p:extLst>
      <p:ext uri="{BB962C8B-B14F-4D97-AF65-F5344CB8AC3E}">
        <p14:creationId xmlns:p14="http://schemas.microsoft.com/office/powerpoint/2010/main" val="4254989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common BMPs that can be used for concrete truck washout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4 common BMPs to manage concrete truck washout listed here.</a:t>
            </a:r>
            <a:br>
              <a:rPr lang="en-US" dirty="0"/>
            </a:br>
            <a:r>
              <a:rPr lang="en-US" dirty="0"/>
              <a:t>-Only one BMP is required to be checked. </a:t>
            </a:r>
          </a:p>
          <a:p>
            <a:r>
              <a:rPr lang="en-US" dirty="0"/>
              <a:t>-If you company has different options or practices for managing concrete truck washout, they can be proposed in “other” box.</a:t>
            </a:r>
          </a:p>
          <a:p>
            <a:r>
              <a:rPr lang="en-US" dirty="0"/>
              <a:t>-This category, and section, can be amended as the project progresses</a:t>
            </a:r>
          </a:p>
          <a:p>
            <a:r>
              <a:rPr lang="en-US" dirty="0"/>
              <a:t>-Note the link to a concrete truck washout document we created in consultation with Wisconsin DNR.</a:t>
            </a:r>
          </a:p>
          <a:p>
            <a:pPr marL="171450" indent="-171450">
              <a:buFontTx/>
              <a:buChar char="-"/>
            </a:pPr>
            <a:r>
              <a:rPr lang="en-US" dirty="0"/>
              <a:t>It is a10 page document that has photos of the common methods listed in section C of the ECIP. </a:t>
            </a:r>
          </a:p>
          <a:p>
            <a:pPr marL="171450" indent="-171450">
              <a:buFontTx/>
              <a:buChar char="-"/>
            </a:pPr>
            <a:r>
              <a:rPr lang="en-US" dirty="0"/>
              <a:t>So please check that guidance document out if you have any questions.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16</a:t>
            </a:fld>
            <a:endParaRPr lang="en-US"/>
          </a:p>
        </p:txBody>
      </p:sp>
    </p:spTree>
    <p:extLst>
      <p:ext uri="{BB962C8B-B14F-4D97-AF65-F5344CB8AC3E}">
        <p14:creationId xmlns:p14="http://schemas.microsoft.com/office/powerpoint/2010/main" val="376680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showing what we are trying to prevent.</a:t>
            </a:r>
            <a:br>
              <a:rPr lang="en-US" dirty="0"/>
            </a:br>
            <a:endParaRPr lang="en-US" dirty="0"/>
          </a:p>
          <a:p>
            <a:r>
              <a:rPr lang="en-US" dirty="0"/>
              <a:t>In this example the concrete truck washout </a:t>
            </a:r>
            <a:r>
              <a:rPr lang="en-US" dirty="0" err="1"/>
              <a:t>ranoff</a:t>
            </a:r>
            <a:r>
              <a:rPr lang="en-US" dirty="0"/>
              <a:t> into the ditch bottom</a:t>
            </a:r>
          </a:p>
        </p:txBody>
      </p:sp>
      <p:sp>
        <p:nvSpPr>
          <p:cNvPr id="4" name="Slide Number Placeholder 3"/>
          <p:cNvSpPr>
            <a:spLocks noGrp="1"/>
          </p:cNvSpPr>
          <p:nvPr>
            <p:ph type="sldNum" sz="quarter" idx="10"/>
          </p:nvPr>
        </p:nvSpPr>
        <p:spPr/>
        <p:txBody>
          <a:bodyPr/>
          <a:lstStyle/>
          <a:p>
            <a:fld id="{F84C2BE2-DE10-4917-90C1-FAD5627DD163}" type="slidenum">
              <a:rPr lang="en-US" smtClean="0"/>
              <a:t>17</a:t>
            </a:fld>
            <a:endParaRPr lang="en-US"/>
          </a:p>
        </p:txBody>
      </p:sp>
    </p:spTree>
    <p:extLst>
      <p:ext uri="{BB962C8B-B14F-4D97-AF65-F5344CB8AC3E}">
        <p14:creationId xmlns:p14="http://schemas.microsoft.com/office/powerpoint/2010/main" val="314253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part to new section is hazardous spill control and reporting.</a:t>
            </a:r>
          </a:p>
          <a:p>
            <a:r>
              <a:rPr lang="en-US" dirty="0"/>
              <a:t>-Top portion of this part outlines BMPs that will be used in event of a spill. Two checkboxes are required to be checked.</a:t>
            </a:r>
          </a:p>
          <a:p>
            <a:r>
              <a:rPr lang="en-US" dirty="0"/>
              <a:t>-Remainder of this part details procedure for reporting spills – not a new requirement but more clearly spells out procedure to report spills</a:t>
            </a:r>
          </a:p>
          <a:p>
            <a:r>
              <a:rPr lang="en-US" dirty="0"/>
              <a:t>-Also lists what a spill is and when it needs to be reported</a:t>
            </a:r>
          </a:p>
          <a:p>
            <a:r>
              <a:rPr lang="en-US" dirty="0"/>
              <a:t>-that is the end of new section</a:t>
            </a:r>
          </a:p>
          <a:p>
            <a:r>
              <a:rPr lang="en-US" dirty="0"/>
              <a:t>-we went over fast and it may look like a lot, however we feel it is a pretty straightforward section, ECIP submittals using the form so far this year have gone over very well. </a:t>
            </a:r>
          </a:p>
          <a:p>
            <a:r>
              <a:rPr lang="en-US" dirty="0"/>
              <a:t>-I encourage you to check out the new form.</a:t>
            </a:r>
          </a:p>
        </p:txBody>
      </p:sp>
      <p:sp>
        <p:nvSpPr>
          <p:cNvPr id="4" name="Slide Number Placeholder 3"/>
          <p:cNvSpPr>
            <a:spLocks noGrp="1"/>
          </p:cNvSpPr>
          <p:nvPr>
            <p:ph type="sldNum" sz="quarter" idx="10"/>
          </p:nvPr>
        </p:nvSpPr>
        <p:spPr/>
        <p:txBody>
          <a:bodyPr/>
          <a:lstStyle/>
          <a:p>
            <a:fld id="{F84C2BE2-DE10-4917-90C1-FAD5627DD163}" type="slidenum">
              <a:rPr lang="en-US" smtClean="0"/>
              <a:t>18</a:t>
            </a:fld>
            <a:endParaRPr lang="en-US"/>
          </a:p>
        </p:txBody>
      </p:sp>
    </p:spTree>
    <p:extLst>
      <p:ext uri="{BB962C8B-B14F-4D97-AF65-F5344CB8AC3E}">
        <p14:creationId xmlns:p14="http://schemas.microsoft.com/office/powerpoint/2010/main" val="1035041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form is required starting with 2020 construction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form can be found in many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-HCCI website</a:t>
            </a:r>
          </a:p>
          <a:p>
            <a:r>
              <a:rPr lang="en-US" sz="1200" dirty="0"/>
              <a:t>-Link in Spec 107.20 (3)</a:t>
            </a:r>
          </a:p>
          <a:p>
            <a:r>
              <a:rPr lang="en-US" sz="1200" dirty="0"/>
              <a:t>-Link in CMM 6-45.2</a:t>
            </a:r>
          </a:p>
          <a:p>
            <a:r>
              <a:rPr lang="en-US" sz="1200" dirty="0"/>
              <a:t>-WisDOT pantry website</a:t>
            </a:r>
          </a:p>
          <a:p>
            <a:r>
              <a:rPr lang="en-US" sz="1200" dirty="0"/>
              <a:t>-WisDOT erosion control website</a:t>
            </a:r>
          </a:p>
          <a:p>
            <a:r>
              <a:rPr lang="en-US" sz="1200" dirty="0"/>
              <a:t>-Google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if all else fails, reach out to region stormwater engineer</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19</a:t>
            </a:fld>
            <a:endParaRPr lang="en-US"/>
          </a:p>
        </p:txBody>
      </p:sp>
    </p:spTree>
    <p:extLst>
      <p:ext uri="{BB962C8B-B14F-4D97-AF65-F5344CB8AC3E}">
        <p14:creationId xmlns:p14="http://schemas.microsoft.com/office/powerpoint/2010/main" val="23200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items that I will go over today</a:t>
            </a:r>
          </a:p>
          <a:p>
            <a:pPr marL="171450" indent="-171450">
              <a:buFont typeface="Arial" panose="020B0604020202020204" pitchFamily="34" charset="0"/>
              <a:buChar char="•"/>
            </a:pPr>
            <a:r>
              <a:rPr lang="en-US" dirty="0"/>
              <a:t>Erosion control Standard Specifications updates for 2020 </a:t>
            </a:r>
          </a:p>
          <a:p>
            <a:pPr marL="171450" indent="-171450">
              <a:buFont typeface="Arial" panose="020B0604020202020204" pitchFamily="34" charset="0"/>
              <a:buChar char="•"/>
            </a:pPr>
            <a:r>
              <a:rPr lang="en-US" dirty="0"/>
              <a:t>Erosion Control Implementation Plan form has been updated</a:t>
            </a:r>
          </a:p>
          <a:p>
            <a:pPr marL="171450" indent="-171450">
              <a:buFont typeface="Arial" panose="020B0604020202020204" pitchFamily="34" charset="0"/>
              <a:buChar char="•"/>
            </a:pPr>
            <a:r>
              <a:rPr lang="en-US" dirty="0"/>
              <a:t>WisDOT developed erosion control training</a:t>
            </a:r>
          </a:p>
          <a:p>
            <a:pPr marL="171450" indent="-171450">
              <a:buFont typeface="Arial" panose="020B0604020202020204" pitchFamily="34" charset="0"/>
              <a:buChar char="•"/>
            </a:pPr>
            <a:r>
              <a:rPr lang="en-US" dirty="0"/>
              <a:t>And where to go for additional resources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a:t>
            </a:fld>
            <a:endParaRPr lang="en-US"/>
          </a:p>
        </p:txBody>
      </p:sp>
    </p:spTree>
    <p:extLst>
      <p:ext uri="{BB962C8B-B14F-4D97-AF65-F5344CB8AC3E}">
        <p14:creationId xmlns:p14="http://schemas.microsoft.com/office/powerpoint/2010/main" val="65775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-moving on from the new ECIP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-WisDOT developed a web based erosion control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training is located in the WisDOT Learn Center </a:t>
            </a:r>
          </a:p>
          <a:p>
            <a:r>
              <a:rPr lang="en-US" sz="1200" dirty="0"/>
              <a:t>-the training goes over our common BMPs including, Silt Fence, inlet protection, dust control, </a:t>
            </a:r>
            <a:r>
              <a:rPr lang="en-US" sz="1200" dirty="0" err="1"/>
              <a:t>emat</a:t>
            </a:r>
            <a:endParaRPr lang="en-US" sz="1200" dirty="0"/>
          </a:p>
          <a:p>
            <a:r>
              <a:rPr lang="en-US" sz="1200" dirty="0"/>
              <a:t>-also details Soil science, ECIP 101, EC matrices, Water Diversion and bypass pumping.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-Historically, we have gotten many questions on bypass pumping/water diversion so we are excited for these modules (to be posted soon)</a:t>
            </a:r>
          </a:p>
          <a:p>
            <a:r>
              <a:rPr lang="en-US" sz="1200" dirty="0"/>
              <a:t>-Available to Contractors and Consultants</a:t>
            </a:r>
          </a:p>
          <a:p>
            <a:r>
              <a:rPr lang="en-US" sz="1200" dirty="0"/>
              <a:t>-and its free of charge</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20</a:t>
            </a:fld>
            <a:endParaRPr lang="en-US"/>
          </a:p>
        </p:txBody>
      </p:sp>
    </p:spTree>
    <p:extLst>
      <p:ext uri="{BB962C8B-B14F-4D97-AF65-F5344CB8AC3E}">
        <p14:creationId xmlns:p14="http://schemas.microsoft.com/office/powerpoint/2010/main" val="286116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consultants and contractors – To access the training, easiest method is to go to DOT HCCI website</a:t>
            </a:r>
          </a:p>
          <a:p>
            <a:r>
              <a:rPr lang="en-US" dirty="0"/>
              <a:t>- click training on left section</a:t>
            </a:r>
          </a:p>
        </p:txBody>
      </p:sp>
      <p:sp>
        <p:nvSpPr>
          <p:cNvPr id="4" name="Slide Number Placeholder 3"/>
          <p:cNvSpPr>
            <a:spLocks noGrp="1"/>
          </p:cNvSpPr>
          <p:nvPr>
            <p:ph type="sldNum" sz="quarter" idx="10"/>
          </p:nvPr>
        </p:nvSpPr>
        <p:spPr/>
        <p:txBody>
          <a:bodyPr/>
          <a:lstStyle/>
          <a:p>
            <a:fld id="{F84C2BE2-DE10-4917-90C1-FAD5627DD163}" type="slidenum">
              <a:rPr lang="en-US" smtClean="0"/>
              <a:t>21</a:t>
            </a:fld>
            <a:endParaRPr lang="en-US"/>
          </a:p>
        </p:txBody>
      </p:sp>
    </p:spTree>
    <p:extLst>
      <p:ext uri="{BB962C8B-B14F-4D97-AF65-F5344CB8AC3E}">
        <p14:creationId xmlns:p14="http://schemas.microsoft.com/office/powerpoint/2010/main" val="114089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the “training” link </a:t>
            </a:r>
          </a:p>
          <a:p>
            <a:r>
              <a:rPr lang="en-US" dirty="0"/>
              <a:t>-see instructions for logging into the Learn Center</a:t>
            </a:r>
          </a:p>
          <a:p>
            <a:r>
              <a:rPr lang="en-US" dirty="0"/>
              <a:t>-not hard to register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free of charge</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22</a:t>
            </a:fld>
            <a:endParaRPr lang="en-US"/>
          </a:p>
        </p:txBody>
      </p:sp>
    </p:spTree>
    <p:extLst>
      <p:ext uri="{BB962C8B-B14F-4D97-AF65-F5344CB8AC3E}">
        <p14:creationId xmlns:p14="http://schemas.microsoft.com/office/powerpoint/2010/main" val="3984304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additional resources available for erosion control</a:t>
            </a:r>
          </a:p>
          <a:p>
            <a:r>
              <a:rPr lang="en-US" dirty="0"/>
              <a:t>Our WisDOT erosion control webpage holds many of these resources</a:t>
            </a:r>
          </a:p>
          <a:p>
            <a:r>
              <a:rPr lang="en-US" dirty="0"/>
              <a:t>-for consultant/dot staff – we have a TCPG Guidance document which goes over the permit application with the NOI, Permit amendments, and terminating coverage with the (NOT). The guidance document answers most questions that come up.  </a:t>
            </a:r>
          </a:p>
          <a:p>
            <a:r>
              <a:rPr lang="en-US" dirty="0"/>
              <a:t>-again, we have the concrete truck washout guidance document – 10 page document with photos of the common methods listed in section C of the ECIP. </a:t>
            </a:r>
          </a:p>
          <a:p>
            <a:r>
              <a:rPr lang="en-US" dirty="0"/>
              <a:t>-and As always, ask questions. Call or email region stormwater engineers </a:t>
            </a:r>
          </a:p>
        </p:txBody>
      </p:sp>
      <p:sp>
        <p:nvSpPr>
          <p:cNvPr id="4" name="Slide Number Placeholder 3"/>
          <p:cNvSpPr>
            <a:spLocks noGrp="1"/>
          </p:cNvSpPr>
          <p:nvPr>
            <p:ph type="sldNum" sz="quarter" idx="10"/>
          </p:nvPr>
        </p:nvSpPr>
        <p:spPr/>
        <p:txBody>
          <a:bodyPr/>
          <a:lstStyle/>
          <a:p>
            <a:fld id="{F84C2BE2-DE10-4917-90C1-FAD5627DD163}" type="slidenum">
              <a:rPr lang="en-US" smtClean="0"/>
              <a:t>23</a:t>
            </a:fld>
            <a:endParaRPr lang="en-US"/>
          </a:p>
        </p:txBody>
      </p:sp>
    </p:spTree>
    <p:extLst>
      <p:ext uri="{BB962C8B-B14F-4D97-AF65-F5344CB8AC3E}">
        <p14:creationId xmlns:p14="http://schemas.microsoft.com/office/powerpoint/2010/main" val="3072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best way to find resources on the erosion control webpage is to search for </a:t>
            </a:r>
            <a:r>
              <a:rPr lang="en-US" sz="1200" dirty="0"/>
              <a:t>“WisDOT erosion control” and click on the first link</a:t>
            </a:r>
          </a:p>
          <a:p>
            <a:endParaRPr lang="en-US" dirty="0"/>
          </a:p>
        </p:txBody>
      </p:sp>
      <p:sp>
        <p:nvSpPr>
          <p:cNvPr id="4" name="Slide Number Placeholder 3"/>
          <p:cNvSpPr>
            <a:spLocks noGrp="1"/>
          </p:cNvSpPr>
          <p:nvPr>
            <p:ph type="sldNum" sz="quarter" idx="10"/>
          </p:nvPr>
        </p:nvSpPr>
        <p:spPr/>
        <p:txBody>
          <a:bodyPr/>
          <a:lstStyle/>
          <a:p>
            <a:fld id="{F84C2BE2-DE10-4917-90C1-FAD5627DD163}" type="slidenum">
              <a:rPr lang="en-US" smtClean="0"/>
              <a:t>24</a:t>
            </a:fld>
            <a:endParaRPr lang="en-US"/>
          </a:p>
        </p:txBody>
      </p:sp>
    </p:spTree>
    <p:extLst>
      <p:ext uri="{BB962C8B-B14F-4D97-AF65-F5344CB8AC3E}">
        <p14:creationId xmlns:p14="http://schemas.microsoft.com/office/powerpoint/2010/main" val="218392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of the new documents are listed here</a:t>
            </a:r>
          </a:p>
          <a:p>
            <a:r>
              <a:rPr lang="en-US" dirty="0"/>
              <a:t>-please look at the guidance documents and ECIP form and provide feedback as it helps us improve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hope the form update and guidance documents will improve uniformity and consistency among </a:t>
            </a:r>
            <a:r>
              <a:rPr lang="en-US" dirty="0" err="1"/>
              <a:t>DOT,Contractors</a:t>
            </a:r>
            <a:r>
              <a:rPr lang="en-US" dirty="0"/>
              <a:t> and DNR.</a:t>
            </a:r>
          </a:p>
        </p:txBody>
      </p:sp>
      <p:sp>
        <p:nvSpPr>
          <p:cNvPr id="4" name="Slide Number Placeholder 3"/>
          <p:cNvSpPr>
            <a:spLocks noGrp="1"/>
          </p:cNvSpPr>
          <p:nvPr>
            <p:ph type="sldNum" sz="quarter" idx="10"/>
          </p:nvPr>
        </p:nvSpPr>
        <p:spPr/>
        <p:txBody>
          <a:bodyPr/>
          <a:lstStyle/>
          <a:p>
            <a:fld id="{F84C2BE2-DE10-4917-90C1-FAD5627DD163}" type="slidenum">
              <a:rPr lang="en-US" smtClean="0"/>
              <a:t>25</a:t>
            </a:fld>
            <a:endParaRPr lang="en-US"/>
          </a:p>
        </p:txBody>
      </p:sp>
    </p:spTree>
    <p:extLst>
      <p:ext uri="{BB962C8B-B14F-4D97-AF65-F5344CB8AC3E}">
        <p14:creationId xmlns:p14="http://schemas.microsoft.com/office/powerpoint/2010/main" val="336114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a:p>
            <a:r>
              <a:rPr lang="en-US" dirty="0"/>
              <a:t>Number listed, please reach out with questions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26</a:t>
            </a:fld>
            <a:endParaRPr lang="en-US"/>
          </a:p>
        </p:txBody>
      </p:sp>
    </p:spTree>
    <p:extLst>
      <p:ext uri="{BB962C8B-B14F-4D97-AF65-F5344CB8AC3E}">
        <p14:creationId xmlns:p14="http://schemas.microsoft.com/office/powerpoint/2010/main" val="235352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Standard Specifications Updates</a:t>
            </a:r>
          </a:p>
          <a:p>
            <a:pPr marL="171450" indent="-171450">
              <a:buFont typeface="Arial" panose="020B0604020202020204" pitchFamily="34" charset="0"/>
              <a:buChar char="•"/>
            </a:pPr>
            <a:r>
              <a:rPr lang="en-US" dirty="0"/>
              <a:t>Spec 628.5.11 and 628.5.12 were updated as the dollar amount for failure to mobilize for erosion control was updated. The deductions for the standard mobilization and emergency mobilization are now $500 per day.</a:t>
            </a:r>
          </a:p>
          <a:p>
            <a:pPr marL="628650" lvl="1" indent="-171450">
              <a:buFont typeface="Arial" panose="020B0604020202020204" pitchFamily="34" charset="0"/>
              <a:buChar char="•"/>
            </a:pPr>
            <a:r>
              <a:rPr lang="en-US" dirty="0"/>
              <a:t>Field staff – WS 1074 – erosion control order form updated with this new amount. </a:t>
            </a:r>
          </a:p>
          <a:p>
            <a:pPr marL="628650" lvl="1" indent="-171450">
              <a:buFont typeface="Arial" panose="020B0604020202020204" pitchFamily="34" charset="0"/>
              <a:buChar char="•"/>
            </a:pPr>
            <a:r>
              <a:rPr lang="en-US" dirty="0"/>
              <a:t>Also, the form was converted to a DT form – DT 1074. Form will updated in pantry shortly and on the erosion control website. So use this new form if the project is utilizing the 2020 spec book. </a:t>
            </a:r>
          </a:p>
          <a:p>
            <a:pPr marL="171450" indent="-171450">
              <a:buFont typeface="Arial" panose="020B0604020202020204" pitchFamily="34" charset="0"/>
              <a:buChar char="•"/>
            </a:pPr>
            <a:r>
              <a:rPr lang="en-US" dirty="0"/>
              <a:t>the other big spec update for erosion control - Seed Water is a new bid item in 2020 standard spec. Will help WisDOT get the vegetation we have planted to survive during historically dry months by requiring watering after seed has germinated if rainfall is not sufficient.</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3</a:t>
            </a:fld>
            <a:endParaRPr lang="en-US"/>
          </a:p>
        </p:txBody>
      </p:sp>
    </p:spTree>
    <p:extLst>
      <p:ext uri="{BB962C8B-B14F-4D97-AF65-F5344CB8AC3E}">
        <p14:creationId xmlns:p14="http://schemas.microsoft.com/office/powerpoint/2010/main" val="156976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ECIP form update</a:t>
            </a:r>
          </a:p>
          <a:p>
            <a:pPr marL="171450" indent="-171450">
              <a:buFont typeface="Arial" panose="020B0604020202020204" pitchFamily="34" charset="0"/>
              <a:buChar char="•"/>
            </a:pPr>
            <a:r>
              <a:rPr lang="en-US" dirty="0"/>
              <a:t>We updated the old form that was created for paper completion/submission</a:t>
            </a:r>
          </a:p>
          <a:p>
            <a:pPr marL="171450" indent="-171450">
              <a:buFont typeface="Arial" panose="020B0604020202020204" pitchFamily="34" charset="0"/>
              <a:buChar char="•"/>
            </a:pPr>
            <a:r>
              <a:rPr lang="en-US" dirty="0"/>
              <a:t>The new form has expandable, fillable fields to aid in electronic completion</a:t>
            </a:r>
          </a:p>
          <a:p>
            <a:pPr marL="171450" indent="-171450">
              <a:buFont typeface="Arial" panose="020B0604020202020204" pitchFamily="34" charset="0"/>
              <a:buChar char="•"/>
            </a:pPr>
            <a:r>
              <a:rPr lang="en-US" dirty="0"/>
              <a:t>We will quickly go over sections a and b</a:t>
            </a:r>
          </a:p>
          <a:p>
            <a:pPr marL="171450" indent="-171450">
              <a:buFont typeface="Arial" panose="020B0604020202020204" pitchFamily="34" charset="0"/>
              <a:buChar char="•"/>
            </a:pPr>
            <a:r>
              <a:rPr lang="en-US" dirty="0"/>
              <a:t>then we will complete a more in depth review of section c as it is new</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Presentation Title</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Wisconsin Department of Transportation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8F50-7C5E-4630-BBD8-8950DF35AB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86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A</a:t>
            </a:r>
          </a:p>
          <a:p>
            <a:pPr marL="171450" indent="-171450">
              <a:buFont typeface="Arial" panose="020B0604020202020204" pitchFamily="34" charset="0"/>
              <a:buChar char="•"/>
            </a:pPr>
            <a:r>
              <a:rPr lang="en-US" dirty="0"/>
              <a:t>first change, note the old A1, project contacts was moved to the top of form to project information. Now has fillable fields are expandable. Note this change updated all of the numbers in section A.</a:t>
            </a:r>
          </a:p>
          <a:p>
            <a:pPr marL="171450" indent="-171450">
              <a:buFont typeface="Arial" panose="020B0604020202020204" pitchFamily="34" charset="0"/>
              <a:buChar char="•"/>
            </a:pPr>
            <a:r>
              <a:rPr lang="en-US" dirty="0"/>
              <a:t>second change, we specifically ask for Dewatering and Bypass pumping details in A2. These are critical details needed for ECIP approval but were not specifically listed previously. By listing we hope to eliminate some of the back and forth emails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5</a:t>
            </a:fld>
            <a:endParaRPr lang="en-US"/>
          </a:p>
        </p:txBody>
      </p:sp>
    </p:spTree>
    <p:extLst>
      <p:ext uri="{BB962C8B-B14F-4D97-AF65-F5344CB8AC3E}">
        <p14:creationId xmlns:p14="http://schemas.microsoft.com/office/powerpoint/2010/main" val="44776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section B – borrow and waste sites</a:t>
            </a:r>
          </a:p>
          <a:p>
            <a:pPr marL="171450" indent="-171450">
              <a:buFont typeface="Arial" panose="020B0604020202020204" pitchFamily="34" charset="0"/>
              <a:buChar char="•"/>
            </a:pPr>
            <a:r>
              <a:rPr lang="en-US" dirty="0"/>
              <a:t>Added “Proposed use” as this really helps </a:t>
            </a:r>
            <a:r>
              <a:rPr lang="en-US" dirty="0" err="1"/>
              <a:t>stormwater</a:t>
            </a:r>
            <a:r>
              <a:rPr lang="en-US" dirty="0"/>
              <a:t> engineer review the ECIP and understand site operations.</a:t>
            </a:r>
          </a:p>
          <a:p>
            <a:pPr marL="171450" indent="-171450">
              <a:buFont typeface="Arial" panose="020B0604020202020204" pitchFamily="34" charset="0"/>
              <a:buChar char="•"/>
            </a:pPr>
            <a:r>
              <a:rPr lang="en-US" dirty="0"/>
              <a:t>Also now ask for quantity here (moved from old question 8.) again this helps the SWEC determine site operations.</a:t>
            </a:r>
          </a:p>
          <a:p>
            <a:pPr marL="171450" indent="-171450">
              <a:buFont typeface="Arial" panose="020B0604020202020204" pitchFamily="34" charset="0"/>
              <a:buChar char="•"/>
            </a:pPr>
            <a:r>
              <a:rPr lang="en-US" dirty="0"/>
              <a:t>Question 6 - Lynn Cloud updated DT1919, which is the cultural resources review form, she also updated CMM 1-58 with clear overview of process. Question 6 was updated with dropdown boxes to match terminology used on the DT 1919 form.</a:t>
            </a:r>
          </a:p>
          <a:p>
            <a:pPr marL="171450" indent="-171450">
              <a:buFont typeface="Arial" panose="020B0604020202020204" pitchFamily="34" charset="0"/>
              <a:buChar char="•"/>
            </a:pPr>
            <a:r>
              <a:rPr lang="en-US" dirty="0"/>
              <a:t>to all who have had questions regarding cultural resources review in the past, I encourage you to read CMM 1-58 for that helpful overview of cultural resource review process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92401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remainder of changes to section b are to bring the form up to date and also add more functionality.</a:t>
            </a:r>
          </a:p>
          <a:p>
            <a:pPr marL="171450" indent="-171450">
              <a:buFont typeface="Arial" panose="020B0604020202020204" pitchFamily="34" charset="0"/>
              <a:buChar char="•"/>
            </a:pPr>
            <a:r>
              <a:rPr lang="en-US" dirty="0"/>
              <a:t>old question 11 - eliminate need to attach FEMA floodplain maps - WDNR surface water data viewer layer is OK </a:t>
            </a:r>
          </a:p>
          <a:p>
            <a:pPr marL="171450" indent="-171450">
              <a:buFont typeface="Arial" panose="020B0604020202020204" pitchFamily="34" charset="0"/>
              <a:buChar char="•"/>
            </a:pPr>
            <a:r>
              <a:rPr lang="en-US" dirty="0"/>
              <a:t>old question 12 - language requiring runoff coefficient table was removed from form, inconsistencies in region acceptances and WisDOT already has this in plan</a:t>
            </a:r>
          </a:p>
          <a:p>
            <a:pPr marL="171450" indent="-171450">
              <a:buFont typeface="Arial" panose="020B0604020202020204" pitchFamily="34" charset="0"/>
              <a:buChar char="•"/>
            </a:pPr>
            <a:r>
              <a:rPr lang="en-US" dirty="0"/>
              <a:t>old question 13 - we encourage using the DNR surface water data viewer to show environmental layers but did not have this listed as an option, so we added it.</a:t>
            </a:r>
          </a:p>
          <a:p>
            <a:pPr marL="171450" indent="-171450">
              <a:buFont typeface="Arial" panose="020B0604020202020204" pitchFamily="34" charset="0"/>
              <a:buChar char="•"/>
            </a:pPr>
            <a:r>
              <a:rPr lang="en-US" dirty="0"/>
              <a:t>Finally we added functionality to add additional borrow and waste sites by clicking a “+” symbol at the end of section B to help with formatting</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3914127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C – Pollution Prevention</a:t>
            </a:r>
          </a:p>
          <a:p>
            <a:pPr marL="171450" indent="-171450">
              <a:buFont typeface="Arial" panose="020B0604020202020204" pitchFamily="34" charset="0"/>
              <a:buChar char="•"/>
            </a:pPr>
            <a:r>
              <a:rPr lang="en-US" dirty="0"/>
              <a:t>Brand new section, effective with December 2019 let</a:t>
            </a:r>
          </a:p>
          <a:p>
            <a:pPr marL="171450" indent="-171450">
              <a:buFont typeface="Arial" panose="020B0604020202020204" pitchFamily="34" charset="0"/>
              <a:buChar char="•"/>
            </a:pPr>
            <a:r>
              <a:rPr lang="en-US" dirty="0"/>
              <a:t>This section was designed to meet requirements from our construction </a:t>
            </a:r>
            <a:r>
              <a:rPr lang="en-US" dirty="0" err="1"/>
              <a:t>stormwater</a:t>
            </a:r>
            <a:r>
              <a:rPr lang="en-US" dirty="0"/>
              <a:t> permit, commonly referred to as the TCGP </a:t>
            </a:r>
          </a:p>
          <a:p>
            <a:pPr marL="171450" indent="-171450">
              <a:buFont typeface="Arial" panose="020B0604020202020204" pitchFamily="34" charset="0"/>
              <a:buChar char="•"/>
            </a:pPr>
            <a:r>
              <a:rPr lang="en-US" dirty="0"/>
              <a:t>we designed it to be straightforward utilizing clear BMPs with checkboxes </a:t>
            </a:r>
          </a:p>
          <a:p>
            <a:pPr marL="171450" indent="-171450">
              <a:buFont typeface="Arial" panose="020B0604020202020204" pitchFamily="34" charset="0"/>
              <a:buChar char="•"/>
            </a:pPr>
            <a:r>
              <a:rPr lang="en-US" dirty="0"/>
              <a:t>this section is required on all projects with an ECIP</a:t>
            </a:r>
          </a:p>
          <a:p>
            <a:pPr marL="171450" indent="-171450">
              <a:buFont typeface="Arial" panose="020B0604020202020204" pitchFamily="34" charset="0"/>
              <a:buChar char="•"/>
            </a:pPr>
            <a:r>
              <a:rPr lang="en-US" dirty="0"/>
              <a:t>Similar to other sections, amendments required if operations change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332730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3 parts to the new section.</a:t>
            </a:r>
          </a:p>
          <a:p>
            <a:pPr marL="171450" indent="-171450">
              <a:buFont typeface="Arial" panose="020B0604020202020204" pitchFamily="34" charset="0"/>
              <a:buChar char="•"/>
            </a:pPr>
            <a:r>
              <a:rPr lang="en-US" dirty="0"/>
              <a:t>we will go over the new parts in more detail in the following slides</a:t>
            </a:r>
          </a:p>
          <a:p>
            <a:pPr marL="628650" lvl="1" indent="-171450">
              <a:buFont typeface="Arial" panose="020B0604020202020204" pitchFamily="34" charset="0"/>
              <a:buChar char="•"/>
            </a:pPr>
            <a:r>
              <a:rPr lang="en-US" dirty="0"/>
              <a:t>first part - sources of pollution</a:t>
            </a:r>
          </a:p>
          <a:p>
            <a:pPr marL="628650" lvl="1" indent="-171450">
              <a:buFont typeface="Arial" panose="020B0604020202020204" pitchFamily="34" charset="0"/>
              <a:buChar char="•"/>
            </a:pPr>
            <a:r>
              <a:rPr lang="en-US" dirty="0"/>
              <a:t>second part – Best Management Practices (what will be done on the project to prevent pollution)</a:t>
            </a:r>
          </a:p>
          <a:p>
            <a:pPr marL="628650" lvl="1" indent="-171450">
              <a:buFont typeface="Arial" panose="020B0604020202020204" pitchFamily="34" charset="0"/>
              <a:buChar char="•"/>
            </a:pPr>
            <a:r>
              <a:rPr lang="en-US" dirty="0"/>
              <a:t>third part - Spill control and reporting (BMPs to mitigate spills and procedure for what to do when a spill happens)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2285495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0">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1"/>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0.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kevin.kujawa@dot.wi.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Erosion Control</a:t>
            </a:r>
            <a:br>
              <a:rPr lang="en-US" dirty="0"/>
            </a:br>
            <a:r>
              <a:rPr lang="en-US" dirty="0"/>
              <a:t>2020 Construction Updates</a:t>
            </a:r>
          </a:p>
        </p:txBody>
      </p:sp>
      <p:sp>
        <p:nvSpPr>
          <p:cNvPr id="3" name="Text Placeholder 2"/>
          <p:cNvSpPr>
            <a:spLocks noGrp="1"/>
          </p:cNvSpPr>
          <p:nvPr>
            <p:ph type="body" sz="quarter" idx="10"/>
          </p:nvPr>
        </p:nvSpPr>
        <p:spPr/>
        <p:txBody>
          <a:bodyPr/>
          <a:lstStyle/>
          <a:p>
            <a:r>
              <a:rPr lang="en-US" dirty="0"/>
              <a:t>Kevin Kujawa, P.E.</a:t>
            </a:r>
          </a:p>
        </p:txBody>
      </p:sp>
      <p:sp>
        <p:nvSpPr>
          <p:cNvPr id="4" name="Text Placeholder 3"/>
          <p:cNvSpPr>
            <a:spLocks noGrp="1"/>
          </p:cNvSpPr>
          <p:nvPr>
            <p:ph type="body" sz="quarter" idx="11"/>
          </p:nvPr>
        </p:nvSpPr>
        <p:spPr/>
        <p:txBody>
          <a:bodyPr/>
          <a:lstStyle/>
          <a:p>
            <a:r>
              <a:rPr lang="en-US" sz="3800" dirty="0"/>
              <a:t>Storm Water and Erosion Control Engineer</a:t>
            </a:r>
          </a:p>
        </p:txBody>
      </p:sp>
      <p:sp>
        <p:nvSpPr>
          <p:cNvPr id="5" name="Text Placeholder 4"/>
          <p:cNvSpPr>
            <a:spLocks noGrp="1"/>
          </p:cNvSpPr>
          <p:nvPr>
            <p:ph type="body" sz="quarter" idx="12"/>
          </p:nvPr>
        </p:nvSpPr>
        <p:spPr>
          <a:xfrm>
            <a:off x="457200" y="3505200"/>
            <a:ext cx="8229600" cy="778701"/>
          </a:xfrm>
        </p:spPr>
        <p:txBody>
          <a:bodyPr/>
          <a:lstStyle/>
          <a:p>
            <a:r>
              <a:rPr lang="en-US" dirty="0"/>
              <a:t>North Central Region Construction Conference</a:t>
            </a:r>
          </a:p>
          <a:p>
            <a:r>
              <a:rPr lang="en-US" dirty="0"/>
              <a:t>Northcentral Technical College, Wausau, WI</a:t>
            </a:r>
          </a:p>
        </p:txBody>
      </p:sp>
      <p:sp>
        <p:nvSpPr>
          <p:cNvPr id="6" name="Text Placeholder 5"/>
          <p:cNvSpPr>
            <a:spLocks noGrp="1"/>
          </p:cNvSpPr>
          <p:nvPr>
            <p:ph type="body" sz="quarter" idx="13"/>
          </p:nvPr>
        </p:nvSpPr>
        <p:spPr>
          <a:xfrm>
            <a:off x="457200" y="4389120"/>
            <a:ext cx="8229600" cy="482600"/>
          </a:xfrm>
        </p:spPr>
        <p:txBody>
          <a:bodyPr/>
          <a:lstStyle/>
          <a:p>
            <a:r>
              <a:rPr lang="en-US" dirty="0"/>
              <a:t>February 19, 2020</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25049200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809732"/>
          </a:xfrm>
        </p:spPr>
        <p:txBody>
          <a:bodyPr/>
          <a:lstStyle/>
          <a:p>
            <a:pPr marL="514350" indent="-514350">
              <a:buAutoNum type="arabicPeriod"/>
            </a:pPr>
            <a:r>
              <a:rPr lang="en-US" sz="3500" dirty="0">
                <a:solidFill>
                  <a:srgbClr val="00416A"/>
                </a:solidFill>
              </a:rPr>
              <a:t>Sources of Pollution</a:t>
            </a:r>
          </a:p>
        </p:txBody>
      </p:sp>
      <p:pic>
        <p:nvPicPr>
          <p:cNvPr id="5" name="Picture 4" descr="A screenshot of a cell phone&#10;&#10;Description generated with very high confidence">
            <a:extLst>
              <a:ext uri="{FF2B5EF4-FFF2-40B4-BE49-F238E27FC236}">
                <a16:creationId xmlns:a16="http://schemas.microsoft.com/office/drawing/2014/main" id="{A2141172-81A7-40D3-ACB1-FDFDE28F8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2898176"/>
            <a:ext cx="7886700" cy="3034202"/>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291527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pPr marL="0" indent="0">
              <a:buNone/>
            </a:pPr>
            <a:r>
              <a:rPr lang="en-US" sz="3500" dirty="0">
                <a:solidFill>
                  <a:srgbClr val="00416A"/>
                </a:solidFill>
              </a:rPr>
              <a:t>2. BMPs</a:t>
            </a:r>
          </a:p>
          <a:p>
            <a:pPr lvl="1"/>
            <a:r>
              <a:rPr lang="en-US" dirty="0">
                <a:solidFill>
                  <a:srgbClr val="00416A"/>
                </a:solidFill>
              </a:rPr>
              <a:t>Material storage and disposal</a:t>
            </a:r>
          </a:p>
          <a:p>
            <a:pPr lvl="1"/>
            <a:r>
              <a:rPr lang="en-US" dirty="0">
                <a:solidFill>
                  <a:schemeClr val="bg1">
                    <a:lumMod val="50000"/>
                  </a:schemeClr>
                </a:solidFill>
              </a:rPr>
              <a:t>Equipment fueling</a:t>
            </a:r>
          </a:p>
          <a:p>
            <a:pPr lvl="1"/>
            <a:r>
              <a:rPr lang="en-US" dirty="0">
                <a:solidFill>
                  <a:schemeClr val="bg1">
                    <a:lumMod val="50000"/>
                  </a:schemeClr>
                </a:solidFill>
              </a:rPr>
              <a:t>Concrete truck washout</a:t>
            </a:r>
          </a:p>
        </p:txBody>
      </p:sp>
      <p:pic>
        <p:nvPicPr>
          <p:cNvPr id="5" name="Picture 4" descr="A screenshot of a cell phone&#10;&#10;Description generated with high confidence">
            <a:extLst>
              <a:ext uri="{FF2B5EF4-FFF2-40B4-BE49-F238E27FC236}">
                <a16:creationId xmlns:a16="http://schemas.microsoft.com/office/drawing/2014/main" id="{900C0447-14AA-4D6D-A03C-094D284DA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3947302"/>
            <a:ext cx="7891462" cy="2609916"/>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5550750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outdoor, grass, building&#10;&#10;Description generated with very high confidence">
            <a:extLst>
              <a:ext uri="{FF2B5EF4-FFF2-40B4-BE49-F238E27FC236}">
                <a16:creationId xmlns:a16="http://schemas.microsoft.com/office/drawing/2014/main" id="{16EC5875-1F68-412D-B355-8B9F74A76D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157" b="12843"/>
          <a:stretch/>
        </p:blipFill>
        <p:spPr>
          <a:xfrm>
            <a:off x="15" y="1"/>
            <a:ext cx="9143985" cy="6858000"/>
          </a:xfrm>
          <a:prstGeom prst="rect">
            <a:avLst/>
          </a:prstGeom>
        </p:spPr>
      </p:pic>
      <p:cxnSp>
        <p:nvCxnSpPr>
          <p:cNvPr id="9" name="Straight Connector 8">
            <a:extLst>
              <a:ext uri="{FF2B5EF4-FFF2-40B4-BE49-F238E27FC236}">
                <a16:creationId xmlns:a16="http://schemas.microsoft.com/office/drawing/2014/main" id="{CFC90C8E-95F5-401C-8215-22E5178373A7}"/>
              </a:ext>
            </a:extLst>
          </p:cNvPr>
          <p:cNvCxnSpPr>
            <a:cxnSpLocks/>
          </p:cNvCxnSpPr>
          <p:nvPr/>
        </p:nvCxnSpPr>
        <p:spPr>
          <a:xfrm>
            <a:off x="4114801" y="2660126"/>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CCACE7-6273-495D-817C-884BA1C461BC}"/>
              </a:ext>
            </a:extLst>
          </p:cNvPr>
          <p:cNvCxnSpPr>
            <a:cxnSpLocks/>
          </p:cNvCxnSpPr>
          <p:nvPr/>
        </p:nvCxnSpPr>
        <p:spPr>
          <a:xfrm flipV="1">
            <a:off x="4263272" y="2773249"/>
            <a:ext cx="2693709" cy="1951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B91E394-F975-4D7C-A02C-370BBA9CBC19}"/>
              </a:ext>
            </a:extLst>
          </p:cNvPr>
          <p:cNvSpPr txBox="1"/>
          <p:nvPr/>
        </p:nvSpPr>
        <p:spPr>
          <a:xfrm>
            <a:off x="3499701" y="1090564"/>
            <a:ext cx="3520911" cy="507831"/>
          </a:xfrm>
          <a:prstGeom prst="rect">
            <a:avLst/>
          </a:prstGeom>
          <a:solidFill>
            <a:schemeClr val="bg1"/>
          </a:solidFill>
        </p:spPr>
        <p:txBody>
          <a:bodyPr wrap="square" rtlCol="0">
            <a:spAutoFit/>
          </a:bodyPr>
          <a:lstStyle/>
          <a:p>
            <a:r>
              <a:rPr lang="en-US" sz="1350" dirty="0"/>
              <a:t>Example showing waste materials not disposed properly </a:t>
            </a:r>
          </a:p>
        </p:txBody>
      </p:sp>
    </p:spTree>
    <p:extLst>
      <p:ext uri="{BB962C8B-B14F-4D97-AF65-F5344CB8AC3E}">
        <p14:creationId xmlns:p14="http://schemas.microsoft.com/office/powerpoint/2010/main" val="110879070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pPr marL="0" indent="0">
              <a:buNone/>
            </a:pPr>
            <a:r>
              <a:rPr lang="en-US" sz="3500" dirty="0">
                <a:solidFill>
                  <a:srgbClr val="00416A"/>
                </a:solidFill>
              </a:rPr>
              <a:t>2. BMPs</a:t>
            </a:r>
          </a:p>
          <a:p>
            <a:pPr lvl="1"/>
            <a:r>
              <a:rPr lang="en-US" dirty="0">
                <a:solidFill>
                  <a:schemeClr val="bg1">
                    <a:lumMod val="50000"/>
                  </a:schemeClr>
                </a:solidFill>
              </a:rPr>
              <a:t>Material storage and disposal</a:t>
            </a:r>
          </a:p>
          <a:p>
            <a:pPr lvl="1"/>
            <a:r>
              <a:rPr lang="en-US" dirty="0">
                <a:solidFill>
                  <a:srgbClr val="00416A"/>
                </a:solidFill>
              </a:rPr>
              <a:t>Equipment fueling</a:t>
            </a:r>
          </a:p>
          <a:p>
            <a:pPr lvl="1"/>
            <a:r>
              <a:rPr lang="en-US" dirty="0">
                <a:solidFill>
                  <a:schemeClr val="bg1">
                    <a:lumMod val="50000"/>
                  </a:schemeClr>
                </a:solidFill>
              </a:rPr>
              <a:t>Concrete truck washout</a:t>
            </a:r>
          </a:p>
        </p:txBody>
      </p:sp>
      <p:pic>
        <p:nvPicPr>
          <p:cNvPr id="6" name="Picture 5">
            <a:extLst>
              <a:ext uri="{FF2B5EF4-FFF2-40B4-BE49-F238E27FC236}">
                <a16:creationId xmlns:a16="http://schemas.microsoft.com/office/drawing/2014/main" id="{6C25FB9A-E0CB-432C-8CE3-E8C784E5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37" y="4468307"/>
            <a:ext cx="7794152" cy="1489116"/>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309205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outdoor, ground&#10;&#10;Description generated with high confidence">
            <a:extLst>
              <a:ext uri="{FF2B5EF4-FFF2-40B4-BE49-F238E27FC236}">
                <a16:creationId xmlns:a16="http://schemas.microsoft.com/office/drawing/2014/main" id="{2FA10104-6549-4888-8AFC-CB0E34D426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650820" y="1608484"/>
            <a:ext cx="4749116" cy="3561837"/>
          </a:xfrm>
          <a:prstGeom prst="rect">
            <a:avLst/>
          </a:prstGeom>
          <a:ln w="38100">
            <a:solidFill>
              <a:schemeClr val="tx1"/>
            </a:solidFill>
          </a:ln>
          <a:effectLst>
            <a:outerShdw blurRad="50800" dist="38100" dir="5400000" algn="t" rotWithShape="0">
              <a:prstClr val="black">
                <a:alpha val="40000"/>
              </a:prstClr>
            </a:outerShdw>
          </a:effectLst>
        </p:spPr>
      </p:pic>
      <p:cxnSp>
        <p:nvCxnSpPr>
          <p:cNvPr id="7" name="Straight Connector 6">
            <a:extLst>
              <a:ext uri="{FF2B5EF4-FFF2-40B4-BE49-F238E27FC236}">
                <a16:creationId xmlns:a16="http://schemas.microsoft.com/office/drawing/2014/main" id="{BBCB9A52-70ED-46D2-9311-33022D12491C}"/>
              </a:ext>
            </a:extLst>
          </p:cNvPr>
          <p:cNvCxnSpPr>
            <a:cxnSpLocks/>
          </p:cNvCxnSpPr>
          <p:nvPr/>
        </p:nvCxnSpPr>
        <p:spPr>
          <a:xfrm>
            <a:off x="5579437" y="2448747"/>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7F9F89-BC72-4D10-AF9F-1BB0B1459B25}"/>
              </a:ext>
            </a:extLst>
          </p:cNvPr>
          <p:cNvCxnSpPr>
            <a:cxnSpLocks/>
          </p:cNvCxnSpPr>
          <p:nvPr/>
        </p:nvCxnSpPr>
        <p:spPr>
          <a:xfrm flipV="1">
            <a:off x="5565296" y="2455817"/>
            <a:ext cx="2707850" cy="2241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2A2F332-D86B-4635-B567-366202E900DD}"/>
              </a:ext>
            </a:extLst>
          </p:cNvPr>
          <p:cNvSpPr txBox="1">
            <a:spLocks/>
          </p:cNvSpPr>
          <p:nvPr/>
        </p:nvSpPr>
        <p:spPr>
          <a:xfrm>
            <a:off x="233857" y="1574116"/>
            <a:ext cx="4855091"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rgbClr val="00416A"/>
                </a:solidFill>
                <a:latin typeface="Arial Narrow" panose="020B0606020202030204" pitchFamily="34" charset="0"/>
              </a:rPr>
              <a:t>Fix leaks when discovered </a:t>
            </a:r>
          </a:p>
          <a:p>
            <a:r>
              <a:rPr lang="en-US" sz="3500" dirty="0">
                <a:solidFill>
                  <a:srgbClr val="00416A"/>
                </a:solidFill>
                <a:latin typeface="Arial Narrow" panose="020B0606020202030204" pitchFamily="34" charset="0"/>
              </a:rPr>
              <a:t>Cleanup with absorbent materials</a:t>
            </a:r>
          </a:p>
          <a:p>
            <a:endParaRPr lang="en-US" sz="2100" dirty="0"/>
          </a:p>
        </p:txBody>
      </p:sp>
      <p:grpSp>
        <p:nvGrpSpPr>
          <p:cNvPr id="2" name="Group 1">
            <a:extLst>
              <a:ext uri="{FF2B5EF4-FFF2-40B4-BE49-F238E27FC236}">
                <a16:creationId xmlns:a16="http://schemas.microsoft.com/office/drawing/2014/main" id="{7D1C6DF5-83EB-4E4E-892E-D4454FF7C21E}"/>
              </a:ext>
            </a:extLst>
          </p:cNvPr>
          <p:cNvGrpSpPr/>
          <p:nvPr/>
        </p:nvGrpSpPr>
        <p:grpSpPr>
          <a:xfrm>
            <a:off x="5244460" y="1014844"/>
            <a:ext cx="3561837" cy="4772497"/>
            <a:chOff x="6992613" y="241299"/>
            <a:chExt cx="4749116" cy="6332155"/>
          </a:xfrm>
        </p:grpSpPr>
        <p:pic>
          <p:nvPicPr>
            <p:cNvPr id="6" name="Content Placeholder 4" descr="A picture containing building, outdoor, ground&#10;&#10;Description generated with high confidence">
              <a:extLst>
                <a:ext uri="{FF2B5EF4-FFF2-40B4-BE49-F238E27FC236}">
                  <a16:creationId xmlns:a16="http://schemas.microsoft.com/office/drawing/2014/main" id="{3C2F4226-BB2F-4AEA-AE5E-487FB5F7D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01093" y="1032819"/>
              <a:ext cx="6332155" cy="4749116"/>
            </a:xfrm>
            <a:prstGeom prst="rect">
              <a:avLst/>
            </a:prstGeom>
            <a:ln w="38100">
              <a:solidFill>
                <a:schemeClr val="tx1"/>
              </a:solidFill>
            </a:ln>
            <a:effectLst>
              <a:outerShdw blurRad="50800" dist="38100" dir="5400000" algn="t" rotWithShape="0">
                <a:prstClr val="black">
                  <a:alpha val="40000"/>
                </a:prstClr>
              </a:outerShdw>
            </a:effectLst>
          </p:spPr>
        </p:pic>
        <p:cxnSp>
          <p:nvCxnSpPr>
            <p:cNvPr id="9" name="Straight Connector 8">
              <a:extLst>
                <a:ext uri="{FF2B5EF4-FFF2-40B4-BE49-F238E27FC236}">
                  <a16:creationId xmlns:a16="http://schemas.microsoft.com/office/drawing/2014/main" id="{97ED7984-865A-42F5-BDE7-7CF12B75B590}"/>
                </a:ext>
              </a:extLst>
            </p:cNvPr>
            <p:cNvCxnSpPr>
              <a:cxnSpLocks/>
            </p:cNvCxnSpPr>
            <p:nvPr/>
          </p:nvCxnSpPr>
          <p:spPr>
            <a:xfrm>
              <a:off x="7439248" y="2153170"/>
              <a:ext cx="3978111" cy="2978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5B8978-06CF-4E4B-9B67-E9AA5BF12F2C}"/>
                </a:ext>
              </a:extLst>
            </p:cNvPr>
            <p:cNvCxnSpPr>
              <a:cxnSpLocks/>
            </p:cNvCxnSpPr>
            <p:nvPr/>
          </p:nvCxnSpPr>
          <p:spPr>
            <a:xfrm flipV="1">
              <a:off x="7420394" y="2162596"/>
              <a:ext cx="3610467" cy="29882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148293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pPr marL="0" indent="0">
              <a:buNone/>
            </a:pPr>
            <a:r>
              <a:rPr lang="en-US" sz="3500" dirty="0">
                <a:solidFill>
                  <a:srgbClr val="00416A"/>
                </a:solidFill>
              </a:rPr>
              <a:t>2. BMPs</a:t>
            </a:r>
          </a:p>
          <a:p>
            <a:pPr lvl="1"/>
            <a:r>
              <a:rPr lang="en-US" dirty="0">
                <a:solidFill>
                  <a:schemeClr val="bg1">
                    <a:lumMod val="50000"/>
                  </a:schemeClr>
                </a:solidFill>
              </a:rPr>
              <a:t>Material storage and disposal</a:t>
            </a:r>
          </a:p>
          <a:p>
            <a:pPr lvl="1"/>
            <a:r>
              <a:rPr lang="en-US" dirty="0">
                <a:solidFill>
                  <a:schemeClr val="bg1">
                    <a:lumMod val="50000"/>
                  </a:schemeClr>
                </a:solidFill>
              </a:rPr>
              <a:t>Equipment fueling</a:t>
            </a:r>
          </a:p>
          <a:p>
            <a:pPr lvl="1"/>
            <a:r>
              <a:rPr lang="en-US" dirty="0">
                <a:solidFill>
                  <a:srgbClr val="00416A"/>
                </a:solidFill>
              </a:rPr>
              <a:t>Concrete truck washout</a:t>
            </a:r>
          </a:p>
          <a:p>
            <a:pPr lvl="2"/>
            <a:r>
              <a:rPr lang="en-US" dirty="0"/>
              <a:t>Prevent washout from running off into:</a:t>
            </a:r>
          </a:p>
          <a:p>
            <a:pPr lvl="3"/>
            <a:r>
              <a:rPr lang="en-US" dirty="0">
                <a:solidFill>
                  <a:srgbClr val="00416A"/>
                </a:solidFill>
              </a:rPr>
              <a:t>Surface waters</a:t>
            </a:r>
          </a:p>
          <a:p>
            <a:pPr lvl="3"/>
            <a:r>
              <a:rPr lang="en-US" dirty="0">
                <a:solidFill>
                  <a:srgbClr val="00416A"/>
                </a:solidFill>
              </a:rPr>
              <a:t>Wetlands</a:t>
            </a:r>
          </a:p>
          <a:p>
            <a:pPr lvl="3"/>
            <a:r>
              <a:rPr lang="en-US" dirty="0">
                <a:solidFill>
                  <a:srgbClr val="00416A"/>
                </a:solidFill>
              </a:rPr>
              <a:t>Drainage conveyance systems</a:t>
            </a:r>
          </a:p>
          <a:p>
            <a:pPr lvl="4"/>
            <a:r>
              <a:rPr lang="en-US" dirty="0">
                <a:solidFill>
                  <a:srgbClr val="00416A"/>
                </a:solidFill>
              </a:rPr>
              <a:t>Inlets</a:t>
            </a:r>
          </a:p>
          <a:p>
            <a:pPr lvl="4"/>
            <a:r>
              <a:rPr lang="en-US" dirty="0">
                <a:solidFill>
                  <a:srgbClr val="00416A"/>
                </a:solidFill>
              </a:rPr>
              <a:t>Ditches</a:t>
            </a:r>
          </a:p>
          <a:p>
            <a:pPr lvl="4"/>
            <a:r>
              <a:rPr lang="en-US" dirty="0">
                <a:solidFill>
                  <a:srgbClr val="00416A"/>
                </a:solidFill>
              </a:rPr>
              <a:t>Curb flow lines</a:t>
            </a:r>
          </a:p>
        </p:txBody>
      </p:sp>
    </p:spTree>
    <p:extLst>
      <p:ext uri="{BB962C8B-B14F-4D97-AF65-F5344CB8AC3E}">
        <p14:creationId xmlns:p14="http://schemas.microsoft.com/office/powerpoint/2010/main" val="6130440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pPr marL="0" indent="0">
              <a:buNone/>
            </a:pPr>
            <a:r>
              <a:rPr lang="en-US" sz="3500" dirty="0">
                <a:solidFill>
                  <a:srgbClr val="00416A"/>
                </a:solidFill>
              </a:rPr>
              <a:t>2. BMPs</a:t>
            </a:r>
          </a:p>
          <a:p>
            <a:pPr lvl="1"/>
            <a:r>
              <a:rPr lang="en-US" dirty="0">
                <a:solidFill>
                  <a:schemeClr val="bg1">
                    <a:lumMod val="50000"/>
                  </a:schemeClr>
                </a:solidFill>
              </a:rPr>
              <a:t>Material storage and disposal</a:t>
            </a:r>
          </a:p>
          <a:p>
            <a:pPr lvl="1"/>
            <a:r>
              <a:rPr lang="en-US" dirty="0">
                <a:solidFill>
                  <a:schemeClr val="bg1">
                    <a:lumMod val="50000"/>
                  </a:schemeClr>
                </a:solidFill>
              </a:rPr>
              <a:t>Equipment fueling</a:t>
            </a:r>
          </a:p>
          <a:p>
            <a:pPr lvl="1"/>
            <a:r>
              <a:rPr lang="en-US" dirty="0">
                <a:solidFill>
                  <a:srgbClr val="00416A"/>
                </a:solidFill>
              </a:rPr>
              <a:t>Concrete truck washout (continued)</a:t>
            </a:r>
          </a:p>
        </p:txBody>
      </p:sp>
      <p:pic>
        <p:nvPicPr>
          <p:cNvPr id="5" name="Picture 4" descr="A screenshot of a cell phone&#10;&#10;Description generated with very high confidence">
            <a:extLst>
              <a:ext uri="{FF2B5EF4-FFF2-40B4-BE49-F238E27FC236}">
                <a16:creationId xmlns:a16="http://schemas.microsoft.com/office/drawing/2014/main" id="{F199EDC5-FF74-49D0-BAD7-F2615E9AC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10354"/>
            <a:ext cx="9144000" cy="3147646"/>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8931719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rt road&#10;&#10;Description generated with very high confidence">
            <a:extLst>
              <a:ext uri="{FF2B5EF4-FFF2-40B4-BE49-F238E27FC236}">
                <a16:creationId xmlns:a16="http://schemas.microsoft.com/office/drawing/2014/main" id="{7A9C02C5-7AFE-4138-B4E2-6E832112F4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182" y="1471353"/>
            <a:ext cx="5010944" cy="3758208"/>
          </a:xfrm>
          <a:prstGeom prst="rect">
            <a:avLst/>
          </a:prstGeom>
          <a:ln w="38100">
            <a:solidFill>
              <a:srgbClr val="000000"/>
            </a:solidFill>
          </a:ln>
        </p:spPr>
      </p:pic>
      <p:sp>
        <p:nvSpPr>
          <p:cNvPr id="6" name="Rectangle 5">
            <a:extLst>
              <a:ext uri="{FF2B5EF4-FFF2-40B4-BE49-F238E27FC236}">
                <a16:creationId xmlns:a16="http://schemas.microsoft.com/office/drawing/2014/main" id="{378BD115-643A-4D7B-86B9-AFB760A8F084}"/>
              </a:ext>
            </a:extLst>
          </p:cNvPr>
          <p:cNvSpPr/>
          <p:nvPr/>
        </p:nvSpPr>
        <p:spPr>
          <a:xfrm>
            <a:off x="5726784" y="3437837"/>
            <a:ext cx="2721990" cy="11241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6EEF939F-881B-4C9C-85F4-3EC465911AAA}"/>
              </a:ext>
            </a:extLst>
          </p:cNvPr>
          <p:cNvSpPr txBox="1">
            <a:spLocks/>
          </p:cNvSpPr>
          <p:nvPr/>
        </p:nvSpPr>
        <p:spPr>
          <a:xfrm>
            <a:off x="77771" y="1547739"/>
            <a:ext cx="3826613"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solidFill>
                  <a:srgbClr val="00416A"/>
                </a:solidFill>
                <a:latin typeface="Arial Narrow" panose="020B0606020202030204" pitchFamily="34" charset="0"/>
              </a:rPr>
              <a:t>Poor concrete washout operations</a:t>
            </a:r>
          </a:p>
          <a:p>
            <a:r>
              <a:rPr lang="en-US" sz="3500" dirty="0">
                <a:solidFill>
                  <a:srgbClr val="00416A"/>
                </a:solidFill>
                <a:latin typeface="Arial Narrow" panose="020B0606020202030204" pitchFamily="34" charset="0"/>
              </a:rPr>
              <a:t>Washout running into conveyance (ditch bottom)</a:t>
            </a:r>
          </a:p>
        </p:txBody>
      </p:sp>
      <p:cxnSp>
        <p:nvCxnSpPr>
          <p:cNvPr id="7" name="Straight Connector 6">
            <a:extLst>
              <a:ext uri="{FF2B5EF4-FFF2-40B4-BE49-F238E27FC236}">
                <a16:creationId xmlns:a16="http://schemas.microsoft.com/office/drawing/2014/main" id="{BCE1CF5E-3D9A-4191-9AC7-ECCD3F3F2CC3}"/>
              </a:ext>
            </a:extLst>
          </p:cNvPr>
          <p:cNvCxnSpPr>
            <a:cxnSpLocks/>
          </p:cNvCxnSpPr>
          <p:nvPr/>
        </p:nvCxnSpPr>
        <p:spPr>
          <a:xfrm>
            <a:off x="5497487" y="2734684"/>
            <a:ext cx="2983583" cy="22341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3DF205-4732-407A-9E96-173AE3518F66}"/>
              </a:ext>
            </a:extLst>
          </p:cNvPr>
          <p:cNvCxnSpPr>
            <a:cxnSpLocks/>
          </p:cNvCxnSpPr>
          <p:nvPr/>
        </p:nvCxnSpPr>
        <p:spPr>
          <a:xfrm flipV="1">
            <a:off x="5358656" y="2788514"/>
            <a:ext cx="2707850" cy="2241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535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7DA9-3779-4E8D-B3D8-60D2C812BDA4}"/>
              </a:ext>
            </a:extLst>
          </p:cNvPr>
          <p:cNvSpPr>
            <a:spLocks noGrp="1"/>
          </p:cNvSpPr>
          <p:nvPr>
            <p:ph type="title"/>
          </p:nvPr>
        </p:nvSpPr>
        <p:spPr>
          <a:xfrm>
            <a:off x="668064" y="386863"/>
            <a:ext cx="7886700" cy="1405424"/>
          </a:xfrm>
        </p:spPr>
        <p:txBody>
          <a:bodyPr>
            <a:normAutofit/>
          </a:bodyPr>
          <a:lstStyle/>
          <a:p>
            <a:r>
              <a:rPr lang="en-US" sz="4400" dirty="0"/>
              <a:t>ECIP form, Section C – Pollution Prevention</a:t>
            </a:r>
            <a:endParaRPr lang="en-US" sz="4050" dirty="0"/>
          </a:p>
        </p:txBody>
      </p:sp>
      <p:pic>
        <p:nvPicPr>
          <p:cNvPr id="6" name="Content Placeholder 5" descr="A screenshot of a social media post&#10;&#10;Description generated with very high confidence">
            <a:extLst>
              <a:ext uri="{FF2B5EF4-FFF2-40B4-BE49-F238E27FC236}">
                <a16:creationId xmlns:a16="http://schemas.microsoft.com/office/drawing/2014/main" id="{6EA58859-684F-46B6-8B7D-B6099BEAE7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71310"/>
            <a:ext cx="9144000" cy="5086689"/>
          </a:xfrm>
          <a:prstGeom prst="rect">
            <a:avLst/>
          </a:prstGeom>
          <a:ln w="38100">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2697567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F52628-A3C6-4311-86DC-92D33F5CB491}"/>
              </a:ext>
            </a:extLst>
          </p:cNvPr>
          <p:cNvSpPr>
            <a:spLocks noGrp="1"/>
          </p:cNvSpPr>
          <p:nvPr>
            <p:ph idx="1"/>
          </p:nvPr>
        </p:nvSpPr>
        <p:spPr>
          <a:xfrm>
            <a:off x="628650" y="1784350"/>
            <a:ext cx="7886700" cy="4089401"/>
          </a:xfrm>
        </p:spPr>
        <p:txBody>
          <a:bodyPr>
            <a:normAutofit/>
          </a:bodyPr>
          <a:lstStyle/>
          <a:p>
            <a:r>
              <a:rPr lang="en-US" sz="3500" dirty="0"/>
              <a:t>HCCI website</a:t>
            </a:r>
          </a:p>
          <a:p>
            <a:r>
              <a:rPr lang="en-US" sz="3500" dirty="0"/>
              <a:t>Link in Spec 107.20 (3)</a:t>
            </a:r>
          </a:p>
          <a:p>
            <a:r>
              <a:rPr lang="en-US" sz="3500" dirty="0"/>
              <a:t>Link in CMM 6-45.2</a:t>
            </a:r>
          </a:p>
          <a:p>
            <a:r>
              <a:rPr lang="en-US" sz="3500" dirty="0"/>
              <a:t>WisDOT pantry website</a:t>
            </a:r>
          </a:p>
          <a:p>
            <a:r>
              <a:rPr lang="en-US" sz="3500" dirty="0"/>
              <a:t>WisDOT erosion control website</a:t>
            </a:r>
          </a:p>
          <a:p>
            <a:r>
              <a:rPr lang="en-US" sz="3500" dirty="0"/>
              <a:t>Google “WisDOT erosion control”</a:t>
            </a:r>
          </a:p>
          <a:p>
            <a:r>
              <a:rPr lang="en-US" sz="3500" dirty="0"/>
              <a:t>Region Storm Water Engineer</a:t>
            </a:r>
          </a:p>
          <a:p>
            <a:endParaRPr lang="en-US" dirty="0"/>
          </a:p>
        </p:txBody>
      </p:sp>
      <p:sp>
        <p:nvSpPr>
          <p:cNvPr id="6" name="Title 1">
            <a:extLst>
              <a:ext uri="{FF2B5EF4-FFF2-40B4-BE49-F238E27FC236}">
                <a16:creationId xmlns:a16="http://schemas.microsoft.com/office/drawing/2014/main" id="{97DC05B9-7913-459F-BBBB-AD8C3C298BAD}"/>
              </a:ext>
            </a:extLst>
          </p:cNvPr>
          <p:cNvSpPr>
            <a:spLocks noGrp="1"/>
          </p:cNvSpPr>
          <p:nvPr>
            <p:ph type="title"/>
          </p:nvPr>
        </p:nvSpPr>
        <p:spPr>
          <a:xfrm>
            <a:off x="668064" y="386863"/>
            <a:ext cx="7886700" cy="1405424"/>
          </a:xfrm>
        </p:spPr>
        <p:txBody>
          <a:bodyPr>
            <a:normAutofit/>
          </a:bodyPr>
          <a:lstStyle/>
          <a:p>
            <a:r>
              <a:rPr lang="en-US" sz="4400" dirty="0"/>
              <a:t>ECIP form location</a:t>
            </a:r>
            <a:endParaRPr lang="en-US" sz="4050" dirty="0"/>
          </a:p>
        </p:txBody>
      </p:sp>
    </p:spTree>
    <p:extLst>
      <p:ext uri="{BB962C8B-B14F-4D97-AF65-F5344CB8AC3E}">
        <p14:creationId xmlns:p14="http://schemas.microsoft.com/office/powerpoint/2010/main" val="34744692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presentation</a:t>
            </a:r>
          </a:p>
        </p:txBody>
      </p:sp>
      <p:sp>
        <p:nvSpPr>
          <p:cNvPr id="4" name="Content Placeholder 3"/>
          <p:cNvSpPr>
            <a:spLocks noGrp="1"/>
          </p:cNvSpPr>
          <p:nvPr>
            <p:ph idx="13"/>
          </p:nvPr>
        </p:nvSpPr>
        <p:spPr>
          <a:xfrm>
            <a:off x="623888" y="1930402"/>
            <a:ext cx="7886700" cy="4638252"/>
          </a:xfrm>
        </p:spPr>
        <p:txBody>
          <a:bodyPr/>
          <a:lstStyle/>
          <a:p>
            <a:r>
              <a:rPr lang="en-US" sz="3500" dirty="0"/>
              <a:t>2020 Standard Specifications updates</a:t>
            </a:r>
          </a:p>
          <a:p>
            <a:r>
              <a:rPr lang="en-US" sz="3500" dirty="0"/>
              <a:t>Erosion Control Implementation Plan (ECIP) form update</a:t>
            </a:r>
          </a:p>
          <a:p>
            <a:r>
              <a:rPr lang="en-US" sz="3500" dirty="0"/>
              <a:t>Erosion Control online training</a:t>
            </a:r>
          </a:p>
          <a:p>
            <a:r>
              <a:rPr lang="en-US" sz="3500" dirty="0"/>
              <a:t>Additional resources</a:t>
            </a:r>
          </a:p>
        </p:txBody>
      </p:sp>
    </p:spTree>
    <p:extLst>
      <p:ext uri="{BB962C8B-B14F-4D97-AF65-F5344CB8AC3E}">
        <p14:creationId xmlns:p14="http://schemas.microsoft.com/office/powerpoint/2010/main" val="416077400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3DD37-34BE-461E-A43E-FC45F4BE8A35}"/>
              </a:ext>
            </a:extLst>
          </p:cNvPr>
          <p:cNvSpPr>
            <a:spLocks noGrp="1"/>
          </p:cNvSpPr>
          <p:nvPr>
            <p:ph idx="1"/>
          </p:nvPr>
        </p:nvSpPr>
        <p:spPr>
          <a:xfrm>
            <a:off x="628650" y="2023110"/>
            <a:ext cx="8198576" cy="3693523"/>
          </a:xfrm>
        </p:spPr>
        <p:txBody>
          <a:bodyPr>
            <a:normAutofit/>
          </a:bodyPr>
          <a:lstStyle/>
          <a:p>
            <a:r>
              <a:rPr lang="en-US" sz="3500" dirty="0"/>
              <a:t>WisDOT developed web based training</a:t>
            </a:r>
          </a:p>
          <a:p>
            <a:r>
              <a:rPr lang="en-US" sz="3500" dirty="0"/>
              <a:t>WisDOT Learn Center</a:t>
            </a:r>
          </a:p>
          <a:p>
            <a:r>
              <a:rPr lang="en-US" sz="3500" dirty="0"/>
              <a:t>BMPs, Soil science, ECIP 101, EC Matrices </a:t>
            </a:r>
          </a:p>
          <a:p>
            <a:r>
              <a:rPr lang="en-US" sz="3500" dirty="0"/>
              <a:t>Water diversion/bypass pumping</a:t>
            </a:r>
          </a:p>
          <a:p>
            <a:r>
              <a:rPr lang="en-US" sz="3500" dirty="0"/>
              <a:t>Available to Contractors and Consultants</a:t>
            </a:r>
          </a:p>
          <a:p>
            <a:r>
              <a:rPr lang="en-US" sz="3500" dirty="0"/>
              <a:t>Free of charge</a:t>
            </a:r>
          </a:p>
          <a:p>
            <a:pPr marL="0" indent="0">
              <a:buNone/>
            </a:pPr>
            <a:endParaRPr lang="en-US" sz="3300" dirty="0"/>
          </a:p>
          <a:p>
            <a:endParaRPr lang="en-US" u="sng" dirty="0"/>
          </a:p>
          <a:p>
            <a:endParaRPr lang="en-US" dirty="0"/>
          </a:p>
          <a:p>
            <a:endParaRPr lang="en-US" dirty="0"/>
          </a:p>
          <a:p>
            <a:endParaRPr lang="en-US" dirty="0"/>
          </a:p>
        </p:txBody>
      </p:sp>
      <p:sp>
        <p:nvSpPr>
          <p:cNvPr id="6" name="Title 1">
            <a:extLst>
              <a:ext uri="{FF2B5EF4-FFF2-40B4-BE49-F238E27FC236}">
                <a16:creationId xmlns:a16="http://schemas.microsoft.com/office/drawing/2014/main" id="{4A1E1943-85D8-408D-B5AF-A139842460E0}"/>
              </a:ext>
            </a:extLst>
          </p:cNvPr>
          <p:cNvSpPr>
            <a:spLocks noGrp="1"/>
          </p:cNvSpPr>
          <p:nvPr>
            <p:ph type="title"/>
          </p:nvPr>
        </p:nvSpPr>
        <p:spPr>
          <a:xfrm>
            <a:off x="668064" y="386863"/>
            <a:ext cx="7886700" cy="1405424"/>
          </a:xfrm>
        </p:spPr>
        <p:txBody>
          <a:bodyPr>
            <a:normAutofit/>
          </a:bodyPr>
          <a:lstStyle/>
          <a:p>
            <a:r>
              <a:rPr lang="en-US" sz="4400" dirty="0"/>
              <a:t>Erosion Control Training</a:t>
            </a:r>
            <a:endParaRPr lang="en-US" sz="4050" dirty="0"/>
          </a:p>
        </p:txBody>
      </p:sp>
    </p:spTree>
    <p:extLst>
      <p:ext uri="{BB962C8B-B14F-4D97-AF65-F5344CB8AC3E}">
        <p14:creationId xmlns:p14="http://schemas.microsoft.com/office/powerpoint/2010/main" val="4892836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52DFBF6-64FC-46D3-AB9B-49B95DBC756D}"/>
              </a:ext>
            </a:extLst>
          </p:cNvPr>
          <p:cNvGrpSpPr/>
          <p:nvPr/>
        </p:nvGrpSpPr>
        <p:grpSpPr>
          <a:xfrm>
            <a:off x="716451" y="1856559"/>
            <a:ext cx="7886700" cy="4707290"/>
            <a:chOff x="814351" y="1397725"/>
            <a:chExt cx="9438898" cy="5029199"/>
          </a:xfrm>
        </p:grpSpPr>
        <p:pic>
          <p:nvPicPr>
            <p:cNvPr id="7" name="Picture 6" descr="A screenshot of a computer&#10;&#10;Description generated with very high confidence">
              <a:extLst>
                <a:ext uri="{FF2B5EF4-FFF2-40B4-BE49-F238E27FC236}">
                  <a16:creationId xmlns:a16="http://schemas.microsoft.com/office/drawing/2014/main" id="{FF19F83A-D69D-486A-B424-0BBB2046BB3C}"/>
                </a:ext>
              </a:extLst>
            </p:cNvPr>
            <p:cNvPicPr>
              <a:picLocks noChangeAspect="1"/>
            </p:cNvPicPr>
            <p:nvPr/>
          </p:nvPicPr>
          <p:blipFill rotWithShape="1">
            <a:blip r:embed="rId3">
              <a:extLst>
                <a:ext uri="{28A0092B-C50C-407E-A947-70E740481C1C}">
                  <a14:useLocalDpi xmlns:a14="http://schemas.microsoft.com/office/drawing/2010/main" val="0"/>
                </a:ext>
              </a:extLst>
            </a:blip>
            <a:srcRect t="31808"/>
            <a:stretch/>
          </p:blipFill>
          <p:spPr>
            <a:xfrm>
              <a:off x="814351" y="1397725"/>
              <a:ext cx="9438898" cy="5029199"/>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267A3BF6-81A7-4D4E-A7EB-C16BCF09FA72}"/>
                </a:ext>
              </a:extLst>
            </p:cNvPr>
            <p:cNvSpPr/>
            <p:nvPr/>
          </p:nvSpPr>
          <p:spPr>
            <a:xfrm>
              <a:off x="1058091" y="5930537"/>
              <a:ext cx="1410790" cy="4180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itle 1">
            <a:extLst>
              <a:ext uri="{FF2B5EF4-FFF2-40B4-BE49-F238E27FC236}">
                <a16:creationId xmlns:a16="http://schemas.microsoft.com/office/drawing/2014/main" id="{8A7EB13F-3C77-4828-808C-59F8F21ECAFF}"/>
              </a:ext>
            </a:extLst>
          </p:cNvPr>
          <p:cNvSpPr>
            <a:spLocks noGrp="1"/>
          </p:cNvSpPr>
          <p:nvPr>
            <p:ph type="title"/>
          </p:nvPr>
        </p:nvSpPr>
        <p:spPr>
          <a:xfrm>
            <a:off x="668064" y="386863"/>
            <a:ext cx="7886700" cy="1405424"/>
          </a:xfrm>
        </p:spPr>
        <p:txBody>
          <a:bodyPr>
            <a:normAutofit/>
          </a:bodyPr>
          <a:lstStyle/>
          <a:p>
            <a:r>
              <a:rPr lang="en-US" sz="4400" dirty="0"/>
              <a:t>Erosion Control Training</a:t>
            </a:r>
            <a:endParaRPr lang="en-US" sz="4050" dirty="0"/>
          </a:p>
        </p:txBody>
      </p:sp>
    </p:spTree>
    <p:extLst>
      <p:ext uri="{BB962C8B-B14F-4D97-AF65-F5344CB8AC3E}">
        <p14:creationId xmlns:p14="http://schemas.microsoft.com/office/powerpoint/2010/main" val="309797939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913C78-82F3-47FD-9242-BAD715D4D702}"/>
              </a:ext>
            </a:extLst>
          </p:cNvPr>
          <p:cNvGrpSpPr/>
          <p:nvPr/>
        </p:nvGrpSpPr>
        <p:grpSpPr>
          <a:xfrm>
            <a:off x="628650" y="1671505"/>
            <a:ext cx="7886699" cy="4751188"/>
            <a:chOff x="1503542" y="1179458"/>
            <a:chExt cx="9495238" cy="5371429"/>
          </a:xfrm>
        </p:grpSpPr>
        <p:pic>
          <p:nvPicPr>
            <p:cNvPr id="8" name="Picture 7" descr="A screenshot of a social media post&#10;&#10;Description generated with very high confidence">
              <a:extLst>
                <a:ext uri="{FF2B5EF4-FFF2-40B4-BE49-F238E27FC236}">
                  <a16:creationId xmlns:a16="http://schemas.microsoft.com/office/drawing/2014/main" id="{D86093E0-6519-4AF5-AC20-6C0F9CD57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542" y="1179458"/>
              <a:ext cx="9495238" cy="537142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2B9E7C69-D8B3-4791-BD0A-3081CD5045B9}"/>
                </a:ext>
              </a:extLst>
            </p:cNvPr>
            <p:cNvSpPr/>
            <p:nvPr/>
          </p:nvSpPr>
          <p:spPr>
            <a:xfrm>
              <a:off x="3905793" y="1672046"/>
              <a:ext cx="6505303" cy="7707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itle 1">
            <a:extLst>
              <a:ext uri="{FF2B5EF4-FFF2-40B4-BE49-F238E27FC236}">
                <a16:creationId xmlns:a16="http://schemas.microsoft.com/office/drawing/2014/main" id="{CFDD09E8-6651-4B18-A4B4-0A1979BB2770}"/>
              </a:ext>
            </a:extLst>
          </p:cNvPr>
          <p:cNvSpPr>
            <a:spLocks noGrp="1"/>
          </p:cNvSpPr>
          <p:nvPr>
            <p:ph type="title"/>
          </p:nvPr>
        </p:nvSpPr>
        <p:spPr>
          <a:xfrm>
            <a:off x="668064" y="386863"/>
            <a:ext cx="7886700" cy="1405424"/>
          </a:xfrm>
        </p:spPr>
        <p:txBody>
          <a:bodyPr>
            <a:normAutofit/>
          </a:bodyPr>
          <a:lstStyle/>
          <a:p>
            <a:r>
              <a:rPr lang="en-US" sz="4400" dirty="0"/>
              <a:t>Erosion Control Training</a:t>
            </a:r>
            <a:endParaRPr lang="en-US" sz="4050" dirty="0"/>
          </a:p>
        </p:txBody>
      </p:sp>
    </p:spTree>
    <p:extLst>
      <p:ext uri="{BB962C8B-B14F-4D97-AF65-F5344CB8AC3E}">
        <p14:creationId xmlns:p14="http://schemas.microsoft.com/office/powerpoint/2010/main" val="353347725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CB1A-7EA5-48C2-9D92-2993202A39D1}"/>
              </a:ext>
            </a:extLst>
          </p:cNvPr>
          <p:cNvSpPr>
            <a:spLocks noGrp="1"/>
          </p:cNvSpPr>
          <p:nvPr>
            <p:ph type="title"/>
          </p:nvPr>
        </p:nvSpPr>
        <p:spPr>
          <a:xfrm>
            <a:off x="628650" y="373855"/>
            <a:ext cx="7886700" cy="994172"/>
          </a:xfrm>
        </p:spPr>
        <p:txBody>
          <a:bodyPr>
            <a:normAutofit/>
          </a:bodyPr>
          <a:lstStyle/>
          <a:p>
            <a:r>
              <a:rPr lang="en-US" sz="4400" dirty="0"/>
              <a:t>Additional Resources</a:t>
            </a:r>
          </a:p>
        </p:txBody>
      </p:sp>
      <p:sp>
        <p:nvSpPr>
          <p:cNvPr id="3" name="Content Placeholder 2">
            <a:extLst>
              <a:ext uri="{FF2B5EF4-FFF2-40B4-BE49-F238E27FC236}">
                <a16:creationId xmlns:a16="http://schemas.microsoft.com/office/drawing/2014/main" id="{E813979B-98EF-4D9A-A4A4-0FF26808A343}"/>
              </a:ext>
            </a:extLst>
          </p:cNvPr>
          <p:cNvSpPr>
            <a:spLocks noGrp="1"/>
          </p:cNvSpPr>
          <p:nvPr>
            <p:ph idx="1"/>
          </p:nvPr>
        </p:nvSpPr>
        <p:spPr>
          <a:xfrm>
            <a:off x="628650" y="1905545"/>
            <a:ext cx="7886700" cy="3584428"/>
          </a:xfrm>
        </p:spPr>
        <p:txBody>
          <a:bodyPr>
            <a:normAutofit/>
          </a:bodyPr>
          <a:lstStyle/>
          <a:p>
            <a:r>
              <a:rPr lang="en-US" sz="3500" dirty="0"/>
              <a:t>WisDOT Erosion Control webpage</a:t>
            </a:r>
          </a:p>
          <a:p>
            <a:pPr lvl="1"/>
            <a:r>
              <a:rPr lang="en-US" sz="3200" dirty="0"/>
              <a:t>TCGP guidance document </a:t>
            </a:r>
          </a:p>
          <a:p>
            <a:pPr lvl="2"/>
            <a:r>
              <a:rPr lang="en-US" sz="3200" dirty="0"/>
              <a:t>Permit application (NOI)</a:t>
            </a:r>
          </a:p>
          <a:p>
            <a:pPr lvl="2"/>
            <a:r>
              <a:rPr lang="en-US" sz="3200" dirty="0"/>
              <a:t>Permit amendments</a:t>
            </a:r>
          </a:p>
          <a:p>
            <a:pPr lvl="2"/>
            <a:r>
              <a:rPr lang="en-US" sz="3200" dirty="0"/>
              <a:t>Permit termination (NOT)</a:t>
            </a:r>
          </a:p>
          <a:p>
            <a:pPr lvl="1"/>
            <a:r>
              <a:rPr lang="en-US" sz="3200" dirty="0"/>
              <a:t>Concrete truck washout guidance</a:t>
            </a:r>
          </a:p>
          <a:p>
            <a:r>
              <a:rPr lang="en-US" sz="3500" dirty="0"/>
              <a:t>Region Storm Water Engineer</a:t>
            </a:r>
          </a:p>
          <a:p>
            <a:pPr marL="0" indent="0">
              <a:buNone/>
            </a:pPr>
            <a:endParaRPr lang="en-US" sz="3000" dirty="0"/>
          </a:p>
          <a:p>
            <a:endParaRPr lang="en-US" sz="3000" dirty="0"/>
          </a:p>
        </p:txBody>
      </p:sp>
    </p:spTree>
    <p:extLst>
      <p:ext uri="{BB962C8B-B14F-4D97-AF65-F5344CB8AC3E}">
        <p14:creationId xmlns:p14="http://schemas.microsoft.com/office/powerpoint/2010/main" val="3100321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738F8E4-B673-4304-AC07-EC0E07852B04}"/>
              </a:ext>
            </a:extLst>
          </p:cNvPr>
          <p:cNvGrpSpPr/>
          <p:nvPr/>
        </p:nvGrpSpPr>
        <p:grpSpPr>
          <a:xfrm>
            <a:off x="480061" y="1758462"/>
            <a:ext cx="4795324" cy="1483293"/>
            <a:chOff x="444138" y="347633"/>
            <a:chExt cx="5628571" cy="1695238"/>
          </a:xfrm>
          <a:effectLst>
            <a:outerShdw blurRad="63500" sx="102000" sy="102000" algn="ctr" rotWithShape="0">
              <a:prstClr val="black">
                <a:alpha val="40000"/>
              </a:prstClr>
            </a:outerShdw>
          </a:effectLst>
        </p:grpSpPr>
        <p:pic>
          <p:nvPicPr>
            <p:cNvPr id="8" name="Picture 7" descr="A screenshot of a cell phone&#10;&#10;Description generated with very high confidence">
              <a:extLst>
                <a:ext uri="{FF2B5EF4-FFF2-40B4-BE49-F238E27FC236}">
                  <a16:creationId xmlns:a16="http://schemas.microsoft.com/office/drawing/2014/main" id="{8CDE8F18-372C-4E35-A68E-D01E17BF0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8" y="347633"/>
              <a:ext cx="5628571" cy="1695238"/>
            </a:xfrm>
            <a:prstGeom prst="rect">
              <a:avLst/>
            </a:prstGeom>
            <a:effectLst>
              <a:outerShdw blurRad="50800" dist="38100" dir="5400000" algn="t" rotWithShape="0">
                <a:prstClr val="black">
                  <a:alpha val="40000"/>
                </a:prstClr>
              </a:outerShdw>
            </a:effectLst>
          </p:spPr>
        </p:pic>
        <p:cxnSp>
          <p:nvCxnSpPr>
            <p:cNvPr id="6" name="Straight Arrow Connector 5">
              <a:extLst>
                <a:ext uri="{FF2B5EF4-FFF2-40B4-BE49-F238E27FC236}">
                  <a16:creationId xmlns:a16="http://schemas.microsoft.com/office/drawing/2014/main" id="{FAA476C0-FDD1-4040-BD51-6CBB0804CB4D}"/>
                </a:ext>
              </a:extLst>
            </p:cNvPr>
            <p:cNvCxnSpPr>
              <a:cxnSpLocks/>
            </p:cNvCxnSpPr>
            <p:nvPr/>
          </p:nvCxnSpPr>
          <p:spPr>
            <a:xfrm flipH="1">
              <a:off x="2823840" y="1775179"/>
              <a:ext cx="88601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E3F2C07-DFF3-46A9-95A1-CA3FBCE55537}"/>
              </a:ext>
            </a:extLst>
          </p:cNvPr>
          <p:cNvGrpSpPr/>
          <p:nvPr/>
        </p:nvGrpSpPr>
        <p:grpSpPr>
          <a:xfrm>
            <a:off x="2022231" y="3453494"/>
            <a:ext cx="6700493" cy="3030651"/>
            <a:chOff x="3866606" y="3461659"/>
            <a:chExt cx="7763692" cy="2768524"/>
          </a:xfrm>
        </p:grpSpPr>
        <p:pic>
          <p:nvPicPr>
            <p:cNvPr id="16" name="Picture 15" descr="A screenshot of a cell phone&#10;&#10;Description generated with very high confidence">
              <a:extLst>
                <a:ext uri="{FF2B5EF4-FFF2-40B4-BE49-F238E27FC236}">
                  <a16:creationId xmlns:a16="http://schemas.microsoft.com/office/drawing/2014/main" id="{57BE1C7C-EEFE-44D9-8CAD-7282EE7F8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606" y="3461659"/>
              <a:ext cx="7763692" cy="2768524"/>
            </a:xfrm>
            <a:prstGeom prst="rect">
              <a:avLst/>
            </a:prstGeom>
            <a:effectLst>
              <a:outerShdw blurRad="63500" sx="102000" sy="102000" algn="ctr" rotWithShape="0">
                <a:prstClr val="black">
                  <a:alpha val="40000"/>
                </a:prstClr>
              </a:outerShdw>
            </a:effectLst>
          </p:spPr>
        </p:pic>
        <p:cxnSp>
          <p:nvCxnSpPr>
            <p:cNvPr id="17" name="Straight Arrow Connector 16">
              <a:extLst>
                <a:ext uri="{FF2B5EF4-FFF2-40B4-BE49-F238E27FC236}">
                  <a16:creationId xmlns:a16="http://schemas.microsoft.com/office/drawing/2014/main" id="{98C34A2D-256E-4791-BADD-A9167EA62DF0}"/>
                </a:ext>
              </a:extLst>
            </p:cNvPr>
            <p:cNvCxnSpPr>
              <a:cxnSpLocks/>
            </p:cNvCxnSpPr>
            <p:nvPr/>
          </p:nvCxnSpPr>
          <p:spPr>
            <a:xfrm flipH="1">
              <a:off x="10448196" y="5454551"/>
              <a:ext cx="88601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5549EA0-5FA6-425B-8C01-0D8E313F69F7}"/>
              </a:ext>
            </a:extLst>
          </p:cNvPr>
          <p:cNvSpPr txBox="1">
            <a:spLocks/>
          </p:cNvSpPr>
          <p:nvPr/>
        </p:nvSpPr>
        <p:spPr>
          <a:xfrm>
            <a:off x="628650" y="373855"/>
            <a:ext cx="7886700" cy="994172"/>
          </a:xfrm>
          <a:prstGeom prst="rect">
            <a:avLst/>
          </a:prstGeom>
        </p:spPr>
        <p:txBody>
          <a:bodyPr anchor="ctr" anchorCtr="0">
            <a:normAutofit/>
          </a:bodyPr>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sz="4400" dirty="0"/>
              <a:t>Additional Resources (continued)</a:t>
            </a:r>
          </a:p>
        </p:txBody>
      </p:sp>
    </p:spTree>
    <p:extLst>
      <p:ext uri="{BB962C8B-B14F-4D97-AF65-F5344CB8AC3E}">
        <p14:creationId xmlns:p14="http://schemas.microsoft.com/office/powerpoint/2010/main" val="248627098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F019367-866A-4798-8563-DCE8A2FD0EFE}"/>
              </a:ext>
            </a:extLst>
          </p:cNvPr>
          <p:cNvGrpSpPr/>
          <p:nvPr/>
        </p:nvGrpSpPr>
        <p:grpSpPr>
          <a:xfrm>
            <a:off x="628650" y="2236577"/>
            <a:ext cx="7886699" cy="4247567"/>
            <a:chOff x="2478117" y="1645921"/>
            <a:chExt cx="8097913" cy="4271554"/>
          </a:xfrm>
        </p:grpSpPr>
        <p:pic>
          <p:nvPicPr>
            <p:cNvPr id="4" name="Picture 3" descr="A screenshot of a social media post&#10;&#10;Description generated with very high confidence">
              <a:extLst>
                <a:ext uri="{FF2B5EF4-FFF2-40B4-BE49-F238E27FC236}">
                  <a16:creationId xmlns:a16="http://schemas.microsoft.com/office/drawing/2014/main" id="{10A7A05A-2E1A-4F9B-97D6-6703A056C1A3}"/>
                </a:ext>
              </a:extLst>
            </p:cNvPr>
            <p:cNvPicPr>
              <a:picLocks noChangeAspect="1"/>
            </p:cNvPicPr>
            <p:nvPr/>
          </p:nvPicPr>
          <p:blipFill rotWithShape="1">
            <a:blip r:embed="rId3">
              <a:extLst>
                <a:ext uri="{28A0092B-C50C-407E-A947-70E740481C1C}">
                  <a14:useLocalDpi xmlns:a14="http://schemas.microsoft.com/office/drawing/2010/main" val="0"/>
                </a:ext>
              </a:extLst>
            </a:blip>
            <a:srcRect t="37714"/>
            <a:stretch/>
          </p:blipFill>
          <p:spPr>
            <a:xfrm>
              <a:off x="2478117" y="1645921"/>
              <a:ext cx="8097913" cy="4271554"/>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AA5F448B-648F-4320-BBBE-78AF5E9E094C}"/>
                </a:ext>
              </a:extLst>
            </p:cNvPr>
            <p:cNvSpPr/>
            <p:nvPr/>
          </p:nvSpPr>
          <p:spPr>
            <a:xfrm>
              <a:off x="4924697" y="2873829"/>
              <a:ext cx="4754879" cy="2743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6E92E1D-8181-4650-8B13-3AF49867668F}"/>
                </a:ext>
              </a:extLst>
            </p:cNvPr>
            <p:cNvSpPr/>
            <p:nvPr/>
          </p:nvSpPr>
          <p:spPr>
            <a:xfrm>
              <a:off x="4946468" y="4963886"/>
              <a:ext cx="5216435" cy="26996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2E0566E3-B932-4739-BBD3-C29F721727BF}"/>
                </a:ext>
              </a:extLst>
            </p:cNvPr>
            <p:cNvSpPr/>
            <p:nvPr/>
          </p:nvSpPr>
          <p:spPr>
            <a:xfrm>
              <a:off x="4929052" y="5590903"/>
              <a:ext cx="3914502" cy="2612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 name="Title 1">
            <a:extLst>
              <a:ext uri="{FF2B5EF4-FFF2-40B4-BE49-F238E27FC236}">
                <a16:creationId xmlns:a16="http://schemas.microsoft.com/office/drawing/2014/main" id="{5D0CB386-DFF9-430A-8704-1F38F8CE8CEF}"/>
              </a:ext>
            </a:extLst>
          </p:cNvPr>
          <p:cNvSpPr txBox="1">
            <a:spLocks/>
          </p:cNvSpPr>
          <p:nvPr/>
        </p:nvSpPr>
        <p:spPr>
          <a:xfrm>
            <a:off x="628650" y="373855"/>
            <a:ext cx="7886700" cy="994172"/>
          </a:xfrm>
          <a:prstGeom prst="rect">
            <a:avLst/>
          </a:prstGeom>
        </p:spPr>
        <p:txBody>
          <a:bodyPr anchor="ctr" anchorCtr="0">
            <a:normAutofit/>
          </a:bodyPr>
          <a:lstStyle>
            <a:lvl1pPr algn="ctr" defTabSz="914400" rtl="0" eaLnBrk="1" latinLnBrk="0" hangingPunct="1">
              <a:lnSpc>
                <a:spcPts val="4400"/>
              </a:lnSpc>
              <a:spcBef>
                <a:spcPct val="0"/>
              </a:spcBef>
              <a:buNone/>
              <a:defRPr sz="4500" b="1" kern="1200" baseline="0">
                <a:solidFill>
                  <a:srgbClr val="00416A"/>
                </a:solidFill>
                <a:latin typeface="Arial Narrow" panose="020B0606020202030204" pitchFamily="34" charset="0"/>
                <a:ea typeface="+mj-ea"/>
                <a:cs typeface="+mj-cs"/>
              </a:defRPr>
            </a:lvl1pPr>
          </a:lstStyle>
          <a:p>
            <a:r>
              <a:rPr lang="en-US" sz="4400" dirty="0"/>
              <a:t>Additional Resources (continued)</a:t>
            </a:r>
          </a:p>
        </p:txBody>
      </p:sp>
    </p:spTree>
    <p:extLst>
      <p:ext uri="{BB962C8B-B14F-4D97-AF65-F5344CB8AC3E}">
        <p14:creationId xmlns:p14="http://schemas.microsoft.com/office/powerpoint/2010/main" val="358225255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Text Placeholder 2"/>
          <p:cNvSpPr>
            <a:spLocks noGrp="1"/>
          </p:cNvSpPr>
          <p:nvPr>
            <p:ph type="body" sz="quarter" idx="10"/>
          </p:nvPr>
        </p:nvSpPr>
        <p:spPr/>
        <p:txBody>
          <a:bodyPr/>
          <a:lstStyle/>
          <a:p>
            <a:r>
              <a:rPr lang="en-US" dirty="0"/>
              <a:t>Kevin Kujawa, P.E.</a:t>
            </a:r>
          </a:p>
        </p:txBody>
      </p:sp>
      <p:sp>
        <p:nvSpPr>
          <p:cNvPr id="4" name="Text Placeholder 3"/>
          <p:cNvSpPr>
            <a:spLocks noGrp="1"/>
          </p:cNvSpPr>
          <p:nvPr>
            <p:ph type="body" sz="quarter" idx="11"/>
          </p:nvPr>
        </p:nvSpPr>
        <p:spPr/>
        <p:txBody>
          <a:bodyPr/>
          <a:lstStyle/>
          <a:p>
            <a:r>
              <a:rPr lang="en-US" sz="3800" dirty="0"/>
              <a:t>Storm Water and Erosion Control Engineer</a:t>
            </a:r>
          </a:p>
        </p:txBody>
      </p:sp>
      <p:sp>
        <p:nvSpPr>
          <p:cNvPr id="5" name="Text Placeholder 4"/>
          <p:cNvSpPr>
            <a:spLocks noGrp="1"/>
          </p:cNvSpPr>
          <p:nvPr>
            <p:ph type="body" sz="quarter" idx="12"/>
          </p:nvPr>
        </p:nvSpPr>
        <p:spPr>
          <a:xfrm>
            <a:off x="457200" y="3505200"/>
            <a:ext cx="8229600" cy="778701"/>
          </a:xfrm>
        </p:spPr>
        <p:txBody>
          <a:bodyPr/>
          <a:lstStyle/>
          <a:p>
            <a:r>
              <a:rPr lang="en-US" dirty="0"/>
              <a:t>(715) 315-8027</a:t>
            </a:r>
          </a:p>
          <a:p>
            <a:r>
              <a:rPr lang="en-US" dirty="0">
                <a:hlinkClick r:id="rId3"/>
              </a:rPr>
              <a:t>kevin.kujawa@dot.wi.gov</a:t>
            </a:r>
            <a:endParaRPr lang="en-US" dirty="0"/>
          </a:p>
          <a:p>
            <a:endParaRPr lang="en-US"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9834564" y="6196197"/>
              <a:ext cx="19800" cy="39240"/>
            </p14:xfrm>
          </p:contentPart>
        </mc:Choice>
        <mc:Fallback xmlns="">
          <p:pic>
            <p:nvPicPr>
              <p:cNvPr id="9" name="Ink 8"/>
              <p:cNvPicPr/>
              <p:nvPr/>
            </p:nvPicPr>
            <p:blipFill>
              <a:blip r:embed="rId5"/>
              <a:stretch>
                <a:fillRect/>
              </a:stretch>
            </p:blipFill>
            <p:spPr>
              <a:xfrm>
                <a:off x="9831324" y="6193677"/>
                <a:ext cx="25560" cy="45000"/>
              </a:xfrm>
              <a:prstGeom prst="rect">
                <a:avLst/>
              </a:prstGeom>
            </p:spPr>
          </p:pic>
        </mc:Fallback>
      </mc:AlternateContent>
    </p:spTree>
    <p:extLst>
      <p:ext uri="{BB962C8B-B14F-4D97-AF65-F5344CB8AC3E}">
        <p14:creationId xmlns:p14="http://schemas.microsoft.com/office/powerpoint/2010/main" val="947700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Standard Specifications Updates</a:t>
            </a:r>
          </a:p>
        </p:txBody>
      </p:sp>
      <p:sp>
        <p:nvSpPr>
          <p:cNvPr id="3" name="Content Placeholder 2"/>
          <p:cNvSpPr>
            <a:spLocks noGrp="1"/>
          </p:cNvSpPr>
          <p:nvPr>
            <p:ph idx="1"/>
          </p:nvPr>
        </p:nvSpPr>
        <p:spPr/>
        <p:txBody>
          <a:bodyPr/>
          <a:lstStyle/>
          <a:p>
            <a:r>
              <a:rPr lang="en-US" sz="3500" dirty="0"/>
              <a:t>628.5.11 – Mobilizations Erosion Control (EC)</a:t>
            </a:r>
          </a:p>
          <a:p>
            <a:r>
              <a:rPr lang="en-US" sz="3500" dirty="0"/>
              <a:t>628.5.12 – Mobilizations Emergency EC</a:t>
            </a:r>
          </a:p>
          <a:p>
            <a:pPr lvl="1"/>
            <a:r>
              <a:rPr lang="en-US" sz="3200" dirty="0"/>
              <a:t>Failure to mobilize updated from $300 to $500 daily deduct</a:t>
            </a:r>
          </a:p>
          <a:p>
            <a:pPr marL="457200" lvl="1" indent="0">
              <a:buNone/>
            </a:pPr>
            <a:endParaRPr lang="en-US" sz="3200" dirty="0"/>
          </a:p>
          <a:p>
            <a:r>
              <a:rPr lang="en-US" sz="3500" dirty="0"/>
              <a:t>630.0500 – Seed Water</a:t>
            </a:r>
          </a:p>
          <a:p>
            <a:pPr lvl="1"/>
            <a:r>
              <a:rPr lang="en-US" sz="3200" dirty="0"/>
              <a:t>Water required if rainfall not sufficient after seed germination</a:t>
            </a:r>
            <a:endParaRPr lang="en-US" dirty="0"/>
          </a:p>
          <a:p>
            <a:pPr marL="457200" lvl="1" indent="0">
              <a:buNone/>
            </a:pPr>
            <a:endParaRPr lang="en-US" sz="3200" dirty="0"/>
          </a:p>
        </p:txBody>
      </p:sp>
    </p:spTree>
    <p:extLst>
      <p:ext uri="{BB962C8B-B14F-4D97-AF65-F5344CB8AC3E}">
        <p14:creationId xmlns:p14="http://schemas.microsoft.com/office/powerpoint/2010/main" val="220316228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ECIP form (DT1073) update</a:t>
            </a:r>
          </a:p>
        </p:txBody>
      </p:sp>
      <p:sp>
        <p:nvSpPr>
          <p:cNvPr id="3" name="Content Placeholder 2"/>
          <p:cNvSpPr>
            <a:spLocks noGrp="1"/>
          </p:cNvSpPr>
          <p:nvPr>
            <p:ph idx="1"/>
          </p:nvPr>
        </p:nvSpPr>
        <p:spPr/>
        <p:txBody>
          <a:bodyPr/>
          <a:lstStyle/>
          <a:p>
            <a:r>
              <a:rPr lang="en-US" sz="3500" dirty="0"/>
              <a:t>Electronic format</a:t>
            </a:r>
          </a:p>
          <a:p>
            <a:r>
              <a:rPr lang="en-US" sz="3500" dirty="0"/>
              <a:t>Sections A and B minor changes</a:t>
            </a:r>
            <a:endParaRPr lang="en-US" sz="3200" dirty="0"/>
          </a:p>
          <a:p>
            <a:r>
              <a:rPr lang="en-US" sz="3200" dirty="0"/>
              <a:t>Section C, Pollution Prevention is new</a:t>
            </a:r>
          </a:p>
        </p:txBody>
      </p:sp>
    </p:spTree>
    <p:extLst>
      <p:ext uri="{BB962C8B-B14F-4D97-AF65-F5344CB8AC3E}">
        <p14:creationId xmlns:p14="http://schemas.microsoft.com/office/powerpoint/2010/main" val="198937526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581891"/>
            <a:ext cx="2522431" cy="1612931"/>
          </a:xfrm>
        </p:spPr>
        <p:txBody>
          <a:bodyPr vert="horz" lIns="91440" tIns="45720" rIns="91440" bIns="45720" rtlCol="0" anchor="b">
            <a:normAutofit/>
          </a:bodyPr>
          <a:lstStyle/>
          <a:p>
            <a:pPr algn="l">
              <a:lnSpc>
                <a:spcPct val="90000"/>
              </a:lnSpc>
            </a:pPr>
            <a:r>
              <a:rPr lang="en-US" sz="4200" kern="1200" dirty="0">
                <a:latin typeface="+mj-lt"/>
                <a:ea typeface="+mj-ea"/>
                <a:cs typeface="+mj-cs"/>
              </a:rPr>
              <a:t>ECIP form, Section A</a:t>
            </a:r>
          </a:p>
        </p:txBody>
      </p:sp>
      <p:sp>
        <p:nvSpPr>
          <p:cNvPr id="3" name="Text Placeholder 2"/>
          <p:cNvSpPr>
            <a:spLocks noGrp="1"/>
          </p:cNvSpPr>
          <p:nvPr>
            <p:ph type="body" idx="1"/>
          </p:nvPr>
        </p:nvSpPr>
        <p:spPr>
          <a:xfrm>
            <a:off x="630936" y="2194822"/>
            <a:ext cx="2522431" cy="3951128"/>
          </a:xfrm>
        </p:spPr>
        <p:txBody>
          <a:bodyPr vert="horz" lIns="91440" tIns="45720" rIns="91440" bIns="45720" rtlCol="0">
            <a:normAutofit/>
          </a:bodyPr>
          <a:lstStyle/>
          <a:p>
            <a:pPr marL="342900" indent="-342900" algn="l">
              <a:lnSpc>
                <a:spcPct val="90000"/>
              </a:lnSpc>
              <a:spcBef>
                <a:spcPts val="1000"/>
              </a:spcBef>
              <a:buFont typeface="Arial" panose="020B0604020202020204" pitchFamily="34" charset="0"/>
              <a:buChar char="•"/>
            </a:pPr>
            <a:r>
              <a:rPr lang="en-US" sz="2400" kern="1200" dirty="0">
                <a:solidFill>
                  <a:srgbClr val="00416A"/>
                </a:solidFill>
                <a:latin typeface="+mn-lt"/>
                <a:ea typeface="+mn-ea"/>
                <a:cs typeface="+mn-cs"/>
              </a:rPr>
              <a:t>Previous A.1 is now A. Project Information</a:t>
            </a:r>
          </a:p>
          <a:p>
            <a:pPr algn="l">
              <a:lnSpc>
                <a:spcPct val="90000"/>
              </a:lnSpc>
              <a:spcBef>
                <a:spcPts val="1000"/>
              </a:spcBef>
            </a:pPr>
            <a:endParaRPr lang="en-US" sz="2400" dirty="0">
              <a:solidFill>
                <a:srgbClr val="00416A"/>
              </a:solidFill>
              <a:latin typeface="+mn-lt"/>
            </a:endParaRPr>
          </a:p>
          <a:p>
            <a:pPr marL="342900" indent="-342900" algn="l">
              <a:lnSpc>
                <a:spcPct val="90000"/>
              </a:lnSpc>
              <a:spcBef>
                <a:spcPts val="1000"/>
              </a:spcBef>
              <a:buFont typeface="Arial" panose="020B0604020202020204" pitchFamily="34" charset="0"/>
              <a:buChar char="•"/>
            </a:pPr>
            <a:r>
              <a:rPr lang="en-US" sz="2400" kern="1200" dirty="0">
                <a:solidFill>
                  <a:srgbClr val="00416A"/>
                </a:solidFill>
                <a:latin typeface="+mn-lt"/>
                <a:ea typeface="+mn-ea"/>
                <a:cs typeface="+mn-cs"/>
              </a:rPr>
              <a:t>A.2 now calls out dewatering and by-pass pumping</a:t>
            </a:r>
          </a:p>
        </p:txBody>
      </p:sp>
      <p:pic>
        <p:nvPicPr>
          <p:cNvPr id="14" name="Picture 13" descr="A screenshot of a cell phone&#10;&#10;Description generated with very high confidence">
            <a:extLst>
              <a:ext uri="{FF2B5EF4-FFF2-40B4-BE49-F238E27FC236}">
                <a16:creationId xmlns:a16="http://schemas.microsoft.com/office/drawing/2014/main" id="{2A073D86-26A5-4685-9C59-EAEAF3B6E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54" y="581891"/>
            <a:ext cx="4701628" cy="5564058"/>
          </a:xfrm>
          <a:prstGeom prst="rect">
            <a:avLst/>
          </a:prstGeom>
        </p:spPr>
      </p:pic>
    </p:spTree>
    <p:extLst>
      <p:ext uri="{BB962C8B-B14F-4D97-AF65-F5344CB8AC3E}">
        <p14:creationId xmlns:p14="http://schemas.microsoft.com/office/powerpoint/2010/main" val="340813380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581891"/>
            <a:ext cx="2522431" cy="1612931"/>
          </a:xfrm>
        </p:spPr>
        <p:txBody>
          <a:bodyPr vert="horz" lIns="91440" tIns="45720" rIns="91440" bIns="45720" rtlCol="0" anchor="b">
            <a:normAutofit/>
          </a:bodyPr>
          <a:lstStyle/>
          <a:p>
            <a:pPr algn="l">
              <a:lnSpc>
                <a:spcPct val="90000"/>
              </a:lnSpc>
            </a:pPr>
            <a:r>
              <a:rPr lang="en-US" sz="4200" kern="1200" dirty="0">
                <a:latin typeface="+mj-lt"/>
                <a:ea typeface="+mj-ea"/>
                <a:cs typeface="+mj-cs"/>
              </a:rPr>
              <a:t>ECIP form, Section B</a:t>
            </a:r>
          </a:p>
        </p:txBody>
      </p:sp>
      <p:sp>
        <p:nvSpPr>
          <p:cNvPr id="3" name="Text Placeholder 2"/>
          <p:cNvSpPr>
            <a:spLocks noGrp="1"/>
          </p:cNvSpPr>
          <p:nvPr>
            <p:ph type="body" idx="1"/>
          </p:nvPr>
        </p:nvSpPr>
        <p:spPr>
          <a:xfrm>
            <a:off x="630936" y="2194822"/>
            <a:ext cx="2522431" cy="3951128"/>
          </a:xfrm>
        </p:spPr>
        <p:txBody>
          <a:bodyPr vert="horz" lIns="91440" tIns="45720" rIns="91440" bIns="45720" rtlCol="0">
            <a:normAutofit/>
          </a:bodyPr>
          <a:lstStyle/>
          <a:p>
            <a:pPr marL="342900" indent="-342900" algn="l">
              <a:lnSpc>
                <a:spcPct val="90000"/>
              </a:lnSpc>
              <a:spcBef>
                <a:spcPts val="1000"/>
              </a:spcBef>
              <a:buFont typeface="Arial" panose="020B0604020202020204" pitchFamily="34" charset="0"/>
              <a:buChar char="•"/>
            </a:pPr>
            <a:r>
              <a:rPr lang="en-US" sz="2400" kern="1200" dirty="0">
                <a:solidFill>
                  <a:srgbClr val="00416A"/>
                </a:solidFill>
                <a:latin typeface="+mn-lt"/>
                <a:ea typeface="+mn-ea"/>
                <a:cs typeface="+mn-cs"/>
              </a:rPr>
              <a:t>Proposed use</a:t>
            </a:r>
          </a:p>
          <a:p>
            <a:pPr marL="342900" indent="-342900" algn="l">
              <a:lnSpc>
                <a:spcPct val="90000"/>
              </a:lnSpc>
              <a:spcBef>
                <a:spcPts val="1000"/>
              </a:spcBef>
              <a:buFont typeface="Arial" panose="020B0604020202020204" pitchFamily="34" charset="0"/>
              <a:buChar char="•"/>
            </a:pPr>
            <a:r>
              <a:rPr lang="en-US" sz="2400" dirty="0">
                <a:solidFill>
                  <a:srgbClr val="00416A"/>
                </a:solidFill>
                <a:latin typeface="+mn-lt"/>
              </a:rPr>
              <a:t>Quantity moved from question 8</a:t>
            </a:r>
          </a:p>
          <a:p>
            <a:pPr marL="342900" indent="-342900" algn="l">
              <a:lnSpc>
                <a:spcPct val="90000"/>
              </a:lnSpc>
              <a:spcBef>
                <a:spcPts val="1000"/>
              </a:spcBef>
              <a:buFont typeface="Arial" panose="020B0604020202020204" pitchFamily="34" charset="0"/>
              <a:buChar char="•"/>
            </a:pPr>
            <a:r>
              <a:rPr lang="en-US" sz="2400" kern="1200" dirty="0">
                <a:solidFill>
                  <a:srgbClr val="00416A"/>
                </a:solidFill>
                <a:latin typeface="+mn-lt"/>
                <a:ea typeface="+mn-ea"/>
                <a:cs typeface="+mn-cs"/>
              </a:rPr>
              <a:t>Dropdowns options in question 6 match DT1919 and CMM 1-58</a:t>
            </a:r>
          </a:p>
        </p:txBody>
      </p:sp>
      <p:pic>
        <p:nvPicPr>
          <p:cNvPr id="14" name="Picture 13">
            <a:extLst>
              <a:ext uri="{FF2B5EF4-FFF2-40B4-BE49-F238E27FC236}">
                <a16:creationId xmlns:a16="http://schemas.microsoft.com/office/drawing/2014/main" id="{2A073D86-26A5-4685-9C59-EAEAF3B6E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054" y="1016594"/>
            <a:ext cx="4701628" cy="4694652"/>
          </a:xfrm>
          <a:prstGeom prst="rect">
            <a:avLst/>
          </a:prstGeom>
        </p:spPr>
      </p:pic>
    </p:spTree>
    <p:extLst>
      <p:ext uri="{BB962C8B-B14F-4D97-AF65-F5344CB8AC3E}">
        <p14:creationId xmlns:p14="http://schemas.microsoft.com/office/powerpoint/2010/main" val="214341019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B (continued)</a:t>
            </a:r>
            <a:endParaRPr lang="en-US" dirty="0"/>
          </a:p>
        </p:txBody>
      </p:sp>
      <p:sp>
        <p:nvSpPr>
          <p:cNvPr id="4" name="Content Placeholder 3"/>
          <p:cNvSpPr>
            <a:spLocks noGrp="1"/>
          </p:cNvSpPr>
          <p:nvPr>
            <p:ph idx="13"/>
          </p:nvPr>
        </p:nvSpPr>
        <p:spPr>
          <a:xfrm>
            <a:off x="628650" y="2274570"/>
            <a:ext cx="7886700" cy="3825453"/>
          </a:xfrm>
        </p:spPr>
        <p:txBody>
          <a:bodyPr/>
          <a:lstStyle/>
          <a:p>
            <a:r>
              <a:rPr lang="en-US" sz="3500" dirty="0">
                <a:solidFill>
                  <a:srgbClr val="00416A"/>
                </a:solidFill>
              </a:rPr>
              <a:t>Question 11, removed mention of FEMA floodplain maps</a:t>
            </a:r>
          </a:p>
          <a:p>
            <a:r>
              <a:rPr lang="en-US" sz="3500" dirty="0">
                <a:solidFill>
                  <a:srgbClr val="00416A"/>
                </a:solidFill>
              </a:rPr>
              <a:t>Question 12, removed requirement for runoff coefficient table</a:t>
            </a:r>
          </a:p>
          <a:p>
            <a:r>
              <a:rPr lang="en-US" sz="3500" dirty="0">
                <a:solidFill>
                  <a:srgbClr val="00416A"/>
                </a:solidFill>
              </a:rPr>
              <a:t>Question 13, added WDNR Surface Water Data Viewer option</a:t>
            </a:r>
          </a:p>
          <a:p>
            <a:r>
              <a:rPr lang="en-US" sz="3500" dirty="0">
                <a:solidFill>
                  <a:srgbClr val="00416A"/>
                </a:solidFill>
              </a:rPr>
              <a:t>“+” button for additional sites</a:t>
            </a:r>
            <a:endParaRPr lang="en-US" dirty="0">
              <a:solidFill>
                <a:srgbClr val="00416A"/>
              </a:solidFill>
            </a:endParaRPr>
          </a:p>
        </p:txBody>
      </p:sp>
    </p:spTree>
    <p:extLst>
      <p:ext uri="{BB962C8B-B14F-4D97-AF65-F5344CB8AC3E}">
        <p14:creationId xmlns:p14="http://schemas.microsoft.com/office/powerpoint/2010/main" val="32141565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r>
              <a:rPr lang="en-US" sz="3500" dirty="0">
                <a:solidFill>
                  <a:srgbClr val="00416A"/>
                </a:solidFill>
              </a:rPr>
              <a:t>New section</a:t>
            </a:r>
          </a:p>
          <a:p>
            <a:r>
              <a:rPr lang="en-US" sz="3500" dirty="0">
                <a:solidFill>
                  <a:srgbClr val="00416A"/>
                </a:solidFill>
              </a:rPr>
              <a:t>Designed to meet Transportation Construction General Permit (TCGP)</a:t>
            </a:r>
          </a:p>
          <a:p>
            <a:r>
              <a:rPr lang="en-US" sz="3500" dirty="0">
                <a:solidFill>
                  <a:srgbClr val="00416A"/>
                </a:solidFill>
              </a:rPr>
              <a:t>Straightforward Best Management Practice (BMP) checkboxes</a:t>
            </a:r>
          </a:p>
          <a:p>
            <a:r>
              <a:rPr lang="en-US" sz="3500" dirty="0">
                <a:solidFill>
                  <a:srgbClr val="00416A"/>
                </a:solidFill>
              </a:rPr>
              <a:t>Required on all projects with an ECIP</a:t>
            </a:r>
          </a:p>
          <a:p>
            <a:r>
              <a:rPr lang="en-US" sz="3500" dirty="0">
                <a:solidFill>
                  <a:srgbClr val="00416A"/>
                </a:solidFill>
              </a:rPr>
              <a:t>Can be amended similar to other ECIP sections</a:t>
            </a:r>
            <a:endParaRPr lang="en-US" dirty="0">
              <a:solidFill>
                <a:srgbClr val="00416A"/>
              </a:solidFill>
            </a:endParaRPr>
          </a:p>
        </p:txBody>
      </p:sp>
    </p:spTree>
    <p:extLst>
      <p:ext uri="{BB962C8B-B14F-4D97-AF65-F5344CB8AC3E}">
        <p14:creationId xmlns:p14="http://schemas.microsoft.com/office/powerpoint/2010/main" val="238385045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ECIP form, Section C – Pollution Prevention</a:t>
            </a:r>
            <a:endParaRPr lang="en-US" dirty="0"/>
          </a:p>
        </p:txBody>
      </p:sp>
      <p:sp>
        <p:nvSpPr>
          <p:cNvPr id="4" name="Content Placeholder 3"/>
          <p:cNvSpPr>
            <a:spLocks noGrp="1"/>
          </p:cNvSpPr>
          <p:nvPr>
            <p:ph idx="13"/>
          </p:nvPr>
        </p:nvSpPr>
        <p:spPr>
          <a:xfrm>
            <a:off x="628650" y="1864888"/>
            <a:ext cx="7886700" cy="4398752"/>
          </a:xfrm>
        </p:spPr>
        <p:txBody>
          <a:bodyPr/>
          <a:lstStyle/>
          <a:p>
            <a:pPr marL="514350" indent="-514350">
              <a:buAutoNum type="arabicPeriod"/>
            </a:pPr>
            <a:r>
              <a:rPr lang="en-US" sz="3500" dirty="0">
                <a:solidFill>
                  <a:srgbClr val="00416A"/>
                </a:solidFill>
              </a:rPr>
              <a:t>Sources of Pollution</a:t>
            </a:r>
          </a:p>
          <a:p>
            <a:pPr marL="514350" indent="-514350">
              <a:buAutoNum type="arabicPeriod"/>
            </a:pPr>
            <a:r>
              <a:rPr lang="en-US" sz="3500" dirty="0">
                <a:solidFill>
                  <a:srgbClr val="00416A"/>
                </a:solidFill>
              </a:rPr>
              <a:t>BMPs</a:t>
            </a:r>
          </a:p>
          <a:p>
            <a:pPr lvl="1"/>
            <a:r>
              <a:rPr lang="en-US" dirty="0">
                <a:solidFill>
                  <a:srgbClr val="00416A"/>
                </a:solidFill>
              </a:rPr>
              <a:t>Material storage and disposal</a:t>
            </a:r>
          </a:p>
          <a:p>
            <a:pPr lvl="1"/>
            <a:r>
              <a:rPr lang="en-US" dirty="0">
                <a:solidFill>
                  <a:srgbClr val="00416A"/>
                </a:solidFill>
              </a:rPr>
              <a:t>Equipment fueling</a:t>
            </a:r>
          </a:p>
          <a:p>
            <a:pPr lvl="1"/>
            <a:r>
              <a:rPr lang="en-US" dirty="0">
                <a:solidFill>
                  <a:srgbClr val="00416A"/>
                </a:solidFill>
              </a:rPr>
              <a:t>Concrete truck washout</a:t>
            </a:r>
          </a:p>
          <a:p>
            <a:pPr marL="0" indent="0">
              <a:buNone/>
            </a:pPr>
            <a:r>
              <a:rPr lang="en-US" sz="3500" dirty="0">
                <a:solidFill>
                  <a:srgbClr val="00416A"/>
                </a:solidFill>
              </a:rPr>
              <a:t>3. Spill control and reporting</a:t>
            </a:r>
          </a:p>
        </p:txBody>
      </p:sp>
    </p:spTree>
    <p:extLst>
      <p:ext uri="{BB962C8B-B14F-4D97-AF65-F5344CB8AC3E}">
        <p14:creationId xmlns:p14="http://schemas.microsoft.com/office/powerpoint/2010/main" val="3290503006"/>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2204f22ec054d2b8f06b5b6e15fafc8 xmlns="7d342aa1-059c-4e84-8b26-50d0fb93f078">
      <Terms xmlns="http://schemas.microsoft.com/office/infopath/2007/PartnerControls">
        <TermInfo xmlns="http://schemas.microsoft.com/office/infopath/2007/PartnerControls">
          <TermName xmlns="http://schemas.microsoft.com/office/infopath/2007/PartnerControls">Communication Templates</TermName>
          <TermId xmlns="http://schemas.microsoft.com/office/infopath/2007/PartnerControls">924143f1-6dc9-46d7-a9f6-1f2924822cd5</TermId>
        </TermInfo>
      </Terms>
    </b2204f22ec054d2b8f06b5b6e15fafc8>
    <Owner xmlns="7d342aa1-059c-4e84-8b26-50d0fb93f078">
      <UserInfo>
        <DisplayName>Little, Wanda L - DOT</DisplayName>
        <AccountId>540</AccountId>
        <AccountType/>
      </UserInfo>
    </Owner>
    <ccda7c41e9984a0494c5436c3276f9ec xmlns="077c9a81-7f24-4f5d-afa4-e4d444f2c472">Power Point|91c5ccfe-5412-4d60-ad95-adf113dd6163</ccda7c41e9984a0494c5436c3276f9ec>
    <TaxCatchAll xmlns="077c9a81-7f24-4f5d-afa4-e4d444f2c472">
      <Value>509</Value>
      <Value>308</Value>
    </TaxCatchAll>
    <AuthorName xmlns="7d342aa1-059c-4e84-8b26-50d0fb93f078">
      <UserInfo>
        <DisplayName>Little, Wanda L - DOT</DisplayName>
        <AccountId>540</AccountId>
        <AccountType/>
      </UserInfo>
    </AuthorName>
    <PublishingExpirationDate xmlns="http://schemas.microsoft.com/sharepoint/v3" xsi:nil="true"/>
    <Bureau xmlns="7d342aa1-059c-4e84-8b26-50d0fb93f078">Public Affairs</Bureau>
    <PublishingStartDate xmlns="http://schemas.microsoft.com/sharepoint/v3" xsi:nil="true"/>
    <Section xmlns="7d342aa1-059c-4e84-8b26-50d0fb93f078" xsi:nil="true"/>
    <WisDOTDivision xmlns="077c9a81-7f24-4f5d-afa4-e4d444f2c472">Exec</WisDOTDivi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1990152A8FD44AADA441BD7500FE3B" ma:contentTypeVersion="24" ma:contentTypeDescription="Create a new document." ma:contentTypeScope="" ma:versionID="409b97e763ee928380678f140d190a9c">
  <xsd:schema xmlns:xsd="http://www.w3.org/2001/XMLSchema" xmlns:xs="http://www.w3.org/2001/XMLSchema" xmlns:p="http://schemas.microsoft.com/office/2006/metadata/properties" xmlns:ns1="http://schemas.microsoft.com/sharepoint/v3" xmlns:ns2="7d342aa1-059c-4e84-8b26-50d0fb93f078" xmlns:ns3="077c9a81-7f24-4f5d-afa4-e4d444f2c472" targetNamespace="http://schemas.microsoft.com/office/2006/metadata/properties" ma:root="true" ma:fieldsID="a95f34e14d86105f52ab02073d01daad" ns1:_="" ns2:_="" ns3:_="">
    <xsd:import namespace="http://schemas.microsoft.com/sharepoint/v3"/>
    <xsd:import namespace="7d342aa1-059c-4e84-8b26-50d0fb93f078"/>
    <xsd:import namespace="077c9a81-7f24-4f5d-afa4-e4d444f2c472"/>
    <xsd:element name="properties">
      <xsd:complexType>
        <xsd:sequence>
          <xsd:element name="documentManagement">
            <xsd:complexType>
              <xsd:all>
                <xsd:element ref="ns1:PublishingStartDate" minOccurs="0"/>
                <xsd:element ref="ns1:PublishingExpirationDate" minOccurs="0"/>
                <xsd:element ref="ns2:AuthorName"/>
                <xsd:element ref="ns2:Owner"/>
                <xsd:element ref="ns3:WisDOTDivision"/>
                <xsd:element ref="ns2:Bureau" minOccurs="0"/>
                <xsd:element ref="ns2:Section" minOccurs="0"/>
                <xsd:element ref="ns2:MediaServiceMetadata" minOccurs="0"/>
                <xsd:element ref="ns2:MediaServiceFastMetadata" minOccurs="0"/>
                <xsd:element ref="ns2:b2204f22ec054d2b8f06b5b6e15fafc8" minOccurs="0"/>
                <xsd:element ref="ns3:ccda7c41e9984a0494c5436c3276f9ec"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42aa1-059c-4e84-8b26-50d0fb93f078" elementFormDefault="qualified">
    <xsd:import namespace="http://schemas.microsoft.com/office/2006/documentManagement/types"/>
    <xsd:import namespace="http://schemas.microsoft.com/office/infopath/2007/PartnerControls"/>
    <xsd:element name="AuthorName" ma:index="4" ma:displayName="Author Name" ma:list="UserInfo" ma:SharePointGroup="0" ma:internalName="AuthorNam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wner" ma:index="5"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ureau" ma:index="7" nillable="true" ma:displayName="Bureau" ma:format="Dropdown" ma:internalName="Bureau" ma:readOnly="false">
      <xsd:simpleType>
        <xsd:union memberTypes="dms:Text">
          <xsd:simpleType>
            <xsd:restriction base="dms:Choice">
              <xsd:enumeration value="Business Services (BBS)"/>
              <xsd:enumeration value="Financial Management (BFM)"/>
              <xsd:enumeration value="Information Technology Services (BITS)"/>
              <xsd:enumeration value="General Counsel"/>
              <xsd:enumeration value="Management and Budget"/>
              <xsd:enumeration value="Public Affairs"/>
              <xsd:enumeration value="Administrator's Office (AO)"/>
              <xsd:enumeration value="Driver services"/>
              <xsd:enumeration value="Field Services"/>
              <xsd:enumeration value="Vehicle Services"/>
              <xsd:enumeration value="Superintendent's Office"/>
              <xsd:enumeration value="Field Operations"/>
              <xsd:enumeration value="Support Services"/>
              <xsd:enumeration value="Transportation Safety"/>
              <xsd:enumeration value="Aeronautics"/>
              <xsd:enumeration value="Planning and Economic Development"/>
              <xsd:enumeration value="State Highway Programs"/>
              <xsd:enumeration value="Transit, Local Roads, Railroads and Harbors"/>
              <xsd:enumeration value="Highway Maintenance"/>
              <xsd:enumeration value="Project Development"/>
              <xsd:enumeration value="Structures"/>
              <xsd:enumeration value="Technical Services"/>
              <xsd:enumeration value="Traffic Operations"/>
              <xsd:enumeration value="OBOEC"/>
              <xsd:enumeration value="North Central Region"/>
              <xsd:enumeration value="Northeast Region"/>
              <xsd:enumeration value="Northwest Region"/>
              <xsd:enumeration value="Southeast Region"/>
              <xsd:enumeration value="Southwest Region"/>
            </xsd:restriction>
          </xsd:simpleType>
        </xsd:union>
      </xsd:simpleType>
    </xsd:element>
    <xsd:element name="Section" ma:index="8" nillable="true" ma:displayName="Section" ma:internalName="Section" ma:readOnly="fals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b2204f22ec054d2b8f06b5b6e15fafc8" ma:index="15" ma:taxonomy="true" ma:internalName="b2204f22ec054d2b8f06b5b6e15fafc8" ma:taxonomyFieldName="MyDOTNavigation" ma:displayName="MyDOT Navigation" ma:readOnly="false" ma:fieldId="{b2204f22-ec05-4d2b-8f06-b5b6e15fafc8}" ma:sspId="352c067e-633e-4f6a-86d3-fef86e6ec05c" ma:termSetId="132fe56b-f8a1-4e52-a3ee-de5bf3f9aa2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7c9a81-7f24-4f5d-afa4-e4d444f2c472" elementFormDefault="qualified">
    <xsd:import namespace="http://schemas.microsoft.com/office/2006/documentManagement/types"/>
    <xsd:import namespace="http://schemas.microsoft.com/office/infopath/2007/PartnerControls"/>
    <xsd:element name="WisDOTDivision" ma:index="6" ma:displayName="WisDOT Division" ma:description="WisDOT Divisions" ma:format="Dropdown" ma:internalName="WisDOTDivision" ma:readOnly="false">
      <xsd:simpleType>
        <xsd:restriction base="dms:Choice">
          <xsd:enumeration value="DBM"/>
          <xsd:enumeration value="Exec"/>
          <xsd:enumeration value="DMV"/>
          <xsd:enumeration value="DSP"/>
          <xsd:enumeration value="DTIM"/>
          <xsd:enumeration value="DTSD"/>
          <xsd:enumeration value="DPM-HR1"/>
        </xsd:restriction>
      </xsd:simpleType>
    </xsd:element>
    <xsd:element name="ccda7c41e9984a0494c5436c3276f9ec" ma:index="16" nillable="true" ma:displayName="MyDOTKeywords_0" ma:hidden="true" ma:internalName="ccda7c41e9984a0494c5436c3276f9ec" ma:readOnly="false">
      <xsd:simpleType>
        <xsd:restriction base="dms:Note"/>
      </xsd:simpleType>
    </xsd:element>
    <xsd:element name="TaxCatchAll" ma:index="21" nillable="true" ma:displayName="Taxonomy Catch All Column" ma:hidden="true" ma:list="{a1e9a1c2-3def-44b5-8760-b7578e2067bb}" ma:internalName="TaxCatchAll" ma:showField="CatchAllData" ma:web="077c9a81-7f24-4f5d-afa4-e4d444f2c4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569F7-A43E-4AA1-94C4-CEF801B78E8D}">
  <ds:schemaRefs>
    <ds:schemaRef ds:uri="http://schemas.openxmlformats.org/package/2006/metadata/core-properties"/>
    <ds:schemaRef ds:uri="http://purl.org/dc/terms/"/>
    <ds:schemaRef ds:uri="http://purl.org/dc/dcmitype/"/>
    <ds:schemaRef ds:uri="http://schemas.microsoft.com/office/infopath/2007/PartnerControls"/>
    <ds:schemaRef ds:uri="7d342aa1-059c-4e84-8b26-50d0fb93f078"/>
    <ds:schemaRef ds:uri="http://schemas.microsoft.com/office/2006/documentManagement/types"/>
    <ds:schemaRef ds:uri="http://schemas.microsoft.com/office/2006/metadata/properties"/>
    <ds:schemaRef ds:uri="077c9a81-7f24-4f5d-afa4-e4d444f2c472"/>
    <ds:schemaRef ds:uri="http://purl.org/dc/elements/1.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8B405F2-A598-4045-AE90-A5E9BE705347}">
  <ds:schemaRefs>
    <ds:schemaRef ds:uri="http://schemas.microsoft.com/sharepoint/v3/contenttype/forms"/>
  </ds:schemaRefs>
</ds:datastoreItem>
</file>

<file path=customXml/itemProps3.xml><?xml version="1.0" encoding="utf-8"?>
<ds:datastoreItem xmlns:ds="http://schemas.openxmlformats.org/officeDocument/2006/customXml" ds:itemID="{CCF3E61F-B536-48E8-9A5E-7E1F949A9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42aa1-059c-4e84-8b26-50d0fb93f078"/>
    <ds:schemaRef ds:uri="077c9a81-7f24-4f5d-afa4-e4d444f2c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1997</TotalTime>
  <Words>3786</Words>
  <Application>Microsoft Office PowerPoint</Application>
  <PresentationFormat>On-screen Show (4:3)</PresentationFormat>
  <Paragraphs>378</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Calibri</vt:lpstr>
      <vt:lpstr>Calibri Light</vt:lpstr>
      <vt:lpstr>Wingdings</vt:lpstr>
      <vt:lpstr>WisDOT template standard screen gray background</vt:lpstr>
      <vt:lpstr>Erosion Control 2020 Construction Updates</vt:lpstr>
      <vt:lpstr>Overview of presentation</vt:lpstr>
      <vt:lpstr>2020 Standard Specifications Updates</vt:lpstr>
      <vt:lpstr>ECIP form (DT1073) update</vt:lpstr>
      <vt:lpstr>ECIP form, Section A</vt:lpstr>
      <vt:lpstr>ECIP form, Section B</vt:lpstr>
      <vt:lpstr>ECIP form, Section B (continued)</vt:lpstr>
      <vt:lpstr>ECIP form, Section C – Pollution Prevention</vt:lpstr>
      <vt:lpstr>ECIP form, Section C – Pollution Prevention</vt:lpstr>
      <vt:lpstr>ECIP form, Section C – Pollution Prevention</vt:lpstr>
      <vt:lpstr>ECIP form, Section C – Pollution Prevention</vt:lpstr>
      <vt:lpstr>PowerPoint Presentation</vt:lpstr>
      <vt:lpstr>ECIP form, Section C – Pollution Prevention</vt:lpstr>
      <vt:lpstr>PowerPoint Presentation</vt:lpstr>
      <vt:lpstr>ECIP form, Section C – Pollution Prevention</vt:lpstr>
      <vt:lpstr>ECIP form, Section C – Pollution Prevention</vt:lpstr>
      <vt:lpstr>PowerPoint Presentation</vt:lpstr>
      <vt:lpstr>ECIP form, Section C – Pollution Prevention</vt:lpstr>
      <vt:lpstr>ECIP form location</vt:lpstr>
      <vt:lpstr>Erosion Control Training</vt:lpstr>
      <vt:lpstr>Erosion Control Training</vt:lpstr>
      <vt:lpstr>Erosion Control Training</vt:lpstr>
      <vt:lpstr>Additional Resources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Rebecca Olsen</cp:lastModifiedBy>
  <cp:revision>139</cp:revision>
  <cp:lastPrinted>2017-04-24T18:31:24Z</cp:lastPrinted>
  <dcterms:created xsi:type="dcterms:W3CDTF">2017-03-13T20:15:47Z</dcterms:created>
  <dcterms:modified xsi:type="dcterms:W3CDTF">2020-02-19T13:09:23Z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0x010100541990152A8FD44AADA441BD7500FE3B</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