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ink/ink1.xml" ContentType="application/inkml+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ink/ink2.xml" ContentType="application/inkml+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60" r:id="rId2"/>
  </p:sldMasterIdLst>
  <p:notesMasterIdLst>
    <p:notesMasterId r:id="rId25"/>
  </p:notesMasterIdLst>
  <p:handoutMasterIdLst>
    <p:handoutMasterId r:id="rId26"/>
  </p:handoutMasterIdLst>
  <p:sldIdLst>
    <p:sldId id="256" r:id="rId3"/>
    <p:sldId id="288" r:id="rId4"/>
    <p:sldId id="289" r:id="rId5"/>
    <p:sldId id="259" r:id="rId6"/>
    <p:sldId id="278" r:id="rId7"/>
    <p:sldId id="279" r:id="rId8"/>
    <p:sldId id="280" r:id="rId9"/>
    <p:sldId id="290" r:id="rId10"/>
    <p:sldId id="286" r:id="rId11"/>
    <p:sldId id="275" r:id="rId12"/>
    <p:sldId id="276" r:id="rId13"/>
    <p:sldId id="277" r:id="rId14"/>
    <p:sldId id="274" r:id="rId15"/>
    <p:sldId id="271" r:id="rId16"/>
    <p:sldId id="272" r:id="rId17"/>
    <p:sldId id="273" r:id="rId18"/>
    <p:sldId id="281" r:id="rId19"/>
    <p:sldId id="282" r:id="rId20"/>
    <p:sldId id="283" r:id="rId21"/>
    <p:sldId id="284" r:id="rId22"/>
    <p:sldId id="285" r:id="rId23"/>
    <p:sldId id="287" r:id="rId24"/>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B846"/>
    <a:srgbClr val="D8B832"/>
    <a:srgbClr val="FFBE05"/>
    <a:srgbClr val="F2CD00"/>
    <a:srgbClr val="00416A"/>
    <a:srgbClr val="A0284C"/>
    <a:srgbClr val="D8B85E"/>
    <a:srgbClr val="DCC070"/>
    <a:srgbClr val="1E38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80" autoAdjust="0"/>
    <p:restoredTop sz="76364" autoAdjust="0"/>
  </p:normalViewPr>
  <p:slideViewPr>
    <p:cSldViewPr snapToGrid="0">
      <p:cViewPr varScale="1">
        <p:scale>
          <a:sx n="81" d="100"/>
          <a:sy n="81" d="100"/>
        </p:scale>
        <p:origin x="1662" y="6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84" d="100"/>
          <a:sy n="84" d="100"/>
        </p:scale>
        <p:origin x="315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a:t>Presentation Title</a:t>
            </a:r>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E387A35C-FE16-4401-8225-4521579CB0E4}" type="datetimeFigureOut">
              <a:rPr lang="en-US" smtClean="0"/>
              <a:t>2/18/2020</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r>
              <a:rPr lang="en-US"/>
              <a:t>Wisconsin Department of Transportation</a:t>
            </a:r>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230065EF-5B0B-4527-B697-707380E472D5}" type="slidenum">
              <a:rPr lang="en-US" smtClean="0"/>
              <a:t>‹#›</a:t>
            </a:fld>
            <a:endParaRPr lang="en-US"/>
          </a:p>
        </p:txBody>
      </p:sp>
    </p:spTree>
    <p:extLst>
      <p:ext uri="{BB962C8B-B14F-4D97-AF65-F5344CB8AC3E}">
        <p14:creationId xmlns:p14="http://schemas.microsoft.com/office/powerpoint/2010/main" val="1519160728"/>
      </p:ext>
    </p:extLst>
  </p:cSld>
  <p:clrMap bg1="lt1" tx1="dk1" bg2="lt2" tx2="dk2" accent1="accent1" accent2="accent2" accent3="accent3" accent4="accent4" accent5="accent5" accent6="accent6" hlink="hlink" folHlink="folHlink"/>
  <p:hf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10-18T16:09:57.360"/>
    </inkml:context>
    <inkml:brush xml:id="br0">
      <inkml:brushProperty name="width" value="0.05" units="cm"/>
      <inkml:brushProperty name="height" value="0.05" units="cm"/>
    </inkml:brush>
  </inkml:definitions>
  <inkml:traceGroup>
    <inkml:annotationXML>
      <emma:emma xmlns:emma="http://www.w3.org/2003/04/emma" version="1.0">
        <emma:interpretation id="{DBFDDA02-9F01-45C1-BF11-C9918CE0F95A}" emma:medium="tactile" emma:mode="ink">
          <msink:context xmlns:msink="http://schemas.microsoft.com/ink/2010/main" type="writingRegion" rotatedBoundingBox="1173,1125 1188,1125 1188,1140 1173,1140"/>
        </emma:interpretation>
      </emma:emma>
    </inkml:annotationXML>
    <inkml:traceGroup>
      <inkml:annotationXML>
        <emma:emma xmlns:emma="http://www.w3.org/2003/04/emma" version="1.0">
          <emma:interpretation id="{2EF3A6D8-2DBA-44EA-BB84-F71448F32D89}" emma:medium="tactile" emma:mode="ink">
            <msink:context xmlns:msink="http://schemas.microsoft.com/ink/2010/main" type="paragraph" rotatedBoundingBox="1173,1125 1188,1125 1188,1140 1173,1140" alignmentLevel="1"/>
          </emma:interpretation>
        </emma:emma>
      </inkml:annotationXML>
      <inkml:traceGroup>
        <inkml:annotationXML>
          <emma:emma xmlns:emma="http://www.w3.org/2003/04/emma" version="1.0">
            <emma:interpretation id="{3095C8D4-FFF5-4492-B995-6C18F77D0B29}" emma:medium="tactile" emma:mode="ink">
              <msink:context xmlns:msink="http://schemas.microsoft.com/ink/2010/main" type="line" rotatedBoundingBox="1173,1125 1188,1125 1188,1140 1173,1140"/>
            </emma:interpretation>
          </emma:emma>
        </inkml:annotationXML>
        <inkml:traceGroup>
          <inkml:annotationXML>
            <emma:emma xmlns:emma="http://www.w3.org/2003/04/emma" version="1.0">
              <emma:interpretation id="{3D22B72E-8A8E-4226-8662-1F1CB26AC21B}" emma:medium="tactile" emma:mode="ink">
                <msink:context xmlns:msink="http://schemas.microsoft.com/ink/2010/main" type="inkWord" rotatedBoundingBox="1173,1125 1188,1125 1188,1140 1173,1140"/>
              </emma:interpretation>
              <emma:one-of disjunction-type="recognition" id="oneOf0">
                <emma:interpretation id="interp0" emma:lang="en-US" emma:confidence="0">
                  <emma:literal>.</emma:literal>
                </emma:interpretation>
                <emma:interpretation id="interp1" emma:lang="en-US" emma:confidence="0">
                  <emma:literal>v</emma:literal>
                </emma:interpretation>
                <emma:interpretation id="interp2" emma:lang="en-US" emma:confidence="0">
                  <emma:literal>}</emma:literal>
                </emma:interpretation>
                <emma:interpretation id="interp3" emma:lang="en-US" emma:confidence="0">
                  <emma:literal>w</emma:literal>
                </emma:interpretation>
                <emma:interpretation id="interp4" emma:lang="en-US" emma:confidence="0">
                  <emma:literal>3</emma:literal>
                </emma:interpretation>
              </emma:one-of>
            </emma:emma>
          </inkml:annotationXML>
          <inkml:trace contextRef="#ctx0" brushRef="#br0">1 1 0,'0'0'224,"0"0"-32,0 0-96,0 0 65,0 0-33,0 0 32,0 0 128,0 0 0,0 0-95,0 0-1,0 0-64,0 0-64,0 0-32,0 0 0,0 0 32,0 0-32,0 0-32,0 0 0,0 0 0,0 0 32,0 0-32,0 0 0,0 0 0,0 0 0,0 0-32,0 0-192,0 0-96,0 0-97,0 0-223,0 0-33</inkml:trace>
        </inkml:traceGroup>
      </inkml:traceGroup>
    </inkml:traceGroup>
  </inkml:traceGroup>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10-25T20:26:41.688"/>
    </inkml:context>
    <inkml:brush xml:id="br0">
      <inkml:brushProperty name="width" value="0.05" units="cm"/>
      <inkml:brushProperty name="height" value="0.05" units="cm"/>
    </inkml:brush>
  </inkml:definitions>
  <inkml:traceGroup>
    <inkml:annotationXML>
      <emma:emma xmlns:emma="http://www.w3.org/2003/04/emma" version="1.0">
        <emma:interpretation id="{40F59283-50A0-4BF8-90CE-505926B97D5E}" emma:medium="tactile" emma:mode="ink">
          <msink:context xmlns:msink="http://schemas.microsoft.com/ink/2010/main" type="inkDrawing" rotatedBoundingBox="6181,3147 6205,3147 6205,3162 6181,3162" shapeName="Other"/>
        </emma:interpretation>
      </emma:emma>
    </inkml:annotationXML>
    <inkml:trace contextRef="#ctx0" brushRef="#br0">25 1 384,'0'0'417,"0"0"-97,0 0 0,0 0-31,0 0-1,0 0-160,0 0 32,0 0-32,0 0-96,0 0 64,0 0-64,0 0 65,0 0-33,0 0-32,-24 0 0,24 0 0,0 0 0,0 0-32,0 0 0,0 0 0,0 0 0,0 0 0,0 0-32,0 0-96,0 0-129,0 0-95,0 0-128,0 0-353</inkml:trace>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a:t>Presentation Title</a:t>
            </a:r>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8B8B34B4-0DAC-4C17-B484-320AB1570CDC}" type="datetimeFigureOut">
              <a:rPr lang="en-US" smtClean="0"/>
              <a:t>2/18/2020</a:t>
            </a:fld>
            <a:endParaRPr lang="en-US"/>
          </a:p>
        </p:txBody>
      </p:sp>
      <p:sp>
        <p:nvSpPr>
          <p:cNvPr id="4" name="Slide Image Placeholder 3"/>
          <p:cNvSpPr>
            <a:spLocks noGrp="1" noRot="1" noChangeAspect="1"/>
          </p:cNvSpPr>
          <p:nvPr>
            <p:ph type="sldImg" idx="2"/>
          </p:nvPr>
        </p:nvSpPr>
        <p:spPr>
          <a:xfrm>
            <a:off x="1403350" y="1160463"/>
            <a:ext cx="4178300"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r>
              <a:rPr lang="en-US"/>
              <a:t>Wisconsin Department of Transportation</a:t>
            </a:r>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A3688F50-7C5E-4630-BBD8-8950DF35ABB8}" type="slidenum">
              <a:rPr lang="en-US" smtClean="0"/>
              <a:t>‹#›</a:t>
            </a:fld>
            <a:endParaRPr lang="en-US"/>
          </a:p>
        </p:txBody>
      </p:sp>
    </p:spTree>
    <p:extLst>
      <p:ext uri="{BB962C8B-B14F-4D97-AF65-F5344CB8AC3E}">
        <p14:creationId xmlns:p14="http://schemas.microsoft.com/office/powerpoint/2010/main" val="218781315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2790" y="4456351"/>
            <a:ext cx="5588000" cy="3655457"/>
          </a:xfrm>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Slide Number Placeholder 4"/>
          <p:cNvSpPr>
            <a:spLocks noGrp="1"/>
          </p:cNvSpPr>
          <p:nvPr>
            <p:ph type="sldNum" sz="quarter" idx="11"/>
          </p:nvPr>
        </p:nvSpPr>
        <p:spPr/>
        <p:txBody>
          <a:bodyPr/>
          <a:lstStyle/>
          <a:p>
            <a:fld id="{A3688F50-7C5E-4630-BBD8-8950DF35ABB8}" type="slidenum">
              <a:rPr lang="en-US" smtClean="0"/>
              <a:t>1</a:t>
            </a:fld>
            <a:endParaRPr lang="en-US"/>
          </a:p>
        </p:txBody>
      </p:sp>
      <p:sp>
        <p:nvSpPr>
          <p:cNvPr id="6" name="Footer Placeholder 5"/>
          <p:cNvSpPr>
            <a:spLocks noGrp="1"/>
          </p:cNvSpPr>
          <p:nvPr>
            <p:ph type="ftr" sz="quarter" idx="12"/>
          </p:nvPr>
        </p:nvSpPr>
        <p:spPr/>
        <p:txBody>
          <a:bodyPr/>
          <a:lstStyle/>
          <a:p>
            <a:r>
              <a:rPr lang="en-US"/>
              <a:t>Wisconsin Department of Transportation</a:t>
            </a:r>
          </a:p>
        </p:txBody>
      </p:sp>
    </p:spTree>
    <p:extLst>
      <p:ext uri="{BB962C8B-B14F-4D97-AF65-F5344CB8AC3E}">
        <p14:creationId xmlns:p14="http://schemas.microsoft.com/office/powerpoint/2010/main" val="7547810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12</a:t>
            </a:fld>
            <a:endParaRPr lang="en-US"/>
          </a:p>
        </p:txBody>
      </p:sp>
    </p:spTree>
    <p:extLst>
      <p:ext uri="{BB962C8B-B14F-4D97-AF65-F5344CB8AC3E}">
        <p14:creationId xmlns:p14="http://schemas.microsoft.com/office/powerpoint/2010/main" val="21530108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13</a:t>
            </a:fld>
            <a:endParaRPr lang="en-US"/>
          </a:p>
        </p:txBody>
      </p:sp>
    </p:spTree>
    <p:extLst>
      <p:ext uri="{BB962C8B-B14F-4D97-AF65-F5344CB8AC3E}">
        <p14:creationId xmlns:p14="http://schemas.microsoft.com/office/powerpoint/2010/main" val="1269944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14</a:t>
            </a:fld>
            <a:endParaRPr lang="en-US"/>
          </a:p>
        </p:txBody>
      </p:sp>
    </p:spTree>
    <p:extLst>
      <p:ext uri="{BB962C8B-B14F-4D97-AF65-F5344CB8AC3E}">
        <p14:creationId xmlns:p14="http://schemas.microsoft.com/office/powerpoint/2010/main" val="3434974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15</a:t>
            </a:fld>
            <a:endParaRPr lang="en-US"/>
          </a:p>
        </p:txBody>
      </p:sp>
    </p:spTree>
    <p:extLst>
      <p:ext uri="{BB962C8B-B14F-4D97-AF65-F5344CB8AC3E}">
        <p14:creationId xmlns:p14="http://schemas.microsoft.com/office/powerpoint/2010/main" val="188942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16</a:t>
            </a:fld>
            <a:endParaRPr lang="en-US"/>
          </a:p>
        </p:txBody>
      </p:sp>
    </p:spTree>
    <p:extLst>
      <p:ext uri="{BB962C8B-B14F-4D97-AF65-F5344CB8AC3E}">
        <p14:creationId xmlns:p14="http://schemas.microsoft.com/office/powerpoint/2010/main" val="17752655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17</a:t>
            </a:fld>
            <a:endParaRPr lang="en-US"/>
          </a:p>
        </p:txBody>
      </p:sp>
    </p:spTree>
    <p:extLst>
      <p:ext uri="{BB962C8B-B14F-4D97-AF65-F5344CB8AC3E}">
        <p14:creationId xmlns:p14="http://schemas.microsoft.com/office/powerpoint/2010/main" val="37979402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18</a:t>
            </a:fld>
            <a:endParaRPr lang="en-US"/>
          </a:p>
        </p:txBody>
      </p:sp>
    </p:spTree>
    <p:extLst>
      <p:ext uri="{BB962C8B-B14F-4D97-AF65-F5344CB8AC3E}">
        <p14:creationId xmlns:p14="http://schemas.microsoft.com/office/powerpoint/2010/main" val="7147738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19</a:t>
            </a:fld>
            <a:endParaRPr lang="en-US"/>
          </a:p>
        </p:txBody>
      </p:sp>
    </p:spTree>
    <p:extLst>
      <p:ext uri="{BB962C8B-B14F-4D97-AF65-F5344CB8AC3E}">
        <p14:creationId xmlns:p14="http://schemas.microsoft.com/office/powerpoint/2010/main" val="40637275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20</a:t>
            </a:fld>
            <a:endParaRPr lang="en-US"/>
          </a:p>
        </p:txBody>
      </p:sp>
    </p:spTree>
    <p:extLst>
      <p:ext uri="{BB962C8B-B14F-4D97-AF65-F5344CB8AC3E}">
        <p14:creationId xmlns:p14="http://schemas.microsoft.com/office/powerpoint/2010/main" val="31352661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21</a:t>
            </a:fld>
            <a:endParaRPr lang="en-US"/>
          </a:p>
        </p:txBody>
      </p:sp>
    </p:spTree>
    <p:extLst>
      <p:ext uri="{BB962C8B-B14F-4D97-AF65-F5344CB8AC3E}">
        <p14:creationId xmlns:p14="http://schemas.microsoft.com/office/powerpoint/2010/main" val="3248872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4</a:t>
            </a:fld>
            <a:endParaRPr lang="en-US"/>
          </a:p>
        </p:txBody>
      </p:sp>
    </p:spTree>
    <p:extLst>
      <p:ext uri="{BB962C8B-B14F-4D97-AF65-F5344CB8AC3E}">
        <p14:creationId xmlns:p14="http://schemas.microsoft.com/office/powerpoint/2010/main" val="5342140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22</a:t>
            </a:fld>
            <a:endParaRPr lang="en-US"/>
          </a:p>
        </p:txBody>
      </p:sp>
    </p:spTree>
    <p:extLst>
      <p:ext uri="{BB962C8B-B14F-4D97-AF65-F5344CB8AC3E}">
        <p14:creationId xmlns:p14="http://schemas.microsoft.com/office/powerpoint/2010/main" val="911525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5</a:t>
            </a:fld>
            <a:endParaRPr lang="en-US"/>
          </a:p>
        </p:txBody>
      </p:sp>
    </p:spTree>
    <p:extLst>
      <p:ext uri="{BB962C8B-B14F-4D97-AF65-F5344CB8AC3E}">
        <p14:creationId xmlns:p14="http://schemas.microsoft.com/office/powerpoint/2010/main" val="2877731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6</a:t>
            </a:fld>
            <a:endParaRPr lang="en-US"/>
          </a:p>
        </p:txBody>
      </p:sp>
    </p:spTree>
    <p:extLst>
      <p:ext uri="{BB962C8B-B14F-4D97-AF65-F5344CB8AC3E}">
        <p14:creationId xmlns:p14="http://schemas.microsoft.com/office/powerpoint/2010/main" val="3657334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7</a:t>
            </a:fld>
            <a:endParaRPr lang="en-US"/>
          </a:p>
        </p:txBody>
      </p:sp>
    </p:spTree>
    <p:extLst>
      <p:ext uri="{BB962C8B-B14F-4D97-AF65-F5344CB8AC3E}">
        <p14:creationId xmlns:p14="http://schemas.microsoft.com/office/powerpoint/2010/main" val="73969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8</a:t>
            </a:fld>
            <a:endParaRPr lang="en-US"/>
          </a:p>
        </p:txBody>
      </p:sp>
    </p:spTree>
    <p:extLst>
      <p:ext uri="{BB962C8B-B14F-4D97-AF65-F5344CB8AC3E}">
        <p14:creationId xmlns:p14="http://schemas.microsoft.com/office/powerpoint/2010/main" val="516168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9</a:t>
            </a:fld>
            <a:endParaRPr lang="en-US"/>
          </a:p>
        </p:txBody>
      </p:sp>
    </p:spTree>
    <p:extLst>
      <p:ext uri="{BB962C8B-B14F-4D97-AF65-F5344CB8AC3E}">
        <p14:creationId xmlns:p14="http://schemas.microsoft.com/office/powerpoint/2010/main" val="1647095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10</a:t>
            </a:fld>
            <a:endParaRPr lang="en-US"/>
          </a:p>
        </p:txBody>
      </p:sp>
    </p:spTree>
    <p:extLst>
      <p:ext uri="{BB962C8B-B14F-4D97-AF65-F5344CB8AC3E}">
        <p14:creationId xmlns:p14="http://schemas.microsoft.com/office/powerpoint/2010/main" val="980871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11</a:t>
            </a:fld>
            <a:endParaRPr lang="en-US"/>
          </a:p>
        </p:txBody>
      </p:sp>
    </p:spTree>
    <p:extLst>
      <p:ext uri="{BB962C8B-B14F-4D97-AF65-F5344CB8AC3E}">
        <p14:creationId xmlns:p14="http://schemas.microsoft.com/office/powerpoint/2010/main" val="34447043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xampl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594360"/>
            <a:ext cx="8229600" cy="1475740"/>
          </a:xfrm>
          <a:prstGeom prst="rect">
            <a:avLst/>
          </a:prstGeom>
        </p:spPr>
        <p:txBody>
          <a:bodyPr lIns="0" tIns="0" rIns="0" bIns="0" anchor="ctr" anchorCtr="0"/>
          <a:lstStyle>
            <a:lvl1pPr algn="ctr">
              <a:lnSpc>
                <a:spcPts val="5600"/>
              </a:lnSpc>
              <a:defRPr sz="6000" b="1" spc="0" baseline="0">
                <a:solidFill>
                  <a:srgbClr val="00416A"/>
                </a:solidFill>
                <a:latin typeface="Arial Narrow" panose="020B0606020202030204" pitchFamily="34" charset="0"/>
              </a:defRPr>
            </a:lvl1pPr>
          </a:lstStyle>
          <a:p>
            <a:r>
              <a:rPr lang="en-US" dirty="0"/>
              <a:t>Select to edit title</a:t>
            </a:r>
            <a:br>
              <a:rPr lang="en-US" dirty="0"/>
            </a:br>
            <a:r>
              <a:rPr lang="en-US" dirty="0"/>
              <a:t>Line 2 optional</a:t>
            </a:r>
          </a:p>
        </p:txBody>
      </p:sp>
      <p:sp>
        <p:nvSpPr>
          <p:cNvPr id="15" name="Text Placeholder 14"/>
          <p:cNvSpPr>
            <a:spLocks noGrp="1"/>
          </p:cNvSpPr>
          <p:nvPr>
            <p:ph type="body" sz="quarter" idx="10" hasCustomPrompt="1"/>
          </p:nvPr>
        </p:nvSpPr>
        <p:spPr>
          <a:xfrm>
            <a:off x="457200" y="2163236"/>
            <a:ext cx="8229600" cy="567260"/>
          </a:xfrm>
          <a:prstGeom prst="rect">
            <a:avLst/>
          </a:prstGeom>
        </p:spPr>
        <p:txBody>
          <a:bodyPr lIns="0" tIns="0" rIns="0" bIns="0" anchor="t" anchorCtr="0"/>
          <a:lstStyle>
            <a:lvl1pPr marL="0" indent="0" algn="ctr">
              <a:buNone/>
              <a:defRPr sz="4700" b="1" spc="150" baseline="0">
                <a:solidFill>
                  <a:srgbClr val="A0284C"/>
                </a:solidFill>
                <a:latin typeface="Arial Narrow" panose="020B0606020202030204" pitchFamily="34" charset="0"/>
              </a:defRPr>
            </a:lvl1pPr>
          </a:lstStyle>
          <a:p>
            <a:pPr lvl="0"/>
            <a:r>
              <a:rPr lang="en-US" dirty="0"/>
              <a:t>Name of Presenter</a:t>
            </a:r>
          </a:p>
        </p:txBody>
      </p:sp>
      <p:sp>
        <p:nvSpPr>
          <p:cNvPr id="18" name="Text Placeholder 17"/>
          <p:cNvSpPr>
            <a:spLocks noGrp="1"/>
          </p:cNvSpPr>
          <p:nvPr>
            <p:ph type="body" sz="quarter" idx="11" hasCustomPrompt="1"/>
          </p:nvPr>
        </p:nvSpPr>
        <p:spPr>
          <a:xfrm>
            <a:off x="457200" y="2730496"/>
            <a:ext cx="8229600" cy="548640"/>
          </a:xfrm>
          <a:prstGeom prst="rect">
            <a:avLst/>
          </a:prstGeom>
        </p:spPr>
        <p:txBody>
          <a:bodyPr lIns="0" tIns="0" rIns="0" bIns="0" anchor="t" anchorCtr="0"/>
          <a:lstStyle>
            <a:lvl1pPr marL="0" indent="0" algn="ctr">
              <a:lnSpc>
                <a:spcPts val="4200"/>
              </a:lnSpc>
              <a:buNone/>
              <a:defRPr sz="4000" spc="100" baseline="0">
                <a:solidFill>
                  <a:srgbClr val="A02842"/>
                </a:solidFill>
                <a:latin typeface="Arial Narrow" panose="020B0606020202030204" pitchFamily="34" charset="0"/>
              </a:defRPr>
            </a:lvl1pPr>
          </a:lstStyle>
          <a:p>
            <a:pPr lvl="0"/>
            <a:r>
              <a:rPr lang="en-US" dirty="0"/>
              <a:t>Title of Presenter</a:t>
            </a:r>
          </a:p>
        </p:txBody>
      </p:sp>
      <p:sp>
        <p:nvSpPr>
          <p:cNvPr id="20" name="Text Placeholder 19"/>
          <p:cNvSpPr>
            <a:spLocks noGrp="1"/>
          </p:cNvSpPr>
          <p:nvPr>
            <p:ph type="body" sz="quarter" idx="12" hasCustomPrompt="1"/>
          </p:nvPr>
        </p:nvSpPr>
        <p:spPr>
          <a:xfrm>
            <a:off x="457200" y="3505200"/>
            <a:ext cx="8229600" cy="1005840"/>
          </a:xfrm>
          <a:prstGeom prst="rect">
            <a:avLst/>
          </a:prstGeom>
        </p:spPr>
        <p:txBody>
          <a:bodyPr lIns="0" tIns="0" rIns="0" bIns="0" anchor="t" anchorCtr="0"/>
          <a:lstStyle>
            <a:lvl1pPr marL="0" indent="0" algn="ctr">
              <a:lnSpc>
                <a:spcPts val="2700"/>
              </a:lnSpc>
              <a:spcBef>
                <a:spcPts val="0"/>
              </a:spcBef>
              <a:buNone/>
              <a:defRPr sz="2800" spc="100" baseline="0">
                <a:solidFill>
                  <a:srgbClr val="00416A"/>
                </a:solidFill>
                <a:latin typeface="Arial Narrow" panose="020B0606020202030204" pitchFamily="34" charset="0"/>
              </a:defRPr>
            </a:lvl1pPr>
          </a:lstStyle>
          <a:p>
            <a:pPr lvl="0"/>
            <a:r>
              <a:rPr lang="en-US" dirty="0"/>
              <a:t>Name of conference event</a:t>
            </a:r>
          </a:p>
          <a:p>
            <a:pPr lvl="0"/>
            <a:r>
              <a:rPr lang="en-US" dirty="0"/>
              <a:t>Location, City, State</a:t>
            </a:r>
          </a:p>
        </p:txBody>
      </p:sp>
      <p:sp>
        <p:nvSpPr>
          <p:cNvPr id="22" name="Text Placeholder 21"/>
          <p:cNvSpPr>
            <a:spLocks noGrp="1"/>
          </p:cNvSpPr>
          <p:nvPr>
            <p:ph type="body" sz="quarter" idx="13" hasCustomPrompt="1"/>
          </p:nvPr>
        </p:nvSpPr>
        <p:spPr>
          <a:xfrm>
            <a:off x="457200" y="4559300"/>
            <a:ext cx="8229600" cy="482600"/>
          </a:xfrm>
          <a:prstGeom prst="rect">
            <a:avLst/>
          </a:prstGeom>
        </p:spPr>
        <p:txBody>
          <a:bodyPr lIns="0" tIns="0" rIns="0" anchor="t" anchorCtr="0"/>
          <a:lstStyle>
            <a:lvl1pPr marL="0" indent="0" algn="ctr">
              <a:buNone/>
              <a:defRPr sz="2500" b="1" baseline="0">
                <a:solidFill>
                  <a:srgbClr val="A0284C"/>
                </a:solidFill>
                <a:latin typeface="Arial Narrow" panose="020B0606020202030204" pitchFamily="34" charset="0"/>
              </a:defRPr>
            </a:lvl1pPr>
          </a:lstStyle>
          <a:p>
            <a:pPr lvl="0"/>
            <a:r>
              <a:rPr lang="en-US" dirty="0"/>
              <a:t>Month Day, Year</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469" y="5299578"/>
            <a:ext cx="1143000" cy="1143000"/>
          </a:xfrm>
          <a:prstGeom prst="rect">
            <a:avLst/>
          </a:prstGeom>
          <a:effectLst>
            <a:outerShdw blurRad="190500" algn="ctr" rotWithShape="0">
              <a:schemeClr val="tx1">
                <a:lumMod val="50000"/>
                <a:lumOff val="50000"/>
                <a:alpha val="70000"/>
              </a:schemeClr>
            </a:outerShdw>
          </a:effectLst>
        </p:spPr>
      </p:pic>
    </p:spTree>
    <p:extLst>
      <p:ext uri="{BB962C8B-B14F-4D97-AF65-F5344CB8AC3E}">
        <p14:creationId xmlns:p14="http://schemas.microsoft.com/office/powerpoint/2010/main" val="211158444"/>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Example Bullets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594360"/>
            <a:ext cx="7886700" cy="1325563"/>
          </a:xfrm>
          <a:prstGeom prst="rect">
            <a:avLst/>
          </a:prstGeom>
        </p:spPr>
        <p:txBody>
          <a:bodyPr anchor="ctr" anchorCtr="0"/>
          <a:lstStyle>
            <a:lvl1pPr algn="ctr">
              <a:lnSpc>
                <a:spcPts val="4400"/>
              </a:lnSpc>
              <a:defRPr sz="4500" b="1" baseline="0">
                <a:solidFill>
                  <a:schemeClr val="bg1"/>
                </a:solidFill>
                <a:latin typeface="Arial Narrow" panose="020B0606020202030204" pitchFamily="34" charset="0"/>
              </a:defRPr>
            </a:lvl1pPr>
          </a:lstStyle>
          <a:p>
            <a:r>
              <a:rPr lang="en-US" dirty="0"/>
              <a:t>Example: bullets only</a:t>
            </a:r>
            <a:br>
              <a:rPr lang="en-US" dirty="0"/>
            </a:br>
            <a:r>
              <a:rPr lang="en-US" dirty="0"/>
              <a:t>Click here to edit headline</a:t>
            </a:r>
          </a:p>
        </p:txBody>
      </p:sp>
      <p:sp>
        <p:nvSpPr>
          <p:cNvPr id="3" name="Content Placeholder 2"/>
          <p:cNvSpPr>
            <a:spLocks noGrp="1"/>
          </p:cNvSpPr>
          <p:nvPr>
            <p:ph idx="1" hasCustomPrompt="1"/>
          </p:nvPr>
        </p:nvSpPr>
        <p:spPr>
          <a:xfrm>
            <a:off x="628650" y="2286000"/>
            <a:ext cx="7886700" cy="4351338"/>
          </a:xfrm>
          <a:prstGeom prst="rect">
            <a:avLst/>
          </a:prstGeom>
        </p:spPr>
        <p:txBody>
          <a:bodyPr/>
          <a:lstStyle>
            <a:lvl1pPr>
              <a:spcBef>
                <a:spcPts val="0"/>
              </a:spcBef>
              <a:defRPr baseline="0">
                <a:solidFill>
                  <a:schemeClr val="bg1"/>
                </a:solidFill>
                <a:latin typeface="Arial Narrow" panose="020B0606020202030204" pitchFamily="34" charset="0"/>
              </a:defRPr>
            </a:lvl1pPr>
            <a:lvl2pPr marL="685800" indent="-228600">
              <a:buFont typeface="Wingdings" panose="05000000000000000000" pitchFamily="2" charset="2"/>
              <a:buChar char="§"/>
              <a:defRPr baseline="0">
                <a:solidFill>
                  <a:srgbClr val="DCC070"/>
                </a:solidFill>
                <a:latin typeface="Arial Narrow" panose="020B0606020202030204" pitchFamily="34" charset="0"/>
              </a:defRPr>
            </a:lvl2pPr>
            <a:lvl3pPr>
              <a:defRPr baseline="0">
                <a:solidFill>
                  <a:schemeClr val="bg1"/>
                </a:solidFill>
                <a:latin typeface="Arial Narrow" panose="020B0606020202030204" pitchFamily="34" charset="0"/>
              </a:defRPr>
            </a:lvl3pPr>
            <a:lvl4pPr marL="1600200" indent="-228600">
              <a:buFont typeface="Wingdings" panose="05000000000000000000" pitchFamily="2" charset="2"/>
              <a:buChar char="§"/>
              <a:defRPr baseline="0">
                <a:solidFill>
                  <a:srgbClr val="D8B85E"/>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1676435630"/>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xample Subhead and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chemeClr val="bg1"/>
                </a:solidFill>
                <a:latin typeface="Arial Narrow" panose="020B0606020202030204" pitchFamily="34" charset="0"/>
              </a:defRPr>
            </a:lvl1pPr>
          </a:lstStyle>
          <a:p>
            <a:r>
              <a:rPr lang="en-US" dirty="0"/>
              <a:t>Example: subhead and bullets</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a:solidFill>
                  <a:srgbClr val="DCC070"/>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7" name="Content Placeholder 2"/>
          <p:cNvSpPr>
            <a:spLocks noGrp="1"/>
          </p:cNvSpPr>
          <p:nvPr>
            <p:ph idx="13" hasCustomPrompt="1"/>
          </p:nvPr>
        </p:nvSpPr>
        <p:spPr>
          <a:xfrm>
            <a:off x="628650" y="2743200"/>
            <a:ext cx="7886700" cy="3825453"/>
          </a:xfrm>
          <a:prstGeom prst="rect">
            <a:avLst/>
          </a:prstGeom>
        </p:spPr>
        <p:txBody>
          <a:bodyPr/>
          <a:lstStyle>
            <a:lvl1pPr>
              <a:defRPr baseline="0">
                <a:solidFill>
                  <a:schemeClr val="bg1"/>
                </a:solidFill>
                <a:latin typeface="Arial Narrow" panose="020B0606020202030204" pitchFamily="34" charset="0"/>
              </a:defRPr>
            </a:lvl1pPr>
            <a:lvl2pPr marL="685800" indent="-228600">
              <a:buFont typeface="Wingdings" panose="05000000000000000000" pitchFamily="2" charset="2"/>
              <a:buChar char="§"/>
              <a:defRPr baseline="0">
                <a:solidFill>
                  <a:srgbClr val="D8B85E"/>
                </a:solidFill>
                <a:latin typeface="Arial Narrow" panose="020B0606020202030204" pitchFamily="34" charset="0"/>
              </a:defRPr>
            </a:lvl2pPr>
            <a:lvl3pPr>
              <a:defRPr baseline="0">
                <a:solidFill>
                  <a:schemeClr val="bg1"/>
                </a:solidFill>
                <a:latin typeface="Arial Narrow" panose="020B0606020202030204" pitchFamily="34" charset="0"/>
              </a:defRPr>
            </a:lvl3pPr>
            <a:lvl4pPr marL="1600200" indent="-228600">
              <a:buFont typeface="Wingdings" panose="05000000000000000000" pitchFamily="2" charset="2"/>
              <a:buChar char="§"/>
              <a:defRPr baseline="0">
                <a:solidFill>
                  <a:srgbClr val="DCC070"/>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809433602"/>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xample picture or graph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chemeClr val="bg1"/>
                </a:solidFill>
                <a:latin typeface="Arial Narrow" panose="020B0606020202030204" pitchFamily="34" charset="0"/>
              </a:defRPr>
            </a:lvl1pPr>
          </a:lstStyle>
          <a:p>
            <a:r>
              <a:rPr lang="en-US" dirty="0"/>
              <a:t>Example: picture or graph only</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a:solidFill>
                  <a:srgbClr val="D8B85E"/>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9" name="Picture Placeholder 8"/>
          <p:cNvSpPr>
            <a:spLocks noGrp="1"/>
          </p:cNvSpPr>
          <p:nvPr>
            <p:ph type="pic" sz="quarter" idx="14" hasCustomPrompt="1"/>
          </p:nvPr>
        </p:nvSpPr>
        <p:spPr>
          <a:xfrm>
            <a:off x="623888" y="2743200"/>
            <a:ext cx="7886700" cy="3825879"/>
          </a:xfrm>
          <a:prstGeom prst="rect">
            <a:avLst/>
          </a:prstGeom>
          <a:effectLst>
            <a:outerShdw blurRad="101600" algn="tl" rotWithShape="0">
              <a:schemeClr val="tx2">
                <a:lumMod val="50000"/>
                <a:alpha val="70000"/>
              </a:schemeClr>
            </a:outerShdw>
          </a:effectLst>
        </p:spPr>
        <p:txBody>
          <a:bodyPr tIns="914400"/>
          <a:lstStyle>
            <a:lvl1pPr marL="0" indent="0" algn="ctr">
              <a:lnSpc>
                <a:spcPts val="2400"/>
              </a:lnSpc>
              <a:spcBef>
                <a:spcPts val="0"/>
              </a:spcBef>
              <a:buNone/>
              <a:defRPr sz="2400" baseline="0">
                <a:solidFill>
                  <a:schemeClr val="bg1"/>
                </a:solidFill>
                <a:latin typeface="Arial Narrow" panose="020B0606020202030204" pitchFamily="34" charset="0"/>
              </a:defRPr>
            </a:lvl1pPr>
          </a:lstStyle>
          <a:p>
            <a:r>
              <a:rPr lang="en-US" dirty="0"/>
              <a:t>Double click on icon below to insert picture</a:t>
            </a:r>
          </a:p>
        </p:txBody>
      </p:sp>
    </p:spTree>
    <p:extLst>
      <p:ext uri="{BB962C8B-B14F-4D97-AF65-F5344CB8AC3E}">
        <p14:creationId xmlns:p14="http://schemas.microsoft.com/office/powerpoint/2010/main" val="3584345239"/>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xample Subhead and Paragrap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chemeClr val="bg1"/>
                </a:solidFill>
                <a:latin typeface="Arial Narrow" panose="020B0606020202030204" pitchFamily="34" charset="0"/>
              </a:defRPr>
            </a:lvl1pPr>
          </a:lstStyle>
          <a:p>
            <a:r>
              <a:rPr lang="en-US" dirty="0"/>
              <a:t>Example: subhead and paragraph</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a:solidFill>
                  <a:srgbClr val="D8B85E"/>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7" name="Content Placeholder 2"/>
          <p:cNvSpPr>
            <a:spLocks noGrp="1"/>
          </p:cNvSpPr>
          <p:nvPr>
            <p:ph idx="13" hasCustomPrompt="1"/>
          </p:nvPr>
        </p:nvSpPr>
        <p:spPr>
          <a:xfrm>
            <a:off x="628650" y="2743200"/>
            <a:ext cx="7886700" cy="3825453"/>
          </a:xfrm>
          <a:prstGeom prst="rect">
            <a:avLst/>
          </a:prstGeom>
        </p:spPr>
        <p:txBody>
          <a:bodyPr/>
          <a:lstStyle>
            <a:lvl1pPr marL="0" indent="0">
              <a:lnSpc>
                <a:spcPts val="3100"/>
              </a:lnSpc>
              <a:buNone/>
              <a:defRPr baseline="0">
                <a:solidFill>
                  <a:schemeClr val="bg1"/>
                </a:solidFill>
                <a:latin typeface="Arial Narrow" panose="020B0606020202030204" pitchFamily="34" charset="0"/>
              </a:defRPr>
            </a:lvl1pPr>
            <a:lvl2pPr>
              <a:defRPr baseline="0">
                <a:solidFill>
                  <a:srgbClr val="DCC070"/>
                </a:solidFill>
                <a:latin typeface="Arial Narrow" panose="020B0606020202030204" pitchFamily="34" charset="0"/>
              </a:defRPr>
            </a:lvl2pPr>
            <a:lvl3pPr>
              <a:defRPr baseline="0">
                <a:solidFill>
                  <a:schemeClr val="bg1"/>
                </a:solidFill>
                <a:latin typeface="Arial Narrow" panose="020B0606020202030204" pitchFamily="34" charset="0"/>
              </a:defRPr>
            </a:lvl3pPr>
            <a:lvl4pPr>
              <a:defRPr baseline="0">
                <a:solidFill>
                  <a:srgbClr val="FFC000"/>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paragraph.</a:t>
            </a:r>
          </a:p>
        </p:txBody>
      </p:sp>
    </p:spTree>
    <p:extLst>
      <p:ext uri="{BB962C8B-B14F-4D97-AF65-F5344CB8AC3E}">
        <p14:creationId xmlns:p14="http://schemas.microsoft.com/office/powerpoint/2010/main" val="2818768888"/>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82093"/>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xample Picture and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and bullets</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baseline="0">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8" name="Content Placeholder 2"/>
          <p:cNvSpPr>
            <a:spLocks noGrp="1"/>
          </p:cNvSpPr>
          <p:nvPr>
            <p:ph idx="13" hasCustomPrompt="1"/>
          </p:nvPr>
        </p:nvSpPr>
        <p:spPr>
          <a:xfrm>
            <a:off x="623888" y="2743200"/>
            <a:ext cx="3867150" cy="3825453"/>
          </a:xfrm>
          <a:prstGeom prst="rect">
            <a:avLst/>
          </a:prstGeom>
        </p:spPr>
        <p:txBody>
          <a:bodyPr/>
          <a:lstStyle>
            <a:lvl1pPr>
              <a:defRPr baseline="0">
                <a:solidFill>
                  <a:srgbClr val="00416A"/>
                </a:solidFill>
                <a:latin typeface="Arial Narrow" panose="020B0606020202030204" pitchFamily="34" charset="0"/>
              </a:defRPr>
            </a:lvl1pPr>
            <a:lvl2pPr marL="685800" indent="-228600">
              <a:buFont typeface="Wingdings" panose="05000000000000000000" pitchFamily="2" charset="2"/>
              <a:buChar char="§"/>
              <a:defRPr baseline="0">
                <a:solidFill>
                  <a:srgbClr val="A0284C"/>
                </a:solidFill>
                <a:latin typeface="Arial Narrow" panose="020B0606020202030204" pitchFamily="34" charset="0"/>
              </a:defRPr>
            </a:lvl2pPr>
            <a:lvl3pPr>
              <a:defRPr baseline="0">
                <a:solidFill>
                  <a:srgbClr val="00416A"/>
                </a:solidFill>
                <a:latin typeface="Arial Narrow" panose="020B0606020202030204" pitchFamily="34" charset="0"/>
              </a:defRPr>
            </a:lvl3pPr>
            <a:lvl4pPr marL="1657350" indent="-285750">
              <a:buFont typeface="Wingdings" panose="05000000000000000000" pitchFamily="2" charset="2"/>
              <a:buChar char="§"/>
              <a:defRPr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to edit bullet 4</a:t>
            </a:r>
          </a:p>
        </p:txBody>
      </p:sp>
      <p:sp>
        <p:nvSpPr>
          <p:cNvPr id="9" name="Picture Placeholder 8"/>
          <p:cNvSpPr>
            <a:spLocks noGrp="1"/>
          </p:cNvSpPr>
          <p:nvPr>
            <p:ph type="pic" sz="quarter" idx="14" hasCustomPrompt="1"/>
          </p:nvPr>
        </p:nvSpPr>
        <p:spPr>
          <a:xfrm>
            <a:off x="4724400" y="2743200"/>
            <a:ext cx="3786188" cy="3800052"/>
          </a:xfrm>
          <a:prstGeom prst="rect">
            <a:avLst/>
          </a:prstGeom>
          <a:effectLst>
            <a:outerShdw blurRad="88900" algn="tl" rotWithShape="0">
              <a:schemeClr val="tx2">
                <a:lumMod val="50000"/>
                <a:alpha val="70000"/>
              </a:schemeClr>
            </a:outerShdw>
          </a:effectLst>
        </p:spPr>
        <p:txBody>
          <a:bodyPr tIns="914400"/>
          <a:lstStyle>
            <a:lvl1pPr marL="0" indent="0" algn="ctr">
              <a:lnSpc>
                <a:spcPts val="2400"/>
              </a:lnSpc>
              <a:spcBef>
                <a:spcPts val="0"/>
              </a:spcBef>
              <a:buNone/>
              <a:defRPr sz="2400" baseline="0">
                <a:solidFill>
                  <a:srgbClr val="00416A"/>
                </a:solidFill>
                <a:latin typeface="Arial Narrow" panose="020B0606020202030204" pitchFamily="34" charset="0"/>
              </a:defRPr>
            </a:lvl1pPr>
          </a:lstStyle>
          <a:p>
            <a:r>
              <a:rPr lang="en-US" dirty="0"/>
              <a:t>Double click on icon </a:t>
            </a:r>
            <a:br>
              <a:rPr lang="en-US" dirty="0"/>
            </a:br>
            <a:r>
              <a:rPr lang="en-US" dirty="0"/>
              <a:t>below to insert picture</a:t>
            </a:r>
          </a:p>
        </p:txBody>
      </p:sp>
    </p:spTree>
    <p:extLst>
      <p:ext uri="{BB962C8B-B14F-4D97-AF65-F5344CB8AC3E}">
        <p14:creationId xmlns:p14="http://schemas.microsoft.com/office/powerpoint/2010/main" val="1083626787"/>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Example Bullets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594360"/>
            <a:ext cx="7886700" cy="1325563"/>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bullets only</a:t>
            </a:r>
            <a:br>
              <a:rPr lang="en-US" dirty="0"/>
            </a:br>
            <a:r>
              <a:rPr lang="en-US" dirty="0"/>
              <a:t>Click here to edit headline</a:t>
            </a:r>
          </a:p>
        </p:txBody>
      </p:sp>
      <p:sp>
        <p:nvSpPr>
          <p:cNvPr id="3" name="Content Placeholder 2"/>
          <p:cNvSpPr>
            <a:spLocks noGrp="1"/>
          </p:cNvSpPr>
          <p:nvPr>
            <p:ph idx="1" hasCustomPrompt="1"/>
          </p:nvPr>
        </p:nvSpPr>
        <p:spPr>
          <a:xfrm>
            <a:off x="628650" y="2286000"/>
            <a:ext cx="7886700" cy="4351338"/>
          </a:xfrm>
          <a:prstGeom prst="rect">
            <a:avLst/>
          </a:prstGeom>
        </p:spPr>
        <p:txBody>
          <a:bodyPr/>
          <a:lstStyle>
            <a:lvl1pPr>
              <a:spcBef>
                <a:spcPts val="0"/>
              </a:spcBef>
              <a:defRPr baseline="0">
                <a:solidFill>
                  <a:srgbClr val="00416A"/>
                </a:solidFill>
                <a:latin typeface="Arial Narrow" panose="020B0606020202030204" pitchFamily="34" charset="0"/>
              </a:defRPr>
            </a:lvl1pPr>
            <a:lvl2pPr marL="685800" indent="-228600">
              <a:buFont typeface="Wingdings" panose="05000000000000000000" pitchFamily="2" charset="2"/>
              <a:buChar char="§"/>
              <a:defRPr baseline="0">
                <a:solidFill>
                  <a:srgbClr val="A0284C"/>
                </a:solidFill>
                <a:latin typeface="Arial Narrow" panose="020B0606020202030204" pitchFamily="34" charset="0"/>
              </a:defRPr>
            </a:lvl2pPr>
            <a:lvl3pPr>
              <a:defRPr baseline="0">
                <a:solidFill>
                  <a:srgbClr val="00416A"/>
                </a:solidFill>
                <a:latin typeface="Arial Narrow" panose="020B0606020202030204" pitchFamily="34" charset="0"/>
              </a:defRPr>
            </a:lvl3pPr>
            <a:lvl4pPr marL="1600200" indent="-228600">
              <a:buFont typeface="Wingdings" panose="05000000000000000000" pitchFamily="2" charset="2"/>
              <a:buChar char="§"/>
              <a:defRPr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247445455"/>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xample picture or graph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or graph only</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baseline="0">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9" name="Picture Placeholder 8"/>
          <p:cNvSpPr>
            <a:spLocks noGrp="1"/>
          </p:cNvSpPr>
          <p:nvPr>
            <p:ph type="pic" sz="quarter" idx="14" hasCustomPrompt="1"/>
          </p:nvPr>
        </p:nvSpPr>
        <p:spPr>
          <a:xfrm>
            <a:off x="623888" y="2743200"/>
            <a:ext cx="7886700" cy="3825879"/>
          </a:xfrm>
          <a:prstGeom prst="rect">
            <a:avLst/>
          </a:prstGeom>
          <a:effectLst>
            <a:outerShdw blurRad="101600" algn="tl" rotWithShape="0">
              <a:schemeClr val="tx2">
                <a:lumMod val="50000"/>
                <a:alpha val="70000"/>
              </a:schemeClr>
            </a:outerShdw>
          </a:effectLst>
        </p:spPr>
        <p:txBody>
          <a:bodyPr tIns="914400"/>
          <a:lstStyle>
            <a:lvl1pPr marL="0" indent="0" algn="ctr">
              <a:lnSpc>
                <a:spcPts val="2700"/>
              </a:lnSpc>
              <a:spcBef>
                <a:spcPts val="0"/>
              </a:spcBef>
              <a:buNone/>
              <a:defRPr sz="2400" baseline="0">
                <a:solidFill>
                  <a:srgbClr val="00416A"/>
                </a:solidFill>
                <a:latin typeface="Arial Narrow" panose="020B0606020202030204" pitchFamily="34" charset="0"/>
              </a:defRPr>
            </a:lvl1pPr>
          </a:lstStyle>
          <a:p>
            <a:r>
              <a:rPr lang="en-US" dirty="0"/>
              <a:t>Double click on icon below to insert picture</a:t>
            </a:r>
          </a:p>
        </p:txBody>
      </p:sp>
    </p:spTree>
    <p:extLst>
      <p:ext uri="{BB962C8B-B14F-4D97-AF65-F5344CB8AC3E}">
        <p14:creationId xmlns:p14="http://schemas.microsoft.com/office/powerpoint/2010/main" val="1878583094"/>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xample Subhead and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bullets</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baseline="0">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7" name="Content Placeholder 2"/>
          <p:cNvSpPr>
            <a:spLocks noGrp="1"/>
          </p:cNvSpPr>
          <p:nvPr>
            <p:ph idx="13" hasCustomPrompt="1"/>
          </p:nvPr>
        </p:nvSpPr>
        <p:spPr>
          <a:xfrm>
            <a:off x="628650" y="2743200"/>
            <a:ext cx="7886700" cy="3825453"/>
          </a:xfrm>
          <a:prstGeom prst="rect">
            <a:avLst/>
          </a:prstGeom>
        </p:spPr>
        <p:txBody>
          <a:bodyPr/>
          <a:lstStyle>
            <a:lvl1pPr>
              <a:defRPr baseline="0">
                <a:solidFill>
                  <a:srgbClr val="1E384B"/>
                </a:solidFill>
                <a:latin typeface="Arial Narrow" panose="020B0606020202030204" pitchFamily="34" charset="0"/>
              </a:defRPr>
            </a:lvl1pPr>
            <a:lvl2pPr marL="685800" indent="-228600">
              <a:buFont typeface="Wingdings" panose="05000000000000000000" pitchFamily="2" charset="2"/>
              <a:buChar char="§"/>
              <a:defRPr baseline="0">
                <a:solidFill>
                  <a:srgbClr val="A0284C"/>
                </a:solidFill>
                <a:latin typeface="Arial Narrow" panose="020B0606020202030204" pitchFamily="34" charset="0"/>
              </a:defRPr>
            </a:lvl2pPr>
            <a:lvl3pPr>
              <a:defRPr baseline="0">
                <a:solidFill>
                  <a:srgbClr val="00416A"/>
                </a:solidFill>
                <a:latin typeface="Arial Narrow" panose="020B0606020202030204" pitchFamily="34" charset="0"/>
              </a:defRPr>
            </a:lvl3pPr>
            <a:lvl4pPr marL="1600200" indent="-228600">
              <a:buFont typeface="Wingdings" panose="05000000000000000000" pitchFamily="2" charset="2"/>
              <a:buChar char="§"/>
              <a:defRPr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115720425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xample Subhead and Paragrap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paragraph</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7" name="Content Placeholder 2"/>
          <p:cNvSpPr>
            <a:spLocks noGrp="1"/>
          </p:cNvSpPr>
          <p:nvPr>
            <p:ph idx="13" hasCustomPrompt="1"/>
          </p:nvPr>
        </p:nvSpPr>
        <p:spPr>
          <a:xfrm>
            <a:off x="628650" y="2743200"/>
            <a:ext cx="7886700" cy="3825453"/>
          </a:xfrm>
          <a:prstGeom prst="rect">
            <a:avLst/>
          </a:prstGeom>
        </p:spPr>
        <p:txBody>
          <a:bodyPr/>
          <a:lstStyle>
            <a:lvl1pPr marL="0" indent="0">
              <a:lnSpc>
                <a:spcPts val="3100"/>
              </a:lnSpc>
              <a:buNone/>
              <a:defRPr baseline="0">
                <a:solidFill>
                  <a:srgbClr val="00416A"/>
                </a:solidFill>
                <a:latin typeface="Arial Narrow" panose="020B0606020202030204" pitchFamily="34" charset="0"/>
              </a:defRPr>
            </a:lvl1pPr>
            <a:lvl2pPr>
              <a:defRPr baseline="0">
                <a:solidFill>
                  <a:srgbClr val="DCC070"/>
                </a:solidFill>
                <a:latin typeface="Arial Narrow" panose="020B0606020202030204" pitchFamily="34" charset="0"/>
              </a:defRPr>
            </a:lvl2pPr>
            <a:lvl3pPr>
              <a:defRPr baseline="0">
                <a:solidFill>
                  <a:schemeClr val="bg1"/>
                </a:solidFill>
                <a:latin typeface="Arial Narrow" panose="020B0606020202030204" pitchFamily="34" charset="0"/>
              </a:defRPr>
            </a:lvl3pPr>
            <a:lvl4pPr>
              <a:defRPr baseline="0">
                <a:solidFill>
                  <a:srgbClr val="FFC000"/>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paragraph.</a:t>
            </a:r>
          </a:p>
        </p:txBody>
      </p:sp>
    </p:spTree>
    <p:extLst>
      <p:ext uri="{BB962C8B-B14F-4D97-AF65-F5344CB8AC3E}">
        <p14:creationId xmlns:p14="http://schemas.microsoft.com/office/powerpoint/2010/main" val="3427511594"/>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3848641"/>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594360"/>
            <a:ext cx="8229600" cy="1475740"/>
          </a:xfrm>
          <a:prstGeom prst="rect">
            <a:avLst/>
          </a:prstGeom>
        </p:spPr>
        <p:txBody>
          <a:bodyPr lIns="0" tIns="0" rIns="0" bIns="0" anchor="ctr" anchorCtr="0"/>
          <a:lstStyle>
            <a:lvl1pPr algn="ctr">
              <a:lnSpc>
                <a:spcPts val="5600"/>
              </a:lnSpc>
              <a:defRPr sz="6000" b="1" spc="100" baseline="0">
                <a:solidFill>
                  <a:schemeClr val="bg1"/>
                </a:solidFill>
                <a:latin typeface="Arial Narrow" panose="020B0606020202030204" pitchFamily="34" charset="0"/>
              </a:defRPr>
            </a:lvl1pPr>
          </a:lstStyle>
          <a:p>
            <a:r>
              <a:rPr lang="en-US" dirty="0"/>
              <a:t>Select to edit title </a:t>
            </a:r>
            <a:br>
              <a:rPr lang="en-US" dirty="0"/>
            </a:br>
            <a:r>
              <a:rPr lang="en-US" dirty="0"/>
              <a:t>Line 2 optional</a:t>
            </a:r>
          </a:p>
        </p:txBody>
      </p:sp>
      <p:sp>
        <p:nvSpPr>
          <p:cNvPr id="15" name="Text Placeholder 14"/>
          <p:cNvSpPr>
            <a:spLocks noGrp="1"/>
          </p:cNvSpPr>
          <p:nvPr>
            <p:ph type="body" sz="quarter" idx="10" hasCustomPrompt="1"/>
          </p:nvPr>
        </p:nvSpPr>
        <p:spPr>
          <a:xfrm>
            <a:off x="457200" y="2163236"/>
            <a:ext cx="8229600" cy="567260"/>
          </a:xfrm>
          <a:prstGeom prst="rect">
            <a:avLst/>
          </a:prstGeom>
        </p:spPr>
        <p:txBody>
          <a:bodyPr lIns="0" tIns="0" rIns="0" bIns="0" anchor="t" anchorCtr="0"/>
          <a:lstStyle>
            <a:lvl1pPr marL="0" indent="0" algn="ctr">
              <a:buNone/>
              <a:defRPr sz="4700" b="1" spc="150" baseline="0">
                <a:solidFill>
                  <a:srgbClr val="D8B85E"/>
                </a:solidFill>
                <a:latin typeface="Arial Narrow" panose="020B0606020202030204" pitchFamily="34" charset="0"/>
              </a:defRPr>
            </a:lvl1pPr>
          </a:lstStyle>
          <a:p>
            <a:pPr lvl="0"/>
            <a:r>
              <a:rPr lang="en-US" dirty="0"/>
              <a:t>Name of Presenter</a:t>
            </a:r>
          </a:p>
        </p:txBody>
      </p:sp>
      <p:sp>
        <p:nvSpPr>
          <p:cNvPr id="18" name="Text Placeholder 17"/>
          <p:cNvSpPr>
            <a:spLocks noGrp="1"/>
          </p:cNvSpPr>
          <p:nvPr>
            <p:ph type="body" sz="quarter" idx="11" hasCustomPrompt="1"/>
          </p:nvPr>
        </p:nvSpPr>
        <p:spPr>
          <a:xfrm>
            <a:off x="457200" y="2730496"/>
            <a:ext cx="8229600" cy="548640"/>
          </a:xfrm>
          <a:prstGeom prst="rect">
            <a:avLst/>
          </a:prstGeom>
        </p:spPr>
        <p:txBody>
          <a:bodyPr lIns="0" tIns="0" rIns="0" bIns="0" anchor="t" anchorCtr="0"/>
          <a:lstStyle>
            <a:lvl1pPr marL="0" indent="0" algn="ctr">
              <a:lnSpc>
                <a:spcPts val="4200"/>
              </a:lnSpc>
              <a:buNone/>
              <a:defRPr sz="4000" spc="100" baseline="0">
                <a:solidFill>
                  <a:srgbClr val="DCC070"/>
                </a:solidFill>
                <a:latin typeface="Arial Narrow" panose="020B0606020202030204" pitchFamily="34" charset="0"/>
              </a:defRPr>
            </a:lvl1pPr>
          </a:lstStyle>
          <a:p>
            <a:pPr lvl="0"/>
            <a:r>
              <a:rPr lang="en-US" dirty="0"/>
              <a:t>Title of Presenter</a:t>
            </a:r>
          </a:p>
        </p:txBody>
      </p:sp>
      <p:sp>
        <p:nvSpPr>
          <p:cNvPr id="20" name="Text Placeholder 19"/>
          <p:cNvSpPr>
            <a:spLocks noGrp="1"/>
          </p:cNvSpPr>
          <p:nvPr>
            <p:ph type="body" sz="quarter" idx="12" hasCustomPrompt="1"/>
          </p:nvPr>
        </p:nvSpPr>
        <p:spPr>
          <a:xfrm>
            <a:off x="457200" y="3505200"/>
            <a:ext cx="8229600" cy="1005840"/>
          </a:xfrm>
          <a:prstGeom prst="rect">
            <a:avLst/>
          </a:prstGeom>
        </p:spPr>
        <p:txBody>
          <a:bodyPr lIns="0" tIns="0" rIns="0" bIns="0" anchor="t" anchorCtr="0"/>
          <a:lstStyle>
            <a:lvl1pPr marL="0" indent="0" algn="ctr">
              <a:lnSpc>
                <a:spcPts val="2700"/>
              </a:lnSpc>
              <a:spcBef>
                <a:spcPts val="0"/>
              </a:spcBef>
              <a:buNone/>
              <a:defRPr sz="2800" spc="100" baseline="0">
                <a:solidFill>
                  <a:schemeClr val="bg1"/>
                </a:solidFill>
                <a:latin typeface="Arial Narrow" panose="020B0606020202030204" pitchFamily="34" charset="0"/>
              </a:defRPr>
            </a:lvl1pPr>
          </a:lstStyle>
          <a:p>
            <a:pPr lvl="0"/>
            <a:r>
              <a:rPr lang="en-US" dirty="0"/>
              <a:t>Name of conference or event</a:t>
            </a:r>
          </a:p>
          <a:p>
            <a:pPr lvl="0"/>
            <a:r>
              <a:rPr lang="en-US" dirty="0"/>
              <a:t>Location, City, State</a:t>
            </a:r>
          </a:p>
        </p:txBody>
      </p:sp>
      <p:sp>
        <p:nvSpPr>
          <p:cNvPr id="22" name="Text Placeholder 21"/>
          <p:cNvSpPr>
            <a:spLocks noGrp="1"/>
          </p:cNvSpPr>
          <p:nvPr>
            <p:ph type="body" sz="quarter" idx="13" hasCustomPrompt="1"/>
          </p:nvPr>
        </p:nvSpPr>
        <p:spPr>
          <a:xfrm>
            <a:off x="457200" y="4559300"/>
            <a:ext cx="8229600" cy="482600"/>
          </a:xfrm>
          <a:prstGeom prst="rect">
            <a:avLst/>
          </a:prstGeom>
        </p:spPr>
        <p:txBody>
          <a:bodyPr lIns="0" tIns="0" rIns="0" anchor="t" anchorCtr="0"/>
          <a:lstStyle>
            <a:lvl1pPr marL="0" indent="0" algn="ctr">
              <a:buNone/>
              <a:defRPr sz="2500" b="1" baseline="0">
                <a:solidFill>
                  <a:srgbClr val="D8B85E"/>
                </a:solidFill>
                <a:latin typeface="Arial Narrow" panose="020B0606020202030204" pitchFamily="34" charset="0"/>
              </a:defRPr>
            </a:lvl1pPr>
          </a:lstStyle>
          <a:p>
            <a:pPr lvl="0"/>
            <a:r>
              <a:rPr lang="en-US" dirty="0"/>
              <a:t>Month Day, Year</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4913" y="5299578"/>
            <a:ext cx="1143000" cy="1143000"/>
          </a:xfrm>
          <a:prstGeom prst="rect">
            <a:avLst/>
          </a:prstGeom>
          <a:ln>
            <a:noFill/>
          </a:ln>
          <a:effectLst>
            <a:outerShdw blurRad="190500" algn="tl" rotWithShape="0">
              <a:srgbClr val="002060">
                <a:alpha val="70000"/>
              </a:srgbClr>
            </a:outerShdw>
          </a:effectLst>
        </p:spPr>
      </p:pic>
    </p:spTree>
    <p:extLst>
      <p:ext uri="{BB962C8B-B14F-4D97-AF65-F5344CB8AC3E}">
        <p14:creationId xmlns:p14="http://schemas.microsoft.com/office/powerpoint/2010/main" val="3623575624"/>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xample Picture and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chemeClr val="bg1"/>
                </a:solidFill>
                <a:latin typeface="Arial Narrow" panose="020B0606020202030204" pitchFamily="34" charset="0"/>
              </a:defRPr>
            </a:lvl1pPr>
          </a:lstStyle>
          <a:p>
            <a:r>
              <a:rPr lang="en-US" dirty="0"/>
              <a:t>Example: picture and bullets</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a:solidFill>
                  <a:srgbClr val="DCC070"/>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8" name="Content Placeholder 2"/>
          <p:cNvSpPr>
            <a:spLocks noGrp="1"/>
          </p:cNvSpPr>
          <p:nvPr>
            <p:ph idx="13" hasCustomPrompt="1"/>
          </p:nvPr>
        </p:nvSpPr>
        <p:spPr>
          <a:xfrm>
            <a:off x="623888" y="2743200"/>
            <a:ext cx="3867150" cy="3825453"/>
          </a:xfrm>
          <a:prstGeom prst="rect">
            <a:avLst/>
          </a:prstGeom>
        </p:spPr>
        <p:txBody>
          <a:bodyPr/>
          <a:lstStyle>
            <a:lvl1pPr>
              <a:defRPr baseline="0">
                <a:solidFill>
                  <a:schemeClr val="bg1"/>
                </a:solidFill>
                <a:latin typeface="Arial Narrow" panose="020B0606020202030204" pitchFamily="34" charset="0"/>
              </a:defRPr>
            </a:lvl1pPr>
            <a:lvl2pPr marL="685800" indent="-228600">
              <a:buFont typeface="Wingdings" panose="05000000000000000000" pitchFamily="2" charset="2"/>
              <a:buChar char="§"/>
              <a:defRPr baseline="0">
                <a:solidFill>
                  <a:srgbClr val="D8B85E"/>
                </a:solidFill>
                <a:latin typeface="Arial Narrow" panose="020B0606020202030204" pitchFamily="34" charset="0"/>
              </a:defRPr>
            </a:lvl2pPr>
            <a:lvl3pPr>
              <a:defRPr baseline="0">
                <a:solidFill>
                  <a:schemeClr val="bg1"/>
                </a:solidFill>
                <a:latin typeface="Arial Narrow" panose="020B0606020202030204" pitchFamily="34" charset="0"/>
              </a:defRPr>
            </a:lvl3pPr>
            <a:lvl4pPr marL="1600200" indent="-228600">
              <a:buFont typeface="Wingdings" panose="05000000000000000000" pitchFamily="2" charset="2"/>
              <a:buChar char="§"/>
              <a:defRPr baseline="0">
                <a:solidFill>
                  <a:srgbClr val="DCC070"/>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
        <p:nvSpPr>
          <p:cNvPr id="9" name="Picture Placeholder 8"/>
          <p:cNvSpPr>
            <a:spLocks noGrp="1"/>
          </p:cNvSpPr>
          <p:nvPr>
            <p:ph type="pic" sz="quarter" idx="14" hasCustomPrompt="1"/>
          </p:nvPr>
        </p:nvSpPr>
        <p:spPr>
          <a:xfrm>
            <a:off x="4724400" y="2743200"/>
            <a:ext cx="3786188" cy="3800052"/>
          </a:xfrm>
          <a:prstGeom prst="rect">
            <a:avLst/>
          </a:prstGeom>
          <a:effectLst>
            <a:outerShdw blurRad="88900" algn="tl" rotWithShape="0">
              <a:schemeClr val="tx2">
                <a:lumMod val="50000"/>
                <a:alpha val="70000"/>
              </a:schemeClr>
            </a:outerShdw>
          </a:effectLst>
        </p:spPr>
        <p:txBody>
          <a:bodyPr tIns="914400" rIns="91440" bIns="45720"/>
          <a:lstStyle>
            <a:lvl1pPr marL="0" indent="0" algn="ctr">
              <a:lnSpc>
                <a:spcPts val="2400"/>
              </a:lnSpc>
              <a:spcBef>
                <a:spcPts val="0"/>
              </a:spcBef>
              <a:buNone/>
              <a:defRPr sz="2400" baseline="0">
                <a:solidFill>
                  <a:schemeClr val="bg1"/>
                </a:solidFill>
                <a:latin typeface="Arial Narrow" panose="020B0606020202030204" pitchFamily="34" charset="0"/>
              </a:defRPr>
            </a:lvl1pPr>
          </a:lstStyle>
          <a:p>
            <a:r>
              <a:rPr lang="en-US" dirty="0"/>
              <a:t>Double click on icon </a:t>
            </a:r>
            <a:br>
              <a:rPr lang="en-US" dirty="0"/>
            </a:br>
            <a:r>
              <a:rPr lang="en-US" dirty="0"/>
              <a:t>below to insert picture</a:t>
            </a:r>
          </a:p>
        </p:txBody>
      </p:sp>
    </p:spTree>
    <p:extLst>
      <p:ext uri="{BB962C8B-B14F-4D97-AF65-F5344CB8AC3E}">
        <p14:creationId xmlns:p14="http://schemas.microsoft.com/office/powerpoint/2010/main" val="4124086706"/>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customXml" Target="../ink/ink1.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image" Target="../media/image6.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5.png"/><Relationship Id="rId5" Type="http://schemas.openxmlformats.org/officeDocument/2006/relationships/slideLayout" Target="../slideLayouts/slideLayout12.xml"/><Relationship Id="rId10" Type="http://schemas.openxmlformats.org/officeDocument/2006/relationships/customXml" Target="../ink/ink2.xml"/><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4868826" y="4360549"/>
            <a:ext cx="3775972" cy="2497451"/>
          </a:xfrm>
          <a:prstGeom prst="rect">
            <a:avLst/>
          </a:prstGeom>
        </p:spPr>
      </p:pic>
      <mc:AlternateContent xmlns:mc="http://schemas.openxmlformats.org/markup-compatibility/2006" xmlns:p14="http://schemas.microsoft.com/office/powerpoint/2010/main">
        <mc:Choice Requires="p14">
          <p:contentPart p14:bwMode="auto" r:id="rId10">
            <p14:nvContentPartPr>
              <p14:cNvPr id="4" name="Ink 3"/>
              <p14:cNvContentPartPr/>
              <p14:nvPr userDrawn="1"/>
            </p14:nvContentPartPr>
            <p14:xfrm>
              <a:off x="422348" y="405245"/>
              <a:ext cx="360" cy="360"/>
            </p14:xfrm>
          </p:contentPart>
        </mc:Choice>
        <mc:Fallback xmlns="">
          <p:pic>
            <p:nvPicPr>
              <p:cNvPr id="4" name="Ink 3"/>
              <p:cNvPicPr/>
              <p:nvPr/>
            </p:nvPicPr>
            <p:blipFill>
              <a:blip r:embed="rId11"/>
              <a:stretch>
                <a:fillRect/>
              </a:stretch>
            </p:blipFill>
            <p:spPr>
              <a:xfrm>
                <a:off x="419108" y="402005"/>
                <a:ext cx="6840" cy="6840"/>
              </a:xfrm>
              <a:prstGeom prst="rect">
                <a:avLst/>
              </a:prstGeom>
            </p:spPr>
          </p:pic>
        </mc:Fallback>
      </mc:AlternateContent>
      <p:pic>
        <p:nvPicPr>
          <p:cNvPr id="5" name="Picture 4"/>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5888889"/>
      </p:ext>
    </p:extLst>
  </p:cSld>
  <p:clrMap bg1="lt1" tx1="dk1" bg2="lt2" tx2="dk2" accent1="accent1" accent2="accent2" accent3="accent3" accent4="accent4" accent5="accent5" accent6="accent6" hlink="hlink" folHlink="folHlink"/>
  <p:sldLayoutIdLst>
    <p:sldLayoutId id="2147483674" r:id="rId1"/>
    <p:sldLayoutId id="2147483678" r:id="rId2"/>
    <p:sldLayoutId id="2147483675" r:id="rId3"/>
    <p:sldLayoutId id="2147483679" r:id="rId4"/>
    <p:sldLayoutId id="2147483676" r:id="rId5"/>
    <p:sldLayoutId id="2147483677" r:id="rId6"/>
    <p:sldLayoutId id="2147483681" r:id="rId7"/>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4868826" y="4360549"/>
            <a:ext cx="3775972" cy="2497451"/>
          </a:xfrm>
          <a:prstGeom prst="rect">
            <a:avLst/>
          </a:prstGeom>
        </p:spPr>
      </p:pic>
      <p:pic>
        <p:nvPicPr>
          <p:cNvPr id="6" name="Picture 5"/>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5021226" y="4512949"/>
            <a:ext cx="3775972" cy="2497451"/>
          </a:xfrm>
          <a:prstGeom prst="rect">
            <a:avLst/>
          </a:prstGeom>
        </p:spPr>
      </p:pic>
      <mc:AlternateContent xmlns:mc="http://schemas.openxmlformats.org/markup-compatibility/2006" xmlns:p14="http://schemas.microsoft.com/office/powerpoint/2010/main">
        <mc:Choice Requires="p14">
          <p:contentPart p14:bwMode="auto" r:id="rId10">
            <p14:nvContentPartPr>
              <p14:cNvPr id="3" name="Ink 2"/>
              <p14:cNvContentPartPr/>
              <p14:nvPr userDrawn="1"/>
            </p14:nvContentPartPr>
            <p14:xfrm>
              <a:off x="2225343" y="1138497"/>
              <a:ext cx="9000" cy="360"/>
            </p14:xfrm>
          </p:contentPart>
        </mc:Choice>
        <mc:Fallback xmlns="">
          <p:pic>
            <p:nvPicPr>
              <p:cNvPr id="3" name="Ink 2"/>
              <p:cNvPicPr/>
              <p:nvPr/>
            </p:nvPicPr>
            <p:blipFill>
              <a:blip r:embed="rId11"/>
              <a:stretch>
                <a:fillRect/>
              </a:stretch>
            </p:blipFill>
            <p:spPr>
              <a:xfrm>
                <a:off x="2221743" y="1134897"/>
                <a:ext cx="15840" cy="7560"/>
              </a:xfrm>
              <a:prstGeom prst="rect">
                <a:avLst/>
              </a:prstGeom>
            </p:spPr>
          </p:pic>
        </mc:Fallback>
      </mc:AlternateContent>
      <p:pic>
        <p:nvPicPr>
          <p:cNvPr id="2" name="Picture 1"/>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6326841"/>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72" r:id="rId5"/>
    <p:sldLayoutId id="2147483670" r:id="rId6"/>
    <p:sldLayoutId id="2147483680" r:id="rId7"/>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Railroad Coordination</a:t>
            </a:r>
            <a:br>
              <a:rPr lang="en-US" dirty="0"/>
            </a:br>
            <a:r>
              <a:rPr lang="en-US" dirty="0"/>
              <a:t>During Construction</a:t>
            </a:r>
          </a:p>
        </p:txBody>
      </p:sp>
      <p:sp>
        <p:nvSpPr>
          <p:cNvPr id="3" name="Text Placeholder 2"/>
          <p:cNvSpPr>
            <a:spLocks noGrp="1"/>
          </p:cNvSpPr>
          <p:nvPr>
            <p:ph type="body" sz="quarter" idx="10"/>
          </p:nvPr>
        </p:nvSpPr>
        <p:spPr>
          <a:xfrm>
            <a:off x="457200" y="2489521"/>
            <a:ext cx="8229600" cy="567260"/>
          </a:xfrm>
        </p:spPr>
        <p:txBody>
          <a:bodyPr/>
          <a:lstStyle/>
          <a:p>
            <a:r>
              <a:rPr lang="en-US" dirty="0">
                <a:solidFill>
                  <a:srgbClr val="D8B846"/>
                </a:solidFill>
              </a:rPr>
              <a:t>Ryan Arnold</a:t>
            </a:r>
          </a:p>
        </p:txBody>
      </p:sp>
      <p:sp>
        <p:nvSpPr>
          <p:cNvPr id="4" name="Text Placeholder 3"/>
          <p:cNvSpPr>
            <a:spLocks noGrp="1"/>
          </p:cNvSpPr>
          <p:nvPr>
            <p:ph type="body" sz="quarter" idx="11"/>
          </p:nvPr>
        </p:nvSpPr>
        <p:spPr>
          <a:xfrm>
            <a:off x="457200" y="3232783"/>
            <a:ext cx="8229600" cy="548640"/>
          </a:xfrm>
        </p:spPr>
        <p:txBody>
          <a:bodyPr/>
          <a:lstStyle/>
          <a:p>
            <a:r>
              <a:rPr lang="en-US" dirty="0">
                <a:solidFill>
                  <a:srgbClr val="D8B846"/>
                </a:solidFill>
              </a:rPr>
              <a:t>TSS Supervisor</a:t>
            </a:r>
          </a:p>
        </p:txBody>
      </p:sp>
      <p:sp>
        <p:nvSpPr>
          <p:cNvPr id="5" name="Text Placeholder 4"/>
          <p:cNvSpPr>
            <a:spLocks noGrp="1"/>
          </p:cNvSpPr>
          <p:nvPr>
            <p:ph type="body" sz="quarter" idx="12"/>
          </p:nvPr>
        </p:nvSpPr>
        <p:spPr>
          <a:xfrm>
            <a:off x="457200" y="4208979"/>
            <a:ext cx="8229600" cy="791227"/>
          </a:xfrm>
        </p:spPr>
        <p:txBody>
          <a:bodyPr/>
          <a:lstStyle/>
          <a:p>
            <a:r>
              <a:rPr lang="en-US" dirty="0"/>
              <a:t>North Central Region Construction Conference</a:t>
            </a:r>
          </a:p>
          <a:p>
            <a:r>
              <a:rPr lang="en-US" dirty="0"/>
              <a:t>Northcentral Technical College Auditorium</a:t>
            </a:r>
          </a:p>
        </p:txBody>
      </p:sp>
      <p:sp>
        <p:nvSpPr>
          <p:cNvPr id="6" name="Text Placeholder 5"/>
          <p:cNvSpPr>
            <a:spLocks noGrp="1"/>
          </p:cNvSpPr>
          <p:nvPr>
            <p:ph type="body" sz="quarter" idx="13"/>
          </p:nvPr>
        </p:nvSpPr>
        <p:spPr>
          <a:xfrm>
            <a:off x="457200" y="5919470"/>
            <a:ext cx="8229600" cy="482600"/>
          </a:xfrm>
        </p:spPr>
        <p:txBody>
          <a:bodyPr/>
          <a:lstStyle/>
          <a:p>
            <a:r>
              <a:rPr lang="en-US" dirty="0">
                <a:solidFill>
                  <a:srgbClr val="D8B846"/>
                </a:solidFill>
              </a:rPr>
              <a:t>February 19, 2020</a:t>
            </a:r>
          </a:p>
        </p:txBody>
      </p:sp>
    </p:spTree>
    <p:extLst>
      <p:ext uri="{BB962C8B-B14F-4D97-AF65-F5344CB8AC3E}">
        <p14:creationId xmlns:p14="http://schemas.microsoft.com/office/powerpoint/2010/main" val="2792416604"/>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6227"/>
            <a:ext cx="7886700" cy="1270528"/>
          </a:xfrm>
        </p:spPr>
        <p:txBody>
          <a:bodyPr/>
          <a:lstStyle/>
          <a:p>
            <a:r>
              <a:rPr lang="en-US" dirty="0"/>
              <a:t>Railroad Flaggers</a:t>
            </a:r>
          </a:p>
        </p:txBody>
      </p:sp>
      <p:sp>
        <p:nvSpPr>
          <p:cNvPr id="3" name="Text Placeholder 2"/>
          <p:cNvSpPr>
            <a:spLocks noGrp="1"/>
          </p:cNvSpPr>
          <p:nvPr>
            <p:ph type="body" idx="1"/>
          </p:nvPr>
        </p:nvSpPr>
        <p:spPr>
          <a:xfrm>
            <a:off x="623888" y="1245995"/>
            <a:ext cx="7691977" cy="457200"/>
          </a:xfrm>
        </p:spPr>
        <p:txBody>
          <a:bodyPr/>
          <a:lstStyle/>
          <a:p>
            <a:r>
              <a:rPr lang="en-US" sz="3900" dirty="0">
                <a:solidFill>
                  <a:srgbClr val="D8B846"/>
                </a:solidFill>
              </a:rPr>
              <a:t>Know the Railroad’s </a:t>
            </a:r>
          </a:p>
          <a:p>
            <a:r>
              <a:rPr lang="en-US" sz="3900" dirty="0">
                <a:solidFill>
                  <a:srgbClr val="D8B846"/>
                </a:solidFill>
              </a:rPr>
              <a:t>Flagging Requirements</a:t>
            </a:r>
          </a:p>
        </p:txBody>
      </p:sp>
      <p:sp>
        <p:nvSpPr>
          <p:cNvPr id="4" name="Content Placeholder 3"/>
          <p:cNvSpPr>
            <a:spLocks noGrp="1"/>
          </p:cNvSpPr>
          <p:nvPr>
            <p:ph idx="13"/>
          </p:nvPr>
        </p:nvSpPr>
        <p:spPr>
          <a:xfrm>
            <a:off x="623888" y="2506836"/>
            <a:ext cx="7691977" cy="4153257"/>
          </a:xfrm>
        </p:spPr>
        <p:txBody>
          <a:bodyPr/>
          <a:lstStyle/>
          <a:p>
            <a:pPr lvl="0"/>
            <a:r>
              <a:rPr lang="en-US" dirty="0"/>
              <a:t>Contractor communication is critical to understand when to clear the tracks, this allows the train to come through at timetable speed. The contractor will need to gain the flagman’s trust. (How long does it take that contractor to clear the track).</a:t>
            </a:r>
          </a:p>
          <a:p>
            <a:pPr marL="0" lvl="0" indent="0">
              <a:buNone/>
            </a:pPr>
            <a:endParaRPr lang="en-US" sz="2000" dirty="0"/>
          </a:p>
          <a:p>
            <a:pPr lvl="0"/>
            <a:r>
              <a:rPr lang="en-US" dirty="0"/>
              <a:t>Some railroads contract out the flagging work, this may require the contractor to give a 45-day notice if a flagger is needed for more than 30 days. It’s important for contractor to know the railroads flagging guidelines.</a:t>
            </a:r>
          </a:p>
        </p:txBody>
      </p:sp>
    </p:spTree>
    <p:extLst>
      <p:ext uri="{BB962C8B-B14F-4D97-AF65-F5344CB8AC3E}">
        <p14:creationId xmlns:p14="http://schemas.microsoft.com/office/powerpoint/2010/main" val="116239649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7" y="90869"/>
            <a:ext cx="7886700" cy="1270528"/>
          </a:xfrm>
        </p:spPr>
        <p:txBody>
          <a:bodyPr/>
          <a:lstStyle/>
          <a:p>
            <a:r>
              <a:rPr lang="en-US" dirty="0"/>
              <a:t>Railroad Flaggers</a:t>
            </a:r>
          </a:p>
        </p:txBody>
      </p:sp>
      <p:sp>
        <p:nvSpPr>
          <p:cNvPr id="3" name="Text Placeholder 2"/>
          <p:cNvSpPr>
            <a:spLocks noGrp="1"/>
          </p:cNvSpPr>
          <p:nvPr>
            <p:ph type="body" idx="1"/>
          </p:nvPr>
        </p:nvSpPr>
        <p:spPr>
          <a:xfrm>
            <a:off x="623887" y="1037760"/>
            <a:ext cx="7886700" cy="457200"/>
          </a:xfrm>
        </p:spPr>
        <p:txBody>
          <a:bodyPr/>
          <a:lstStyle/>
          <a:p>
            <a:r>
              <a:rPr lang="en-US" sz="3900" dirty="0">
                <a:solidFill>
                  <a:srgbClr val="D8B846"/>
                </a:solidFill>
              </a:rPr>
              <a:t>Know the Railroad’s </a:t>
            </a:r>
          </a:p>
          <a:p>
            <a:r>
              <a:rPr lang="en-US" sz="3900" dirty="0">
                <a:solidFill>
                  <a:srgbClr val="D8B846"/>
                </a:solidFill>
              </a:rPr>
              <a:t>Flagging Requirements</a:t>
            </a:r>
          </a:p>
        </p:txBody>
      </p:sp>
      <p:sp>
        <p:nvSpPr>
          <p:cNvPr id="4" name="Content Placeholder 3"/>
          <p:cNvSpPr>
            <a:spLocks noGrp="1"/>
          </p:cNvSpPr>
          <p:nvPr>
            <p:ph idx="13"/>
          </p:nvPr>
        </p:nvSpPr>
        <p:spPr>
          <a:xfrm>
            <a:off x="623887" y="2415396"/>
            <a:ext cx="7691977" cy="4153257"/>
          </a:xfrm>
        </p:spPr>
        <p:txBody>
          <a:bodyPr/>
          <a:lstStyle/>
          <a:p>
            <a:pPr lvl="0"/>
            <a:r>
              <a:rPr lang="en-US" dirty="0"/>
              <a:t>Give minimum 24-hour notice if cancelling the railroad flagger otherwise will be charged for flagger.</a:t>
            </a:r>
          </a:p>
          <a:p>
            <a:pPr marL="0" lvl="0" indent="0">
              <a:buNone/>
            </a:pPr>
            <a:endParaRPr lang="en-US" sz="2400" dirty="0"/>
          </a:p>
          <a:p>
            <a:pPr lvl="0"/>
            <a:r>
              <a:rPr lang="en-US" dirty="0"/>
              <a:t>Cranes require flagging when the boom length measured toward the track is closer than 25’.</a:t>
            </a:r>
          </a:p>
          <a:p>
            <a:pPr marL="0" lvl="0" indent="0">
              <a:buNone/>
            </a:pPr>
            <a:r>
              <a:rPr lang="en-US" dirty="0"/>
              <a:t>   (flagging see CMM 2-58.3.3)</a:t>
            </a:r>
          </a:p>
          <a:p>
            <a:pPr marL="0" lvl="0" indent="0">
              <a:buNone/>
            </a:pPr>
            <a:endParaRPr lang="en-US" dirty="0"/>
          </a:p>
          <a:p>
            <a:pPr lvl="0"/>
            <a:r>
              <a:rPr lang="en-US" dirty="0"/>
              <a:t>Flagging is needed until the forms are stripped from the parapets .</a:t>
            </a:r>
          </a:p>
        </p:txBody>
      </p:sp>
    </p:spTree>
    <p:extLst>
      <p:ext uri="{BB962C8B-B14F-4D97-AF65-F5344CB8AC3E}">
        <p14:creationId xmlns:p14="http://schemas.microsoft.com/office/powerpoint/2010/main" val="267096124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p:cTn id="21"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4">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 calcmode="lin" valueType="num">
                                      <p:cBhvr>
                                        <p:cTn id="28"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7" y="143992"/>
            <a:ext cx="7886700" cy="1270528"/>
          </a:xfrm>
        </p:spPr>
        <p:txBody>
          <a:bodyPr/>
          <a:lstStyle/>
          <a:p>
            <a:r>
              <a:rPr lang="en-US" dirty="0"/>
              <a:t>Railroad Flaggers</a:t>
            </a:r>
          </a:p>
        </p:txBody>
      </p:sp>
      <p:sp>
        <p:nvSpPr>
          <p:cNvPr id="3" name="Text Placeholder 2"/>
          <p:cNvSpPr>
            <a:spLocks noGrp="1"/>
          </p:cNvSpPr>
          <p:nvPr>
            <p:ph type="body" idx="1"/>
          </p:nvPr>
        </p:nvSpPr>
        <p:spPr>
          <a:xfrm>
            <a:off x="623887" y="1185920"/>
            <a:ext cx="7886700" cy="457200"/>
          </a:xfrm>
        </p:spPr>
        <p:txBody>
          <a:bodyPr/>
          <a:lstStyle/>
          <a:p>
            <a:r>
              <a:rPr lang="en-US" sz="3900" dirty="0">
                <a:solidFill>
                  <a:srgbClr val="D8B846"/>
                </a:solidFill>
              </a:rPr>
              <a:t>Know the Railroad’s </a:t>
            </a:r>
          </a:p>
          <a:p>
            <a:r>
              <a:rPr lang="en-US" sz="3900" dirty="0">
                <a:solidFill>
                  <a:srgbClr val="D8B846"/>
                </a:solidFill>
              </a:rPr>
              <a:t>Flagging Requirements</a:t>
            </a:r>
          </a:p>
        </p:txBody>
      </p:sp>
      <p:sp>
        <p:nvSpPr>
          <p:cNvPr id="4" name="Content Placeholder 3"/>
          <p:cNvSpPr>
            <a:spLocks noGrp="1"/>
          </p:cNvSpPr>
          <p:nvPr>
            <p:ph idx="13"/>
          </p:nvPr>
        </p:nvSpPr>
        <p:spPr>
          <a:xfrm>
            <a:off x="623887" y="2552556"/>
            <a:ext cx="7691977" cy="4153257"/>
          </a:xfrm>
        </p:spPr>
        <p:txBody>
          <a:bodyPr/>
          <a:lstStyle/>
          <a:p>
            <a:pPr lvl="0"/>
            <a:r>
              <a:rPr lang="en-US" dirty="0"/>
              <a:t>Flaggers can’t extend the work block beyond what is requested by the contractor. </a:t>
            </a:r>
          </a:p>
          <a:p>
            <a:pPr marL="0" lvl="0" indent="0">
              <a:buNone/>
            </a:pPr>
            <a:endParaRPr lang="en-US" dirty="0"/>
          </a:p>
          <a:p>
            <a:pPr lvl="0"/>
            <a:r>
              <a:rPr lang="en-US" dirty="0"/>
              <a:t>Ensure that enough time is requested or the flagger will be required to leave and construction near the railroad will halt.</a:t>
            </a:r>
          </a:p>
        </p:txBody>
      </p:sp>
    </p:spTree>
    <p:extLst>
      <p:ext uri="{BB962C8B-B14F-4D97-AF65-F5344CB8AC3E}">
        <p14:creationId xmlns:p14="http://schemas.microsoft.com/office/powerpoint/2010/main" val="262938881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7" y="80010"/>
            <a:ext cx="7886700" cy="1270528"/>
          </a:xfrm>
        </p:spPr>
        <p:txBody>
          <a:bodyPr/>
          <a:lstStyle/>
          <a:p>
            <a:r>
              <a:rPr lang="en-US" dirty="0"/>
              <a:t>Call Before You Dig</a:t>
            </a:r>
          </a:p>
        </p:txBody>
      </p:sp>
      <p:sp>
        <p:nvSpPr>
          <p:cNvPr id="3" name="Text Placeholder 2"/>
          <p:cNvSpPr>
            <a:spLocks noGrp="1"/>
          </p:cNvSpPr>
          <p:nvPr>
            <p:ph type="body" idx="1"/>
          </p:nvPr>
        </p:nvSpPr>
        <p:spPr>
          <a:xfrm>
            <a:off x="623888" y="1745701"/>
            <a:ext cx="7886700" cy="457200"/>
          </a:xfrm>
        </p:spPr>
        <p:txBody>
          <a:bodyPr/>
          <a:lstStyle/>
          <a:p>
            <a:r>
              <a:rPr lang="en-US" sz="3900" dirty="0">
                <a:solidFill>
                  <a:srgbClr val="D8B846"/>
                </a:solidFill>
              </a:rPr>
              <a:t>Each RR has their own CBYD number</a:t>
            </a:r>
          </a:p>
        </p:txBody>
      </p:sp>
      <p:sp>
        <p:nvSpPr>
          <p:cNvPr id="4" name="Content Placeholder 3"/>
          <p:cNvSpPr>
            <a:spLocks noGrp="1"/>
          </p:cNvSpPr>
          <p:nvPr>
            <p:ph idx="13"/>
          </p:nvPr>
        </p:nvSpPr>
        <p:spPr>
          <a:xfrm>
            <a:off x="623887" y="2415396"/>
            <a:ext cx="7691977" cy="4153257"/>
          </a:xfrm>
        </p:spPr>
        <p:txBody>
          <a:bodyPr/>
          <a:lstStyle/>
          <a:p>
            <a:pPr lvl="0"/>
            <a:r>
              <a:rPr lang="en-US" dirty="0"/>
              <a:t>Railroads are </a:t>
            </a:r>
            <a:r>
              <a:rPr lang="en-US" b="1" u="sng" dirty="0"/>
              <a:t>NOT</a:t>
            </a:r>
            <a:r>
              <a:rPr lang="en-US" dirty="0"/>
              <a:t> part of Digges Hotline.  See the RR STSP for Railroad Call Before Your Dig number.</a:t>
            </a:r>
          </a:p>
        </p:txBody>
      </p:sp>
    </p:spTree>
    <p:extLst>
      <p:ext uri="{BB962C8B-B14F-4D97-AF65-F5344CB8AC3E}">
        <p14:creationId xmlns:p14="http://schemas.microsoft.com/office/powerpoint/2010/main" val="26412052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7" y="55462"/>
            <a:ext cx="7886700" cy="1270528"/>
          </a:xfrm>
        </p:spPr>
        <p:txBody>
          <a:bodyPr/>
          <a:lstStyle/>
          <a:p>
            <a:r>
              <a:rPr lang="en-US" dirty="0"/>
              <a:t>Contractor Orientation/E-Rail Safe</a:t>
            </a:r>
          </a:p>
        </p:txBody>
      </p:sp>
      <p:sp>
        <p:nvSpPr>
          <p:cNvPr id="3" name="Text Placeholder 2"/>
          <p:cNvSpPr>
            <a:spLocks noGrp="1"/>
          </p:cNvSpPr>
          <p:nvPr>
            <p:ph type="body" idx="1"/>
          </p:nvPr>
        </p:nvSpPr>
        <p:spPr>
          <a:xfrm>
            <a:off x="623887" y="1097390"/>
            <a:ext cx="7886700" cy="457200"/>
          </a:xfrm>
        </p:spPr>
        <p:txBody>
          <a:bodyPr/>
          <a:lstStyle/>
          <a:p>
            <a:r>
              <a:rPr lang="en-US" sz="3900" dirty="0">
                <a:solidFill>
                  <a:srgbClr val="D8B846"/>
                </a:solidFill>
              </a:rPr>
              <a:t>If Required per RR STSP</a:t>
            </a:r>
          </a:p>
        </p:txBody>
      </p:sp>
      <p:sp>
        <p:nvSpPr>
          <p:cNvPr id="4" name="Content Placeholder 3"/>
          <p:cNvSpPr>
            <a:spLocks noGrp="1"/>
          </p:cNvSpPr>
          <p:nvPr>
            <p:ph idx="13"/>
          </p:nvPr>
        </p:nvSpPr>
        <p:spPr>
          <a:xfrm>
            <a:off x="623887" y="2003916"/>
            <a:ext cx="7691977" cy="4511184"/>
          </a:xfrm>
        </p:spPr>
        <p:txBody>
          <a:bodyPr/>
          <a:lstStyle/>
          <a:p>
            <a:pPr lvl="0"/>
            <a:r>
              <a:rPr lang="en-US" dirty="0"/>
              <a:t>Contractor Orientation/E-Rail Safe training and badges are required for all contractor staff and subcontractors that will be working on RR R/W.</a:t>
            </a:r>
          </a:p>
          <a:p>
            <a:pPr lvl="0"/>
            <a:endParaRPr lang="en-US" dirty="0"/>
          </a:p>
          <a:p>
            <a:r>
              <a:rPr lang="en-US" dirty="0"/>
              <a:t>WisDOT staff is not required, nor can </a:t>
            </a:r>
            <a:r>
              <a:rPr lang="en-US" dirty="0" err="1"/>
              <a:t>WisDOT</a:t>
            </a:r>
            <a:r>
              <a:rPr lang="en-US" dirty="0"/>
              <a:t> staff take the Contractor Orientation/E-Rail Safe training due to indemnification language in the training.</a:t>
            </a:r>
          </a:p>
          <a:p>
            <a:endParaRPr lang="en-US" dirty="0"/>
          </a:p>
          <a:p>
            <a:r>
              <a:rPr lang="en-US" dirty="0"/>
              <a:t>Consultants working for </a:t>
            </a:r>
            <a:r>
              <a:rPr lang="en-US" dirty="0" err="1"/>
              <a:t>WisDOT</a:t>
            </a:r>
            <a:r>
              <a:rPr lang="en-US" dirty="0"/>
              <a:t> are not required to take the training but can if they choose to.</a:t>
            </a:r>
          </a:p>
        </p:txBody>
      </p:sp>
    </p:spTree>
    <p:extLst>
      <p:ext uri="{BB962C8B-B14F-4D97-AF65-F5344CB8AC3E}">
        <p14:creationId xmlns:p14="http://schemas.microsoft.com/office/powerpoint/2010/main" val="463405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p:cTn id="2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148590"/>
            <a:ext cx="7886700" cy="1270528"/>
          </a:xfrm>
        </p:spPr>
        <p:txBody>
          <a:bodyPr/>
          <a:lstStyle/>
          <a:p>
            <a:r>
              <a:rPr lang="en-US" dirty="0"/>
              <a:t>Personal Protective Equipment</a:t>
            </a:r>
          </a:p>
        </p:txBody>
      </p:sp>
      <p:sp>
        <p:nvSpPr>
          <p:cNvPr id="3" name="Text Placeholder 2"/>
          <p:cNvSpPr>
            <a:spLocks noGrp="1"/>
          </p:cNvSpPr>
          <p:nvPr>
            <p:ph type="body" idx="1"/>
          </p:nvPr>
        </p:nvSpPr>
        <p:spPr>
          <a:xfrm>
            <a:off x="623888" y="1190518"/>
            <a:ext cx="7886700" cy="457200"/>
          </a:xfrm>
        </p:spPr>
        <p:txBody>
          <a:bodyPr/>
          <a:lstStyle/>
          <a:p>
            <a:r>
              <a:rPr lang="en-US" sz="3900" dirty="0">
                <a:solidFill>
                  <a:srgbClr val="D8B846"/>
                </a:solidFill>
              </a:rPr>
              <a:t>PPE’s</a:t>
            </a:r>
          </a:p>
        </p:txBody>
      </p:sp>
      <p:sp>
        <p:nvSpPr>
          <p:cNvPr id="4" name="Content Placeholder 3"/>
          <p:cNvSpPr>
            <a:spLocks noGrp="1"/>
          </p:cNvSpPr>
          <p:nvPr>
            <p:ph idx="13"/>
          </p:nvPr>
        </p:nvSpPr>
        <p:spPr>
          <a:xfrm>
            <a:off x="623887" y="2415396"/>
            <a:ext cx="7691977" cy="4153257"/>
          </a:xfrm>
        </p:spPr>
        <p:txBody>
          <a:bodyPr/>
          <a:lstStyle/>
          <a:p>
            <a:pPr lvl="0"/>
            <a:r>
              <a:rPr lang="en-US" dirty="0"/>
              <a:t>Ensure that ALL PPE’s are worn when working on railroad right-of-way. </a:t>
            </a:r>
          </a:p>
          <a:p>
            <a:pPr lvl="1"/>
            <a:r>
              <a:rPr lang="en-US" dirty="0"/>
              <a:t>Hard Hat</a:t>
            </a:r>
          </a:p>
          <a:p>
            <a:pPr lvl="1"/>
            <a:r>
              <a:rPr lang="en-US" dirty="0"/>
              <a:t>Safety Vest</a:t>
            </a:r>
          </a:p>
          <a:p>
            <a:pPr lvl="1"/>
            <a:r>
              <a:rPr lang="en-US" dirty="0"/>
              <a:t>Steel Toe Boots</a:t>
            </a:r>
          </a:p>
          <a:p>
            <a:pPr lvl="1"/>
            <a:r>
              <a:rPr lang="en-US" dirty="0"/>
              <a:t>Safety Glasses</a:t>
            </a:r>
          </a:p>
          <a:p>
            <a:pPr lvl="1"/>
            <a:r>
              <a:rPr lang="en-US" dirty="0"/>
              <a:t>Hearing Protection (train horns 120 decimals) </a:t>
            </a:r>
          </a:p>
          <a:p>
            <a:pPr marL="457200" lvl="1" indent="0">
              <a:buNone/>
            </a:pPr>
            <a:endParaRPr lang="en-US" sz="2800" dirty="0"/>
          </a:p>
          <a:p>
            <a:r>
              <a:rPr lang="en-US" dirty="0"/>
              <a:t>Railroad will remove you from their property if not worn.</a:t>
            </a:r>
          </a:p>
        </p:txBody>
      </p:sp>
    </p:spTree>
    <p:extLst>
      <p:ext uri="{BB962C8B-B14F-4D97-AF65-F5344CB8AC3E}">
        <p14:creationId xmlns:p14="http://schemas.microsoft.com/office/powerpoint/2010/main" val="227054311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4">
                                            <p:txEl>
                                              <p:pRg st="1" end="1"/>
                                            </p:txEl>
                                          </p:spTgt>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4">
                                            <p:txEl>
                                              <p:pRg st="2" end="2"/>
                                            </p:txEl>
                                          </p:spTgt>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7" dur="500"/>
                                        <p:tgtEl>
                                          <p:spTgt spid="4">
                                            <p:txEl>
                                              <p:pRg st="3" end="3"/>
                                            </p:txEl>
                                          </p:spTgt>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4">
                                            <p:txEl>
                                              <p:pRg st="4" end="4"/>
                                            </p:txEl>
                                          </p:spTgt>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p:cTn id="37"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39" dur="500"/>
                                        <p:tgtEl>
                                          <p:spTgt spid="4">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4">
                                            <p:txEl>
                                              <p:pRg st="7" end="7"/>
                                            </p:txEl>
                                          </p:spTgt>
                                        </p:tgtEl>
                                        <p:attrNameLst>
                                          <p:attrName>style.visibility</p:attrName>
                                        </p:attrNameLst>
                                      </p:cBhvr>
                                      <p:to>
                                        <p:strVal val="visible"/>
                                      </p:to>
                                    </p:set>
                                    <p:anim calcmode="lin" valueType="num">
                                      <p:cBhvr>
                                        <p:cTn id="44"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45" dur="500" fill="hold"/>
                                        <p:tgtEl>
                                          <p:spTgt spid="4">
                                            <p:txEl>
                                              <p:pRg st="7" end="7"/>
                                            </p:txEl>
                                          </p:spTgt>
                                        </p:tgtEl>
                                        <p:attrNameLst>
                                          <p:attrName>ppt_h</p:attrName>
                                        </p:attrNameLst>
                                      </p:cBhvr>
                                      <p:tavLst>
                                        <p:tav tm="0">
                                          <p:val>
                                            <p:fltVal val="0"/>
                                          </p:val>
                                        </p:tav>
                                        <p:tav tm="100000">
                                          <p:val>
                                            <p:strVal val="#ppt_h"/>
                                          </p:val>
                                        </p:tav>
                                      </p:tavLst>
                                    </p:anim>
                                    <p:animEffect transition="in" filter="fade">
                                      <p:cBhvr>
                                        <p:cTn id="46"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7" y="148590"/>
            <a:ext cx="7886700" cy="1270528"/>
          </a:xfrm>
        </p:spPr>
        <p:txBody>
          <a:bodyPr/>
          <a:lstStyle/>
          <a:p>
            <a:r>
              <a:rPr lang="en-US" dirty="0"/>
              <a:t>Construction Safety Near Railroad</a:t>
            </a:r>
          </a:p>
        </p:txBody>
      </p:sp>
      <p:sp>
        <p:nvSpPr>
          <p:cNvPr id="3" name="Text Placeholder 2"/>
          <p:cNvSpPr>
            <a:spLocks noGrp="1"/>
          </p:cNvSpPr>
          <p:nvPr>
            <p:ph type="body" idx="1"/>
          </p:nvPr>
        </p:nvSpPr>
        <p:spPr>
          <a:xfrm>
            <a:off x="623887" y="1231457"/>
            <a:ext cx="7886700" cy="457200"/>
          </a:xfrm>
        </p:spPr>
        <p:txBody>
          <a:bodyPr/>
          <a:lstStyle/>
          <a:p>
            <a:r>
              <a:rPr lang="en-US" sz="3900" dirty="0">
                <a:solidFill>
                  <a:srgbClr val="D8B846"/>
                </a:solidFill>
              </a:rPr>
              <a:t>Mistakes Can Be Deadly</a:t>
            </a:r>
          </a:p>
        </p:txBody>
      </p:sp>
      <p:sp>
        <p:nvSpPr>
          <p:cNvPr id="4" name="Content Placeholder 3"/>
          <p:cNvSpPr>
            <a:spLocks noGrp="1"/>
          </p:cNvSpPr>
          <p:nvPr>
            <p:ph idx="13"/>
          </p:nvPr>
        </p:nvSpPr>
        <p:spPr>
          <a:xfrm>
            <a:off x="623887" y="2415396"/>
            <a:ext cx="7691977" cy="4153257"/>
          </a:xfrm>
        </p:spPr>
        <p:txBody>
          <a:bodyPr/>
          <a:lstStyle/>
          <a:p>
            <a:pPr lvl="0"/>
            <a:r>
              <a:rPr lang="en-US" dirty="0"/>
              <a:t>Railroad may shut the project down if rules are not followed, if this happens PCL shall contact the RRC immediately.</a:t>
            </a:r>
          </a:p>
          <a:p>
            <a:pPr lvl="0"/>
            <a:endParaRPr lang="en-US" dirty="0"/>
          </a:p>
          <a:p>
            <a:pPr marL="0" lvl="0" indent="0">
              <a:buNone/>
            </a:pPr>
            <a:endParaRPr lang="en-US" dirty="0"/>
          </a:p>
          <a:p>
            <a:pPr lvl="2"/>
            <a:r>
              <a:rPr lang="en-US" sz="3200" dirty="0"/>
              <a:t>Anna Davey – 715-392-7960</a:t>
            </a:r>
          </a:p>
          <a:p>
            <a:pPr lvl="2"/>
            <a:r>
              <a:rPr lang="en-US" sz="3200" dirty="0"/>
              <a:t>Jared Kinziger – 920-492-7713</a:t>
            </a:r>
          </a:p>
        </p:txBody>
      </p:sp>
    </p:spTree>
    <p:extLst>
      <p:ext uri="{BB962C8B-B14F-4D97-AF65-F5344CB8AC3E}">
        <p14:creationId xmlns:p14="http://schemas.microsoft.com/office/powerpoint/2010/main" val="238291347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p:cTn id="13"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4">
                                            <p:txEl>
                                              <p:pRg st="3" end="3"/>
                                            </p:txEl>
                                          </p:spTgt>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 calcmode="lin" valueType="num">
                                      <p:cBhvr>
                                        <p:cTn id="18"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19"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20"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7" y="144639"/>
            <a:ext cx="7886700" cy="1270528"/>
          </a:xfrm>
        </p:spPr>
        <p:txBody>
          <a:bodyPr/>
          <a:lstStyle/>
          <a:p>
            <a:r>
              <a:rPr lang="en-US" dirty="0"/>
              <a:t>Survey and Inspection</a:t>
            </a:r>
          </a:p>
        </p:txBody>
      </p:sp>
      <p:sp>
        <p:nvSpPr>
          <p:cNvPr id="3" name="Text Placeholder 2"/>
          <p:cNvSpPr>
            <a:spLocks noGrp="1"/>
          </p:cNvSpPr>
          <p:nvPr>
            <p:ph type="body" idx="1"/>
          </p:nvPr>
        </p:nvSpPr>
        <p:spPr>
          <a:xfrm>
            <a:off x="633413" y="1276927"/>
            <a:ext cx="7886700" cy="457200"/>
          </a:xfrm>
        </p:spPr>
        <p:txBody>
          <a:bodyPr/>
          <a:lstStyle/>
          <a:p>
            <a:r>
              <a:rPr lang="en-US" sz="3900" dirty="0">
                <a:solidFill>
                  <a:srgbClr val="D8B846"/>
                </a:solidFill>
              </a:rPr>
              <a:t>During Construction</a:t>
            </a:r>
          </a:p>
        </p:txBody>
      </p:sp>
      <p:sp>
        <p:nvSpPr>
          <p:cNvPr id="4" name="Content Placeholder 3"/>
          <p:cNvSpPr>
            <a:spLocks noGrp="1"/>
          </p:cNvSpPr>
          <p:nvPr>
            <p:ph idx="13"/>
          </p:nvPr>
        </p:nvSpPr>
        <p:spPr>
          <a:xfrm>
            <a:off x="623887" y="2053087"/>
            <a:ext cx="7691977" cy="4606505"/>
          </a:xfrm>
        </p:spPr>
        <p:txBody>
          <a:bodyPr/>
          <a:lstStyle/>
          <a:p>
            <a:pPr lvl="0"/>
            <a:r>
              <a:rPr lang="en-US" dirty="0"/>
              <a:t>Staking and inspecting (by project staff) needed to ensure proper locations and elevations of railroad signal and crossing surface. </a:t>
            </a:r>
          </a:p>
          <a:p>
            <a:pPr marL="0" lvl="0" indent="0">
              <a:buNone/>
            </a:pPr>
            <a:endParaRPr lang="en-US" dirty="0"/>
          </a:p>
          <a:p>
            <a:pPr lvl="0"/>
            <a:r>
              <a:rPr lang="en-US" dirty="0"/>
              <a:t>If the railroad installs the signals or crossing surface in the wrong location or elevation, it may require extending closures, delays and cost to the project.  </a:t>
            </a:r>
          </a:p>
          <a:p>
            <a:pPr marL="0" lvl="0" indent="0">
              <a:buNone/>
            </a:pPr>
            <a:endParaRPr lang="en-US" dirty="0"/>
          </a:p>
          <a:p>
            <a:pPr lvl="0"/>
            <a:r>
              <a:rPr lang="en-US" dirty="0"/>
              <a:t>It is better to ensure that it is done correctly the first time than trying to get the railroad to come back to reinstall it.</a:t>
            </a:r>
          </a:p>
        </p:txBody>
      </p:sp>
    </p:spTree>
    <p:extLst>
      <p:ext uri="{BB962C8B-B14F-4D97-AF65-F5344CB8AC3E}">
        <p14:creationId xmlns:p14="http://schemas.microsoft.com/office/powerpoint/2010/main" val="73230477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p:cTn id="2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7" y="102870"/>
            <a:ext cx="7886700" cy="1270528"/>
          </a:xfrm>
        </p:spPr>
        <p:txBody>
          <a:bodyPr/>
          <a:lstStyle/>
          <a:p>
            <a:r>
              <a:rPr lang="en-US" dirty="0"/>
              <a:t>Paving</a:t>
            </a:r>
          </a:p>
        </p:txBody>
      </p:sp>
      <p:sp>
        <p:nvSpPr>
          <p:cNvPr id="3" name="Text Placeholder 2"/>
          <p:cNvSpPr>
            <a:spLocks noGrp="1"/>
          </p:cNvSpPr>
          <p:nvPr>
            <p:ph type="body" idx="1"/>
          </p:nvPr>
        </p:nvSpPr>
        <p:spPr>
          <a:xfrm>
            <a:off x="623887" y="1373398"/>
            <a:ext cx="7886700" cy="457200"/>
          </a:xfrm>
        </p:spPr>
        <p:txBody>
          <a:bodyPr/>
          <a:lstStyle/>
          <a:p>
            <a:r>
              <a:rPr lang="en-US" sz="3900" dirty="0">
                <a:solidFill>
                  <a:srgbClr val="D8B846"/>
                </a:solidFill>
              </a:rPr>
              <a:t>Paving Up To Crossing Surface</a:t>
            </a:r>
          </a:p>
        </p:txBody>
      </p:sp>
      <p:sp>
        <p:nvSpPr>
          <p:cNvPr id="4" name="Content Placeholder 3"/>
          <p:cNvSpPr>
            <a:spLocks noGrp="1"/>
          </p:cNvSpPr>
          <p:nvPr>
            <p:ph idx="13"/>
          </p:nvPr>
        </p:nvSpPr>
        <p:spPr>
          <a:xfrm>
            <a:off x="623887" y="2415396"/>
            <a:ext cx="7691977" cy="4153257"/>
          </a:xfrm>
        </p:spPr>
        <p:txBody>
          <a:bodyPr/>
          <a:lstStyle/>
          <a:p>
            <a:pPr lvl="0"/>
            <a:r>
              <a:rPr lang="en-US" dirty="0"/>
              <a:t>Utilize the SDD(s) and plan .</a:t>
            </a:r>
          </a:p>
          <a:p>
            <a:pPr lvl="0"/>
            <a:endParaRPr lang="en-US" dirty="0"/>
          </a:p>
          <a:p>
            <a:r>
              <a:rPr lang="en-US" dirty="0"/>
              <a:t>Prior to paving, discuss specific paving requirements with the RRC. </a:t>
            </a:r>
          </a:p>
          <a:p>
            <a:pPr marL="0" lvl="0" indent="0">
              <a:buNone/>
            </a:pPr>
            <a:endParaRPr lang="en-US" dirty="0"/>
          </a:p>
        </p:txBody>
      </p:sp>
    </p:spTree>
    <p:extLst>
      <p:ext uri="{BB962C8B-B14F-4D97-AF65-F5344CB8AC3E}">
        <p14:creationId xmlns:p14="http://schemas.microsoft.com/office/powerpoint/2010/main" val="32428780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262678"/>
            <a:ext cx="7886700" cy="1270528"/>
          </a:xfrm>
        </p:spPr>
        <p:txBody>
          <a:bodyPr/>
          <a:lstStyle/>
          <a:p>
            <a:r>
              <a:rPr lang="en-US" dirty="0"/>
              <a:t>Plan Changes</a:t>
            </a:r>
          </a:p>
        </p:txBody>
      </p:sp>
      <p:sp>
        <p:nvSpPr>
          <p:cNvPr id="3" name="Text Placeholder 2"/>
          <p:cNvSpPr>
            <a:spLocks noGrp="1"/>
          </p:cNvSpPr>
          <p:nvPr>
            <p:ph type="body" idx="1"/>
          </p:nvPr>
        </p:nvSpPr>
        <p:spPr>
          <a:xfrm>
            <a:off x="623888" y="1517101"/>
            <a:ext cx="7886700" cy="457200"/>
          </a:xfrm>
        </p:spPr>
        <p:txBody>
          <a:bodyPr/>
          <a:lstStyle/>
          <a:p>
            <a:r>
              <a:rPr lang="en-US" sz="3900" dirty="0">
                <a:solidFill>
                  <a:srgbClr val="D8B846"/>
                </a:solidFill>
              </a:rPr>
              <a:t>Involving the Area Near the Railroad</a:t>
            </a:r>
          </a:p>
        </p:txBody>
      </p:sp>
      <p:sp>
        <p:nvSpPr>
          <p:cNvPr id="4" name="Content Placeholder 3"/>
          <p:cNvSpPr>
            <a:spLocks noGrp="1"/>
          </p:cNvSpPr>
          <p:nvPr>
            <p:ph idx="13"/>
          </p:nvPr>
        </p:nvSpPr>
        <p:spPr>
          <a:xfrm>
            <a:off x="623887" y="2415396"/>
            <a:ext cx="7691977" cy="4153257"/>
          </a:xfrm>
        </p:spPr>
        <p:txBody>
          <a:bodyPr/>
          <a:lstStyle/>
          <a:p>
            <a:pPr lvl="0"/>
            <a:r>
              <a:rPr lang="en-US" dirty="0"/>
              <a:t>Do not make changes in the field to the center median, sidewalk etc. at or near an at-grade railroad crossing without consulting with the RRC first.</a:t>
            </a:r>
          </a:p>
        </p:txBody>
      </p:sp>
    </p:spTree>
    <p:extLst>
      <p:ext uri="{BB962C8B-B14F-4D97-AF65-F5344CB8AC3E}">
        <p14:creationId xmlns:p14="http://schemas.microsoft.com/office/powerpoint/2010/main" val="282363707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5998B39-6123-4B6B-8F3F-451F3FB0995F}"/>
              </a:ext>
            </a:extLst>
          </p:cNvPr>
          <p:cNvSpPr>
            <a:spLocks noGrp="1"/>
          </p:cNvSpPr>
          <p:nvPr>
            <p:ph type="title"/>
          </p:nvPr>
        </p:nvSpPr>
        <p:spPr>
          <a:xfrm>
            <a:off x="628650" y="91440"/>
            <a:ext cx="7886700" cy="1325563"/>
          </a:xfrm>
        </p:spPr>
        <p:txBody>
          <a:bodyPr/>
          <a:lstStyle/>
          <a:p>
            <a:r>
              <a:rPr lang="en-US" dirty="0"/>
              <a:t>Project Construction Leader (PCL)</a:t>
            </a:r>
            <a:br>
              <a:rPr lang="en-US" dirty="0"/>
            </a:br>
            <a:r>
              <a:rPr lang="en-US" dirty="0"/>
              <a:t>(or designated staff) Coordination</a:t>
            </a:r>
          </a:p>
        </p:txBody>
      </p:sp>
      <p:sp>
        <p:nvSpPr>
          <p:cNvPr id="7" name="Content Placeholder 6">
            <a:extLst>
              <a:ext uri="{FF2B5EF4-FFF2-40B4-BE49-F238E27FC236}">
                <a16:creationId xmlns:a16="http://schemas.microsoft.com/office/drawing/2014/main" id="{CD012A58-52A8-4819-BFC5-AC1BCACD7C9F}"/>
              </a:ext>
            </a:extLst>
          </p:cNvPr>
          <p:cNvSpPr>
            <a:spLocks noGrp="1"/>
          </p:cNvSpPr>
          <p:nvPr>
            <p:ph idx="1"/>
          </p:nvPr>
        </p:nvSpPr>
        <p:spPr>
          <a:xfrm>
            <a:off x="628650" y="2023110"/>
            <a:ext cx="7886700" cy="4743450"/>
          </a:xfrm>
        </p:spPr>
        <p:txBody>
          <a:bodyPr/>
          <a:lstStyle/>
          <a:p>
            <a:r>
              <a:rPr lang="en-US" dirty="0"/>
              <a:t>Meet with the RRC prior to pre-con to discuss status of railroad coordination and standards.</a:t>
            </a:r>
          </a:p>
          <a:p>
            <a:endParaRPr lang="en-US" dirty="0"/>
          </a:p>
          <a:p>
            <a:r>
              <a:rPr lang="en-US" dirty="0"/>
              <a:t>Keep RRC updated on railroad items, such as schedule, flagger, any contractor issues, utilities that affect the railroads work.  </a:t>
            </a:r>
          </a:p>
          <a:p>
            <a:endParaRPr lang="en-US" dirty="0"/>
          </a:p>
          <a:p>
            <a:r>
              <a:rPr lang="en-US" dirty="0"/>
              <a:t>Weekly meetings may be necessary.</a:t>
            </a:r>
          </a:p>
          <a:p>
            <a:endParaRPr lang="en-US" dirty="0"/>
          </a:p>
          <a:p>
            <a:r>
              <a:rPr lang="en-US" dirty="0"/>
              <a:t>Railroad work is funded by the projects and is part of the project even though the work is being done by the railroad (similar to a subcontractor)</a:t>
            </a:r>
          </a:p>
        </p:txBody>
      </p:sp>
    </p:spTree>
    <p:extLst>
      <p:ext uri="{BB962C8B-B14F-4D97-AF65-F5344CB8AC3E}">
        <p14:creationId xmlns:p14="http://schemas.microsoft.com/office/powerpoint/2010/main" val="27081010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 calcmode="lin" valueType="num">
                                      <p:cBhvr>
                                        <p:cTn id="14"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7">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 calcmode="lin" valueType="num">
                                      <p:cBhvr>
                                        <p:cTn id="21"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7">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7">
                                            <p:txEl>
                                              <p:pRg st="6" end="6"/>
                                            </p:txEl>
                                          </p:spTgt>
                                        </p:tgtEl>
                                        <p:attrNameLst>
                                          <p:attrName>style.visibility</p:attrName>
                                        </p:attrNameLst>
                                      </p:cBhvr>
                                      <p:to>
                                        <p:strVal val="visible"/>
                                      </p:to>
                                    </p:set>
                                    <p:anim calcmode="lin" valueType="num">
                                      <p:cBhvr>
                                        <p:cTn id="28" dur="500" fill="hold"/>
                                        <p:tgtEl>
                                          <p:spTgt spid="7">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7">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7" y="160020"/>
            <a:ext cx="7886700" cy="1270528"/>
          </a:xfrm>
        </p:spPr>
        <p:txBody>
          <a:bodyPr/>
          <a:lstStyle/>
          <a:p>
            <a:r>
              <a:rPr lang="en-US" dirty="0"/>
              <a:t>Access Issues</a:t>
            </a:r>
          </a:p>
        </p:txBody>
      </p:sp>
      <p:sp>
        <p:nvSpPr>
          <p:cNvPr id="3" name="Text Placeholder 2"/>
          <p:cNvSpPr>
            <a:spLocks noGrp="1"/>
          </p:cNvSpPr>
          <p:nvPr>
            <p:ph type="body" idx="1"/>
          </p:nvPr>
        </p:nvSpPr>
        <p:spPr>
          <a:xfrm>
            <a:off x="623887" y="1237172"/>
            <a:ext cx="7886700" cy="457200"/>
          </a:xfrm>
        </p:spPr>
        <p:txBody>
          <a:bodyPr/>
          <a:lstStyle/>
          <a:p>
            <a:r>
              <a:rPr lang="en-US" sz="3900" dirty="0">
                <a:solidFill>
                  <a:srgbClr val="D8B846"/>
                </a:solidFill>
              </a:rPr>
              <a:t>Involving the Area Near the Railroad</a:t>
            </a:r>
          </a:p>
        </p:txBody>
      </p:sp>
      <p:sp>
        <p:nvSpPr>
          <p:cNvPr id="4" name="Content Placeholder 3"/>
          <p:cNvSpPr>
            <a:spLocks noGrp="1"/>
          </p:cNvSpPr>
          <p:nvPr>
            <p:ph idx="13"/>
          </p:nvPr>
        </p:nvSpPr>
        <p:spPr>
          <a:xfrm>
            <a:off x="623887" y="2415396"/>
            <a:ext cx="7691977" cy="4153257"/>
          </a:xfrm>
        </p:spPr>
        <p:txBody>
          <a:bodyPr/>
          <a:lstStyle/>
          <a:p>
            <a:pPr lvl="0"/>
            <a:r>
              <a:rPr lang="en-US" dirty="0"/>
              <a:t>Ensure the railroad has access to the work area and room to work.</a:t>
            </a:r>
          </a:p>
          <a:p>
            <a:pPr lvl="1"/>
            <a:r>
              <a:rPr lang="en-US" dirty="0"/>
              <a:t>Example, a paving contractor place stakes in the same location that the railroad needed to excavate to place railroad signals.  This delayed the railroad about ½ a day which cost WisDOT approximately $4,000.</a:t>
            </a:r>
          </a:p>
        </p:txBody>
      </p:sp>
    </p:spTree>
    <p:extLst>
      <p:ext uri="{BB962C8B-B14F-4D97-AF65-F5344CB8AC3E}">
        <p14:creationId xmlns:p14="http://schemas.microsoft.com/office/powerpoint/2010/main" val="158279905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102870"/>
            <a:ext cx="7886700" cy="1270528"/>
          </a:xfrm>
        </p:spPr>
        <p:txBody>
          <a:bodyPr/>
          <a:lstStyle/>
          <a:p>
            <a:r>
              <a:rPr lang="en-US" dirty="0"/>
              <a:t>Drainage and Restoration</a:t>
            </a:r>
          </a:p>
        </p:txBody>
      </p:sp>
      <p:sp>
        <p:nvSpPr>
          <p:cNvPr id="3" name="Text Placeholder 2"/>
          <p:cNvSpPr>
            <a:spLocks noGrp="1"/>
          </p:cNvSpPr>
          <p:nvPr>
            <p:ph type="body" idx="1"/>
          </p:nvPr>
        </p:nvSpPr>
        <p:spPr>
          <a:xfrm>
            <a:off x="623888" y="1313265"/>
            <a:ext cx="7886700" cy="457200"/>
          </a:xfrm>
        </p:spPr>
        <p:txBody>
          <a:bodyPr/>
          <a:lstStyle/>
          <a:p>
            <a:r>
              <a:rPr lang="en-US" sz="3900" dirty="0">
                <a:solidFill>
                  <a:srgbClr val="D8B846"/>
                </a:solidFill>
              </a:rPr>
              <a:t>Railroad Property</a:t>
            </a:r>
          </a:p>
        </p:txBody>
      </p:sp>
      <p:sp>
        <p:nvSpPr>
          <p:cNvPr id="4" name="Content Placeholder 3"/>
          <p:cNvSpPr>
            <a:spLocks noGrp="1"/>
          </p:cNvSpPr>
          <p:nvPr>
            <p:ph idx="13"/>
          </p:nvPr>
        </p:nvSpPr>
        <p:spPr>
          <a:xfrm>
            <a:off x="623888" y="2301096"/>
            <a:ext cx="7691977" cy="4153257"/>
          </a:xfrm>
        </p:spPr>
        <p:txBody>
          <a:bodyPr/>
          <a:lstStyle/>
          <a:p>
            <a:pPr lvl="0"/>
            <a:r>
              <a:rPr lang="en-US" dirty="0"/>
              <a:t>Leave it better than when you got there. Can’t negatively affect railroad property.</a:t>
            </a:r>
          </a:p>
          <a:p>
            <a:pPr marL="0" lvl="0" indent="0">
              <a:buNone/>
            </a:pPr>
            <a:endParaRPr lang="en-US" dirty="0"/>
          </a:p>
          <a:p>
            <a:pPr lvl="0"/>
            <a:r>
              <a:rPr lang="en-US" dirty="0"/>
              <a:t>Keep the area near the railroad clear of debris and piles.</a:t>
            </a:r>
          </a:p>
          <a:p>
            <a:pPr marL="0" lvl="0" indent="0">
              <a:buNone/>
            </a:pPr>
            <a:endParaRPr lang="en-US" dirty="0"/>
          </a:p>
          <a:p>
            <a:pPr lvl="0"/>
            <a:r>
              <a:rPr lang="en-US" dirty="0"/>
              <a:t>Ensure that </a:t>
            </a:r>
            <a:r>
              <a:rPr lang="en-US" i="1" u="sng" dirty="0"/>
              <a:t>NO</a:t>
            </a:r>
            <a:r>
              <a:rPr lang="en-US" dirty="0"/>
              <a:t> fine graded material (sand/topsoil) get place on top of the ballast or railroad ditches.  This include through erosion.  Keep the railroad flangeways clean.</a:t>
            </a:r>
          </a:p>
        </p:txBody>
      </p:sp>
    </p:spTree>
    <p:extLst>
      <p:ext uri="{BB962C8B-B14F-4D97-AF65-F5344CB8AC3E}">
        <p14:creationId xmlns:p14="http://schemas.microsoft.com/office/powerpoint/2010/main" val="116815926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p:cTn id="2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7" y="160020"/>
            <a:ext cx="7886700" cy="1270528"/>
          </a:xfrm>
        </p:spPr>
        <p:txBody>
          <a:bodyPr/>
          <a:lstStyle/>
          <a:p>
            <a:r>
              <a:rPr lang="en-US" dirty="0"/>
              <a:t>Any Questions or Issues</a:t>
            </a:r>
          </a:p>
        </p:txBody>
      </p:sp>
      <p:sp>
        <p:nvSpPr>
          <p:cNvPr id="3" name="Text Placeholder 2"/>
          <p:cNvSpPr>
            <a:spLocks noGrp="1"/>
          </p:cNvSpPr>
          <p:nvPr>
            <p:ph type="body" idx="1"/>
          </p:nvPr>
        </p:nvSpPr>
        <p:spPr>
          <a:xfrm>
            <a:off x="623887" y="1237172"/>
            <a:ext cx="7886700" cy="457200"/>
          </a:xfrm>
        </p:spPr>
        <p:txBody>
          <a:bodyPr/>
          <a:lstStyle/>
          <a:p>
            <a:r>
              <a:rPr lang="en-US" sz="3900" dirty="0">
                <a:solidFill>
                  <a:srgbClr val="D8B846"/>
                </a:solidFill>
              </a:rPr>
              <a:t>During Construction</a:t>
            </a:r>
          </a:p>
        </p:txBody>
      </p:sp>
      <p:sp>
        <p:nvSpPr>
          <p:cNvPr id="4" name="Content Placeholder 3"/>
          <p:cNvSpPr>
            <a:spLocks noGrp="1"/>
          </p:cNvSpPr>
          <p:nvPr>
            <p:ph idx="13"/>
          </p:nvPr>
        </p:nvSpPr>
        <p:spPr>
          <a:xfrm>
            <a:off x="623887" y="2186796"/>
            <a:ext cx="7691977" cy="4153257"/>
          </a:xfrm>
        </p:spPr>
        <p:txBody>
          <a:bodyPr/>
          <a:lstStyle/>
          <a:p>
            <a:pPr lvl="0"/>
            <a:r>
              <a:rPr lang="en-US" dirty="0"/>
              <a:t>Contact the RRC</a:t>
            </a:r>
          </a:p>
          <a:p>
            <a:pPr lvl="1"/>
            <a:r>
              <a:rPr lang="en-US" dirty="0"/>
              <a:t>If you can’t get in contact with the RRC responsible for railroad coordination on a project please leave a message and contact the other RRC if it cannot wait for a response back.</a:t>
            </a:r>
          </a:p>
          <a:p>
            <a:pPr lvl="0"/>
            <a:endParaRPr lang="en-US" dirty="0"/>
          </a:p>
          <a:p>
            <a:pPr lvl="0" algn="ctr"/>
            <a:r>
              <a:rPr lang="en-US" dirty="0"/>
              <a:t>Anna Davey – 715-392-7960</a:t>
            </a:r>
          </a:p>
          <a:p>
            <a:pPr lvl="0" algn="ctr"/>
            <a:r>
              <a:rPr lang="en-US" dirty="0"/>
              <a:t>Jared Kinziger – 920-492-7713</a:t>
            </a:r>
          </a:p>
        </p:txBody>
      </p:sp>
    </p:spTree>
    <p:extLst>
      <p:ext uri="{BB962C8B-B14F-4D97-AF65-F5344CB8AC3E}">
        <p14:creationId xmlns:p14="http://schemas.microsoft.com/office/powerpoint/2010/main" val="102971873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p:cTn id="12"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p:cTn id="19"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1" dur="500"/>
                                        <p:tgtEl>
                                          <p:spTgt spid="4">
                                            <p:txEl>
                                              <p:pRg st="3" end="3"/>
                                            </p:txEl>
                                          </p:spTgt>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 calcmode="lin" valueType="num">
                                      <p:cBhvr>
                                        <p:cTn id="24"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5"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26"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5998B39-6123-4B6B-8F3F-451F3FB0995F}"/>
              </a:ext>
            </a:extLst>
          </p:cNvPr>
          <p:cNvSpPr>
            <a:spLocks noGrp="1"/>
          </p:cNvSpPr>
          <p:nvPr>
            <p:ph type="title"/>
          </p:nvPr>
        </p:nvSpPr>
        <p:spPr>
          <a:xfrm>
            <a:off x="628650" y="220662"/>
            <a:ext cx="7886700" cy="1325563"/>
          </a:xfrm>
        </p:spPr>
        <p:txBody>
          <a:bodyPr/>
          <a:lstStyle/>
          <a:p>
            <a:r>
              <a:rPr lang="en-US" dirty="0"/>
              <a:t>Project Construction Leader Utility Coordination</a:t>
            </a:r>
          </a:p>
        </p:txBody>
      </p:sp>
      <p:sp>
        <p:nvSpPr>
          <p:cNvPr id="7" name="Content Placeholder 6">
            <a:extLst>
              <a:ext uri="{FF2B5EF4-FFF2-40B4-BE49-F238E27FC236}">
                <a16:creationId xmlns:a16="http://schemas.microsoft.com/office/drawing/2014/main" id="{CD012A58-52A8-4819-BFC5-AC1BCACD7C9F}"/>
              </a:ext>
            </a:extLst>
          </p:cNvPr>
          <p:cNvSpPr>
            <a:spLocks noGrp="1"/>
          </p:cNvSpPr>
          <p:nvPr>
            <p:ph idx="1"/>
          </p:nvPr>
        </p:nvSpPr>
        <p:spPr/>
        <p:txBody>
          <a:bodyPr/>
          <a:lstStyle/>
          <a:p>
            <a:r>
              <a:rPr lang="en-US" dirty="0"/>
              <a:t>Utilities should be relocated to ensure that they are not in conflict with the railroad signals, bungalow, etc.  </a:t>
            </a:r>
          </a:p>
          <a:p>
            <a:pPr marL="0" indent="0">
              <a:buNone/>
            </a:pPr>
            <a:endParaRPr lang="en-US" dirty="0"/>
          </a:p>
          <a:p>
            <a:r>
              <a:rPr lang="en-US" dirty="0"/>
              <a:t>Utility relocations may be concurrent with construction and may need to be coordinated with the railroad work.</a:t>
            </a:r>
          </a:p>
          <a:p>
            <a:pPr marL="0" indent="0">
              <a:buNone/>
            </a:pPr>
            <a:endParaRPr lang="en-US" dirty="0"/>
          </a:p>
          <a:p>
            <a:r>
              <a:rPr lang="en-US" dirty="0"/>
              <a:t>Field coordinate with utility companies to ensure that there are no conflicts to the railroads work.</a:t>
            </a:r>
          </a:p>
          <a:p>
            <a:pPr marL="0" indent="0">
              <a:buNone/>
            </a:pPr>
            <a:endParaRPr lang="en-US" dirty="0"/>
          </a:p>
          <a:p>
            <a:endParaRPr lang="en-US" dirty="0"/>
          </a:p>
        </p:txBody>
      </p:sp>
    </p:spTree>
    <p:extLst>
      <p:ext uri="{BB962C8B-B14F-4D97-AF65-F5344CB8AC3E}">
        <p14:creationId xmlns:p14="http://schemas.microsoft.com/office/powerpoint/2010/main" val="394704805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 calcmode="lin" valueType="num">
                                      <p:cBhvr>
                                        <p:cTn id="14"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7">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 calcmode="lin" valueType="num">
                                      <p:cBhvr>
                                        <p:cTn id="21"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7" y="102870"/>
            <a:ext cx="7886700" cy="1270528"/>
          </a:xfrm>
        </p:spPr>
        <p:txBody>
          <a:bodyPr/>
          <a:lstStyle/>
          <a:p>
            <a:r>
              <a:rPr lang="en-US" dirty="0"/>
              <a:t>Railroad Insurance (RPLI)</a:t>
            </a:r>
          </a:p>
        </p:txBody>
      </p:sp>
      <p:sp>
        <p:nvSpPr>
          <p:cNvPr id="3" name="Text Placeholder 2"/>
          <p:cNvSpPr>
            <a:spLocks noGrp="1"/>
          </p:cNvSpPr>
          <p:nvPr>
            <p:ph type="body" idx="1"/>
          </p:nvPr>
        </p:nvSpPr>
        <p:spPr>
          <a:xfrm>
            <a:off x="623887" y="1144798"/>
            <a:ext cx="7886700" cy="457200"/>
          </a:xfrm>
        </p:spPr>
        <p:txBody>
          <a:bodyPr/>
          <a:lstStyle/>
          <a:p>
            <a:r>
              <a:rPr lang="en-US" sz="3900" dirty="0">
                <a:solidFill>
                  <a:srgbClr val="D8B846"/>
                </a:solidFill>
              </a:rPr>
              <a:t>Railroad Protective Liability Insurance</a:t>
            </a:r>
          </a:p>
        </p:txBody>
      </p:sp>
      <p:sp>
        <p:nvSpPr>
          <p:cNvPr id="4" name="Content Placeholder 3"/>
          <p:cNvSpPr>
            <a:spLocks noGrp="1"/>
          </p:cNvSpPr>
          <p:nvPr>
            <p:ph idx="13"/>
          </p:nvPr>
        </p:nvSpPr>
        <p:spPr>
          <a:xfrm>
            <a:off x="623887" y="2026988"/>
            <a:ext cx="7691977" cy="4499542"/>
          </a:xfrm>
        </p:spPr>
        <p:txBody>
          <a:bodyPr/>
          <a:lstStyle/>
          <a:p>
            <a:pPr lvl="0"/>
            <a:r>
              <a:rPr lang="en-US" dirty="0"/>
              <a:t>Do </a:t>
            </a:r>
            <a:r>
              <a:rPr lang="en-US" b="1" i="1" u="sng" dirty="0"/>
              <a:t>NOT</a:t>
            </a:r>
            <a:r>
              <a:rPr lang="en-US" dirty="0"/>
              <a:t> issue the Start Notice prior to the railroad insurance being approved by the railroad.</a:t>
            </a:r>
          </a:p>
          <a:p>
            <a:pPr marL="0" lvl="0" indent="0">
              <a:buNone/>
            </a:pPr>
            <a:r>
              <a:rPr lang="en-US" dirty="0"/>
              <a:t>   (Standard Provisions 107.17.3(6))</a:t>
            </a:r>
          </a:p>
          <a:p>
            <a:pPr marL="0" lvl="0" indent="0">
              <a:buNone/>
            </a:pPr>
            <a:endParaRPr lang="en-US" dirty="0"/>
          </a:p>
          <a:p>
            <a:r>
              <a:rPr lang="en-US" dirty="0"/>
              <a:t>Ensure that if the construction project carries over to the following year that the railroad insurance is renewed before issuing the resume notice.</a:t>
            </a:r>
          </a:p>
          <a:p>
            <a:pPr marL="0" indent="0">
              <a:buNone/>
            </a:pPr>
            <a:endParaRPr lang="en-US" dirty="0"/>
          </a:p>
          <a:p>
            <a:r>
              <a:rPr lang="en-US" dirty="0"/>
              <a:t>If the railroad insurance expires during the construction project it must be renewed.</a:t>
            </a:r>
          </a:p>
        </p:txBody>
      </p:sp>
    </p:spTree>
    <p:extLst>
      <p:ext uri="{BB962C8B-B14F-4D97-AF65-F5344CB8AC3E}">
        <p14:creationId xmlns:p14="http://schemas.microsoft.com/office/powerpoint/2010/main" val="4713129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p:cTn id="12"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p:cTn id="19"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1" dur="500"/>
                                        <p:tgtEl>
                                          <p:spTgt spid="4">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 calcmode="lin" valueType="num">
                                      <p:cBhvr>
                                        <p:cTn id="26"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7" y="125730"/>
            <a:ext cx="7886700" cy="1270528"/>
          </a:xfrm>
        </p:spPr>
        <p:txBody>
          <a:bodyPr/>
          <a:lstStyle/>
          <a:p>
            <a:r>
              <a:rPr lang="en-US" dirty="0"/>
              <a:t>Schedule</a:t>
            </a:r>
          </a:p>
        </p:txBody>
      </p:sp>
      <p:sp>
        <p:nvSpPr>
          <p:cNvPr id="3" name="Text Placeholder 2"/>
          <p:cNvSpPr>
            <a:spLocks noGrp="1"/>
          </p:cNvSpPr>
          <p:nvPr>
            <p:ph type="body" idx="1"/>
          </p:nvPr>
        </p:nvSpPr>
        <p:spPr>
          <a:xfrm>
            <a:off x="623887" y="1220027"/>
            <a:ext cx="7886700" cy="457200"/>
          </a:xfrm>
        </p:spPr>
        <p:txBody>
          <a:bodyPr/>
          <a:lstStyle/>
          <a:p>
            <a:r>
              <a:rPr lang="en-US" sz="3900" dirty="0">
                <a:solidFill>
                  <a:srgbClr val="D8B846"/>
                </a:solidFill>
              </a:rPr>
              <a:t>Contractor’s Construction Schedule</a:t>
            </a:r>
          </a:p>
        </p:txBody>
      </p:sp>
      <p:sp>
        <p:nvSpPr>
          <p:cNvPr id="4" name="Content Placeholder 3"/>
          <p:cNvSpPr>
            <a:spLocks noGrp="1"/>
          </p:cNvSpPr>
          <p:nvPr>
            <p:ph idx="13"/>
          </p:nvPr>
        </p:nvSpPr>
        <p:spPr>
          <a:xfrm>
            <a:off x="623887" y="2415396"/>
            <a:ext cx="7691977" cy="4153257"/>
          </a:xfrm>
        </p:spPr>
        <p:txBody>
          <a:bodyPr/>
          <a:lstStyle/>
          <a:p>
            <a:pPr lvl="0"/>
            <a:r>
              <a:rPr lang="en-US" dirty="0"/>
              <a:t>Invite the railroad to the Pre-construction meeting. Give ample notice to the railroad (14 days preferred).</a:t>
            </a:r>
          </a:p>
          <a:p>
            <a:pPr marL="0" lvl="0" indent="0">
              <a:buNone/>
            </a:pPr>
            <a:endParaRPr lang="en-US" dirty="0"/>
          </a:p>
          <a:p>
            <a:pPr lvl="0"/>
            <a:r>
              <a:rPr lang="en-US" dirty="0"/>
              <a:t>Contractor inform the railroad, RRC and PM/PL of current construction schedule and any changes to the schedule that affect the railroad work. </a:t>
            </a:r>
          </a:p>
          <a:p>
            <a:pPr lvl="0"/>
            <a:endParaRPr lang="en-US" dirty="0"/>
          </a:p>
          <a:p>
            <a:pPr lvl="0"/>
            <a:r>
              <a:rPr lang="en-US" dirty="0"/>
              <a:t>Contractor should be in contact with the railroad to ensure the contractor and railroad schedules coincide.</a:t>
            </a:r>
          </a:p>
          <a:p>
            <a:pPr marL="0" lvl="0" indent="0">
              <a:buNone/>
            </a:pPr>
            <a:endParaRPr lang="en-US" sz="1600" dirty="0"/>
          </a:p>
        </p:txBody>
      </p:sp>
    </p:spTree>
    <p:extLst>
      <p:ext uri="{BB962C8B-B14F-4D97-AF65-F5344CB8AC3E}">
        <p14:creationId xmlns:p14="http://schemas.microsoft.com/office/powerpoint/2010/main" val="417343383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p:cTn id="2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413" y="60392"/>
            <a:ext cx="7886700" cy="1270528"/>
          </a:xfrm>
        </p:spPr>
        <p:txBody>
          <a:bodyPr/>
          <a:lstStyle/>
          <a:p>
            <a:r>
              <a:rPr lang="en-US" dirty="0"/>
              <a:t>Contractor Submittals</a:t>
            </a:r>
          </a:p>
        </p:txBody>
      </p:sp>
      <p:sp>
        <p:nvSpPr>
          <p:cNvPr id="3" name="Text Placeholder 2"/>
          <p:cNvSpPr>
            <a:spLocks noGrp="1"/>
          </p:cNvSpPr>
          <p:nvPr>
            <p:ph type="body" idx="1"/>
          </p:nvPr>
        </p:nvSpPr>
        <p:spPr>
          <a:xfrm>
            <a:off x="623887" y="1015233"/>
            <a:ext cx="7886700" cy="457200"/>
          </a:xfrm>
        </p:spPr>
        <p:txBody>
          <a:bodyPr/>
          <a:lstStyle/>
          <a:p>
            <a:r>
              <a:rPr lang="en-US" sz="3900" dirty="0">
                <a:solidFill>
                  <a:srgbClr val="D8B846"/>
                </a:solidFill>
              </a:rPr>
              <a:t>Contractor’s Construction Schedule</a:t>
            </a:r>
          </a:p>
        </p:txBody>
      </p:sp>
      <p:sp>
        <p:nvSpPr>
          <p:cNvPr id="4" name="Content Placeholder 3"/>
          <p:cNvSpPr>
            <a:spLocks noGrp="1"/>
          </p:cNvSpPr>
          <p:nvPr>
            <p:ph idx="13"/>
          </p:nvPr>
        </p:nvSpPr>
        <p:spPr>
          <a:xfrm>
            <a:off x="623887" y="1969626"/>
            <a:ext cx="7691977" cy="4625696"/>
          </a:xfrm>
        </p:spPr>
        <p:txBody>
          <a:bodyPr/>
          <a:lstStyle/>
          <a:p>
            <a:pPr lvl="0"/>
            <a:r>
              <a:rPr lang="en-US" dirty="0"/>
              <a:t>Submit required documents to the railroad allowing enough time for review, objections and changes.</a:t>
            </a:r>
          </a:p>
          <a:p>
            <a:pPr lvl="1"/>
            <a:r>
              <a:rPr lang="en-US" dirty="0"/>
              <a:t>Shop Drawings</a:t>
            </a:r>
          </a:p>
          <a:p>
            <a:pPr lvl="1"/>
            <a:r>
              <a:rPr lang="en-US" dirty="0"/>
              <a:t>Shoring Plans/Excavation Plan (Roadway/Pipes)</a:t>
            </a:r>
          </a:p>
          <a:p>
            <a:pPr lvl="1"/>
            <a:r>
              <a:rPr lang="en-US" dirty="0"/>
              <a:t>Structure Plans/Erection Plan</a:t>
            </a:r>
          </a:p>
          <a:p>
            <a:pPr lvl="1"/>
            <a:r>
              <a:rPr lang="en-US" dirty="0"/>
              <a:t>Debris Containment</a:t>
            </a:r>
          </a:p>
          <a:p>
            <a:pPr lvl="1"/>
            <a:r>
              <a:rPr lang="en-US" dirty="0"/>
              <a:t>Communication Plan</a:t>
            </a:r>
          </a:p>
          <a:p>
            <a:pPr lvl="0"/>
            <a:r>
              <a:rPr lang="en-US" dirty="0"/>
              <a:t>Each railroad has their own timeline and requirements for submittals.  It’s the </a:t>
            </a:r>
            <a:r>
              <a:rPr lang="en-US" i="1" u="sng" dirty="0"/>
              <a:t>contractors responsibility</a:t>
            </a:r>
            <a:r>
              <a:rPr lang="en-US" dirty="0"/>
              <a:t> to contact the RR representative to ensure the contractor knows these requirements.</a:t>
            </a:r>
          </a:p>
          <a:p>
            <a:pPr lvl="0"/>
            <a:endParaRPr lang="en-US" dirty="0"/>
          </a:p>
          <a:p>
            <a:pPr marL="0" lvl="0" indent="0">
              <a:buNone/>
            </a:pPr>
            <a:endParaRPr lang="en-US" dirty="0"/>
          </a:p>
        </p:txBody>
      </p:sp>
    </p:spTree>
    <p:extLst>
      <p:ext uri="{BB962C8B-B14F-4D97-AF65-F5344CB8AC3E}">
        <p14:creationId xmlns:p14="http://schemas.microsoft.com/office/powerpoint/2010/main" val="50990963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4">
                                            <p:txEl>
                                              <p:pRg st="1" end="1"/>
                                            </p:txEl>
                                          </p:spTgt>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4">
                                            <p:txEl>
                                              <p:pRg st="2" end="2"/>
                                            </p:txEl>
                                          </p:spTgt>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7" dur="500"/>
                                        <p:tgtEl>
                                          <p:spTgt spid="4">
                                            <p:txEl>
                                              <p:pRg st="3" end="3"/>
                                            </p:txEl>
                                          </p:spTgt>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4">
                                            <p:txEl>
                                              <p:pRg st="4" end="4"/>
                                            </p:txEl>
                                          </p:spTgt>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p:cTn id="37"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39" dur="500"/>
                                        <p:tgtEl>
                                          <p:spTgt spid="4">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4">
                                            <p:txEl>
                                              <p:pRg st="6" end="6"/>
                                            </p:txEl>
                                          </p:spTgt>
                                        </p:tgtEl>
                                        <p:attrNameLst>
                                          <p:attrName>style.visibility</p:attrName>
                                        </p:attrNameLst>
                                      </p:cBhvr>
                                      <p:to>
                                        <p:strVal val="visible"/>
                                      </p:to>
                                    </p:set>
                                    <p:anim calcmode="lin" valueType="num">
                                      <p:cBhvr>
                                        <p:cTn id="44"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45"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46"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7" y="91440"/>
            <a:ext cx="7886700" cy="1270528"/>
          </a:xfrm>
        </p:spPr>
        <p:txBody>
          <a:bodyPr/>
          <a:lstStyle/>
          <a:p>
            <a:r>
              <a:rPr lang="en-US" dirty="0"/>
              <a:t>Railroad Permits</a:t>
            </a:r>
          </a:p>
        </p:txBody>
      </p:sp>
      <p:sp>
        <p:nvSpPr>
          <p:cNvPr id="3" name="Text Placeholder 2"/>
          <p:cNvSpPr>
            <a:spLocks noGrp="1"/>
          </p:cNvSpPr>
          <p:nvPr>
            <p:ph type="body" idx="1"/>
          </p:nvPr>
        </p:nvSpPr>
        <p:spPr>
          <a:xfrm>
            <a:off x="623887" y="1125604"/>
            <a:ext cx="7886700" cy="457200"/>
          </a:xfrm>
        </p:spPr>
        <p:txBody>
          <a:bodyPr/>
          <a:lstStyle/>
          <a:p>
            <a:r>
              <a:rPr lang="en-US" sz="3900" dirty="0">
                <a:solidFill>
                  <a:srgbClr val="D8B846"/>
                </a:solidFill>
              </a:rPr>
              <a:t>Additional Information Needed</a:t>
            </a:r>
          </a:p>
        </p:txBody>
      </p:sp>
      <p:sp>
        <p:nvSpPr>
          <p:cNvPr id="4" name="Content Placeholder 3"/>
          <p:cNvSpPr>
            <a:spLocks noGrp="1"/>
          </p:cNvSpPr>
          <p:nvPr>
            <p:ph idx="13"/>
          </p:nvPr>
        </p:nvSpPr>
        <p:spPr>
          <a:xfrm>
            <a:off x="623887" y="2415396"/>
            <a:ext cx="7691977" cy="4153257"/>
          </a:xfrm>
        </p:spPr>
        <p:txBody>
          <a:bodyPr/>
          <a:lstStyle/>
          <a:p>
            <a:pPr lvl="0"/>
            <a:r>
              <a:rPr lang="en-US" dirty="0"/>
              <a:t>Contractor may be required to supply additional information to the railroad to complete the permit process prior to the railroad allowing the flagger to be scheduled and for the work to proceed.</a:t>
            </a:r>
          </a:p>
          <a:p>
            <a:pPr lvl="1"/>
            <a:r>
              <a:rPr lang="en-US" dirty="0"/>
              <a:t>Permits to construct items such as culverts, storm sewer, sanitary sewer, water, electric, etc. </a:t>
            </a:r>
          </a:p>
          <a:p>
            <a:pPr marL="0" lvl="0" indent="0">
              <a:buNone/>
            </a:pPr>
            <a:endParaRPr lang="en-US" dirty="0"/>
          </a:p>
        </p:txBody>
      </p:sp>
    </p:spTree>
    <p:extLst>
      <p:ext uri="{BB962C8B-B14F-4D97-AF65-F5344CB8AC3E}">
        <p14:creationId xmlns:p14="http://schemas.microsoft.com/office/powerpoint/2010/main" val="78700669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7" y="148590"/>
            <a:ext cx="7886700" cy="1270528"/>
          </a:xfrm>
        </p:spPr>
        <p:txBody>
          <a:bodyPr/>
          <a:lstStyle/>
          <a:p>
            <a:r>
              <a:rPr lang="en-US" dirty="0"/>
              <a:t>Railroad Flaggers</a:t>
            </a:r>
          </a:p>
        </p:txBody>
      </p:sp>
      <p:sp>
        <p:nvSpPr>
          <p:cNvPr id="3" name="Text Placeholder 2"/>
          <p:cNvSpPr>
            <a:spLocks noGrp="1"/>
          </p:cNvSpPr>
          <p:nvPr>
            <p:ph type="body" idx="1"/>
          </p:nvPr>
        </p:nvSpPr>
        <p:spPr>
          <a:xfrm>
            <a:off x="623887" y="1190518"/>
            <a:ext cx="7886700" cy="457200"/>
          </a:xfrm>
        </p:spPr>
        <p:txBody>
          <a:bodyPr/>
          <a:lstStyle/>
          <a:p>
            <a:r>
              <a:rPr lang="en-US" sz="3900" dirty="0">
                <a:solidFill>
                  <a:srgbClr val="D8B846"/>
                </a:solidFill>
              </a:rPr>
              <a:t>PCL Responsibilities</a:t>
            </a:r>
          </a:p>
        </p:txBody>
      </p:sp>
      <p:sp>
        <p:nvSpPr>
          <p:cNvPr id="4" name="Content Placeholder 3"/>
          <p:cNvSpPr>
            <a:spLocks noGrp="1"/>
          </p:cNvSpPr>
          <p:nvPr>
            <p:ph idx="13"/>
          </p:nvPr>
        </p:nvSpPr>
        <p:spPr>
          <a:xfrm>
            <a:off x="623887" y="2415396"/>
            <a:ext cx="7691977" cy="4153257"/>
          </a:xfrm>
        </p:spPr>
        <p:txBody>
          <a:bodyPr/>
          <a:lstStyle/>
          <a:p>
            <a:pPr lvl="0"/>
            <a:r>
              <a:rPr lang="en-US" dirty="0"/>
              <a:t>Know the Railroad’s flagging requirements.</a:t>
            </a:r>
          </a:p>
          <a:p>
            <a:pPr marL="0" lvl="0" indent="0">
              <a:buNone/>
            </a:pPr>
            <a:endParaRPr lang="en-US" dirty="0"/>
          </a:p>
          <a:p>
            <a:r>
              <a:rPr lang="en-US" dirty="0"/>
              <a:t>If the contractor doesn’t abide by the Railroad’s flagging requirements </a:t>
            </a:r>
          </a:p>
          <a:p>
            <a:pPr lvl="1"/>
            <a:r>
              <a:rPr lang="en-US" dirty="0"/>
              <a:t>Remove the contractor from the Railroad’s property or completely shut the project down (CMM 2-25.3.3)</a:t>
            </a:r>
          </a:p>
          <a:p>
            <a:pPr marL="457200" lvl="1" indent="0">
              <a:buNone/>
            </a:pPr>
            <a:endParaRPr lang="en-US" sz="1400" dirty="0"/>
          </a:p>
          <a:p>
            <a:pPr lvl="1"/>
            <a:r>
              <a:rPr lang="en-US" dirty="0"/>
              <a:t>Immediate communication with the RRC is necessary</a:t>
            </a:r>
          </a:p>
          <a:p>
            <a:pPr lvl="1"/>
            <a:endParaRPr lang="en-US" dirty="0"/>
          </a:p>
        </p:txBody>
      </p:sp>
    </p:spTree>
    <p:extLst>
      <p:ext uri="{BB962C8B-B14F-4D97-AF65-F5344CB8AC3E}">
        <p14:creationId xmlns:p14="http://schemas.microsoft.com/office/powerpoint/2010/main" val="78640203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p:cTn id="13"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5" dur="500"/>
                                        <p:tgtEl>
                                          <p:spTgt spid="4">
                                            <p:txEl>
                                              <p:pRg st="2" end="2"/>
                                            </p:txEl>
                                          </p:spTgt>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p:cTn id="19"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1" dur="500"/>
                                        <p:tgtEl>
                                          <p:spTgt spid="4">
                                            <p:txEl>
                                              <p:pRg st="3" end="3"/>
                                            </p:txEl>
                                          </p:spTgt>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p:cTn id="25"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7" y="65059"/>
            <a:ext cx="7886700" cy="1270528"/>
          </a:xfrm>
        </p:spPr>
        <p:txBody>
          <a:bodyPr/>
          <a:lstStyle/>
          <a:p>
            <a:r>
              <a:rPr lang="en-US" dirty="0"/>
              <a:t>Railroad Flaggers</a:t>
            </a:r>
          </a:p>
        </p:txBody>
      </p:sp>
      <p:sp>
        <p:nvSpPr>
          <p:cNvPr id="3" name="Text Placeholder 2"/>
          <p:cNvSpPr>
            <a:spLocks noGrp="1"/>
          </p:cNvSpPr>
          <p:nvPr>
            <p:ph type="body" idx="1"/>
          </p:nvPr>
        </p:nvSpPr>
        <p:spPr>
          <a:xfrm>
            <a:off x="623886" y="1106987"/>
            <a:ext cx="7886700" cy="457200"/>
          </a:xfrm>
        </p:spPr>
        <p:txBody>
          <a:bodyPr/>
          <a:lstStyle/>
          <a:p>
            <a:r>
              <a:rPr lang="en-US" sz="3900" dirty="0">
                <a:solidFill>
                  <a:srgbClr val="D8B846"/>
                </a:solidFill>
              </a:rPr>
              <a:t>PCL Responsibilities</a:t>
            </a:r>
          </a:p>
        </p:txBody>
      </p:sp>
      <p:sp>
        <p:nvSpPr>
          <p:cNvPr id="4" name="Content Placeholder 3"/>
          <p:cNvSpPr>
            <a:spLocks noGrp="1"/>
          </p:cNvSpPr>
          <p:nvPr>
            <p:ph idx="13"/>
          </p:nvPr>
        </p:nvSpPr>
        <p:spPr>
          <a:xfrm>
            <a:off x="623886" y="1941377"/>
            <a:ext cx="7691977" cy="4916623"/>
          </a:xfrm>
        </p:spPr>
        <p:txBody>
          <a:bodyPr/>
          <a:lstStyle/>
          <a:p>
            <a:pPr lvl="0"/>
            <a:r>
              <a:rPr lang="en-US" dirty="0"/>
              <a:t>PCL keep record of railroad flagger(s) on site for billing purposes if </a:t>
            </a:r>
            <a:r>
              <a:rPr lang="en-US" i="1" u="sng" dirty="0"/>
              <a:t>STSP 107-034 </a:t>
            </a:r>
            <a:r>
              <a:rPr lang="en-US" dirty="0"/>
              <a:t>is in the Special Provisions</a:t>
            </a:r>
          </a:p>
          <a:p>
            <a:pPr lvl="1"/>
            <a:r>
              <a:rPr lang="en-US" dirty="0"/>
              <a:t>Dates</a:t>
            </a:r>
          </a:p>
          <a:p>
            <a:pPr lvl="1"/>
            <a:r>
              <a:rPr lang="en-US" dirty="0"/>
              <a:t>Time</a:t>
            </a:r>
          </a:p>
          <a:p>
            <a:pPr lvl="1"/>
            <a:r>
              <a:rPr lang="en-US" dirty="0"/>
              <a:t>Staff (number of &amp; names)</a:t>
            </a:r>
          </a:p>
          <a:p>
            <a:pPr lvl="1"/>
            <a:r>
              <a:rPr lang="en-US" dirty="0"/>
              <a:t>When requested and cancelled </a:t>
            </a:r>
          </a:p>
          <a:p>
            <a:pPr lvl="2"/>
            <a:r>
              <a:rPr lang="en-US" dirty="0"/>
              <a:t>Date &amp; Time</a:t>
            </a:r>
          </a:p>
          <a:p>
            <a:pPr lvl="0"/>
            <a:r>
              <a:rPr lang="en-US" dirty="0">
                <a:solidFill>
                  <a:prstClr val="white"/>
                </a:solidFill>
              </a:rPr>
              <a:t>This documentation may be needed if there are any disputes regarding the flagging invoice.</a:t>
            </a:r>
          </a:p>
          <a:p>
            <a:pPr marL="0" lvl="0" indent="0">
              <a:buNone/>
            </a:pPr>
            <a:endParaRPr lang="en-US" sz="1600" dirty="0">
              <a:solidFill>
                <a:prstClr val="white"/>
              </a:solidFill>
            </a:endParaRPr>
          </a:p>
          <a:p>
            <a:pPr lvl="0"/>
            <a:r>
              <a:rPr lang="en-US" dirty="0">
                <a:solidFill>
                  <a:prstClr val="white"/>
                </a:solidFill>
              </a:rPr>
              <a:t>PCL review flagging invoice with RRC before submitting payment.</a:t>
            </a:r>
          </a:p>
          <a:p>
            <a:pPr lvl="2"/>
            <a:endParaRPr lang="en-US" dirty="0"/>
          </a:p>
        </p:txBody>
      </p:sp>
    </p:spTree>
    <p:extLst>
      <p:ext uri="{BB962C8B-B14F-4D97-AF65-F5344CB8AC3E}">
        <p14:creationId xmlns:p14="http://schemas.microsoft.com/office/powerpoint/2010/main" val="103311117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4">
                                            <p:txEl>
                                              <p:pRg st="1" end="1"/>
                                            </p:txEl>
                                          </p:spTgt>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4">
                                            <p:txEl>
                                              <p:pRg st="2" end="2"/>
                                            </p:txEl>
                                          </p:spTgt>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7" dur="500"/>
                                        <p:tgtEl>
                                          <p:spTgt spid="4">
                                            <p:txEl>
                                              <p:pRg st="3" end="3"/>
                                            </p:txEl>
                                          </p:spTgt>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4">
                                            <p:txEl>
                                              <p:pRg st="4" end="4"/>
                                            </p:txEl>
                                          </p:spTgt>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p:cTn id="37" dur="4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8" dur="4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39" dur="400"/>
                                        <p:tgtEl>
                                          <p:spTgt spid="4">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4">
                                            <p:txEl>
                                              <p:pRg st="6" end="6"/>
                                            </p:txEl>
                                          </p:spTgt>
                                        </p:tgtEl>
                                        <p:attrNameLst>
                                          <p:attrName>style.visibility</p:attrName>
                                        </p:attrNameLst>
                                      </p:cBhvr>
                                      <p:to>
                                        <p:strVal val="visible"/>
                                      </p:to>
                                    </p:set>
                                    <p:anim calcmode="lin" valueType="num">
                                      <p:cBhvr>
                                        <p:cTn id="44"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45"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46" dur="500"/>
                                        <p:tgtEl>
                                          <p:spTgt spid="4">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4">
                                            <p:txEl>
                                              <p:pRg st="8" end="8"/>
                                            </p:txEl>
                                          </p:spTgt>
                                        </p:tgtEl>
                                        <p:attrNameLst>
                                          <p:attrName>style.visibility</p:attrName>
                                        </p:attrNameLst>
                                      </p:cBhvr>
                                      <p:to>
                                        <p:strVal val="visible"/>
                                      </p:to>
                                    </p:set>
                                    <p:anim calcmode="lin" valueType="num">
                                      <p:cBhvr>
                                        <p:cTn id="51"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52"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53"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theme/theme1.xml><?xml version="1.0" encoding="utf-8"?>
<a:theme xmlns:a="http://schemas.openxmlformats.org/drawingml/2006/main" name="WisDOT template standard screen gray background">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isDOT template standard screen blue background">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2401</TotalTime>
  <Words>1384</Words>
  <Application>Microsoft Office PowerPoint</Application>
  <PresentationFormat>On-screen Show (4:3)</PresentationFormat>
  <Paragraphs>209</Paragraphs>
  <Slides>22</Slides>
  <Notes>20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Arial Narrow</vt:lpstr>
      <vt:lpstr>Calibri</vt:lpstr>
      <vt:lpstr>Wingdings</vt:lpstr>
      <vt:lpstr>WisDOT template standard screen gray background</vt:lpstr>
      <vt:lpstr>WisDOT template standard screen blue background</vt:lpstr>
      <vt:lpstr>Railroad Coordination During Construction</vt:lpstr>
      <vt:lpstr>Project Construction Leader (PCL) (or designated staff) Coordination</vt:lpstr>
      <vt:lpstr>Project Construction Leader Utility Coordination</vt:lpstr>
      <vt:lpstr>Railroad Insurance (RPLI)</vt:lpstr>
      <vt:lpstr>Schedule</vt:lpstr>
      <vt:lpstr>Contractor Submittals</vt:lpstr>
      <vt:lpstr>Railroad Permits</vt:lpstr>
      <vt:lpstr>Railroad Flaggers</vt:lpstr>
      <vt:lpstr>Railroad Flaggers</vt:lpstr>
      <vt:lpstr>Railroad Flaggers</vt:lpstr>
      <vt:lpstr>Railroad Flaggers</vt:lpstr>
      <vt:lpstr>Railroad Flaggers</vt:lpstr>
      <vt:lpstr>Call Before You Dig</vt:lpstr>
      <vt:lpstr>Contractor Orientation/E-Rail Safe</vt:lpstr>
      <vt:lpstr>Personal Protective Equipment</vt:lpstr>
      <vt:lpstr>Construction Safety Near Railroad</vt:lpstr>
      <vt:lpstr>Survey and Inspection</vt:lpstr>
      <vt:lpstr>Paving</vt:lpstr>
      <vt:lpstr>Plan Changes</vt:lpstr>
      <vt:lpstr>Access Issues</vt:lpstr>
      <vt:lpstr>Drainage and Restoration</vt:lpstr>
      <vt:lpstr>Any Questions or 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KIRKPATRICK, MARY K</dc:creator>
  <cp:lastModifiedBy>Rebecca Olsen</cp:lastModifiedBy>
  <cp:revision>161</cp:revision>
  <cp:lastPrinted>2017-04-24T18:31:24Z</cp:lastPrinted>
  <dcterms:created xsi:type="dcterms:W3CDTF">2017-03-13T20:15:47Z</dcterms:created>
  <dcterms:modified xsi:type="dcterms:W3CDTF">2020-02-18T20:37:50Z</dcterms:modified>
</cp:coreProperties>
</file>