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ink/ink1.xml" ContentType="application/inkml+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2.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13"/>
  </p:notesMasterIdLst>
  <p:handoutMasterIdLst>
    <p:handoutMasterId r:id="rId14"/>
  </p:handoutMasterIdLst>
  <p:sldIdLst>
    <p:sldId id="262" r:id="rId5"/>
    <p:sldId id="263" r:id="rId6"/>
    <p:sldId id="272" r:id="rId7"/>
    <p:sldId id="264" r:id="rId8"/>
    <p:sldId id="271" r:id="rId9"/>
    <p:sldId id="273" r:id="rId10"/>
    <p:sldId id="275" r:id="rId11"/>
    <p:sldId id="274"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B846"/>
    <a:srgbClr val="D8B832"/>
    <a:srgbClr val="FFBE05"/>
    <a:srgbClr val="F2CD00"/>
    <a:srgbClr val="00416A"/>
    <a:srgbClr val="A0284C"/>
    <a:srgbClr val="D8B85E"/>
    <a:srgbClr val="DCC070"/>
    <a:srgbClr val="1E38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80" autoAdjust="0"/>
    <p:restoredTop sz="74377" autoAdjust="0"/>
  </p:normalViewPr>
  <p:slideViewPr>
    <p:cSldViewPr snapToGrid="0">
      <p:cViewPr varScale="1">
        <p:scale>
          <a:sx n="59" d="100"/>
          <a:sy n="59" d="100"/>
        </p:scale>
        <p:origin x="166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4" d="100"/>
          <a:sy n="84" d="100"/>
        </p:scale>
        <p:origin x="315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200"/>
            </a:lvl1pPr>
          </a:lstStyle>
          <a:p>
            <a:r>
              <a:rPr lang="en-US"/>
              <a:t>Presentation Title</a:t>
            </a:r>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200"/>
            </a:lvl1pPr>
          </a:lstStyle>
          <a:p>
            <a:fld id="{E387A35C-FE16-4401-8225-4521579CB0E4}" type="datetimeFigureOut">
              <a:rPr lang="en-US" smtClean="0"/>
              <a:t>2/18/2020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200"/>
            </a:lvl1pPr>
          </a:lstStyle>
          <a:p>
            <a:r>
              <a:rPr lang="en-US"/>
              <a:t>Wisconsin Department of Transportation</a:t>
            </a: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200"/>
            </a:lvl1pPr>
          </a:lstStyle>
          <a:p>
            <a:fld id="{230065EF-5B0B-4527-B697-707380E472D5}" type="slidenum">
              <a:rPr lang="en-US" smtClean="0"/>
              <a:t>‹#›</a:t>
            </a:fld>
            <a:endParaRPr lang="en-US"/>
          </a:p>
        </p:txBody>
      </p:sp>
    </p:spTree>
    <p:extLst>
      <p:ext uri="{BB962C8B-B14F-4D97-AF65-F5344CB8AC3E}">
        <p14:creationId xmlns:p14="http://schemas.microsoft.com/office/powerpoint/2010/main" val="1519160728"/>
      </p:ext>
    </p:extLst>
  </p:cSld>
  <p:clrMap bg1="lt1" tx1="dk1" bg2="lt2" tx2="dk2" accent1="accent1" accent2="accent2" accent3="accent3" accent4="accent4" accent5="accent5" accent6="accent6" hlink="hlink" folHlink="folHlink"/>
  <p:hf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10-18T16:09:57.360"/>
    </inkml:context>
    <inkml:brush xml:id="br0">
      <inkml:brushProperty name="width" value="0.05" units="cm"/>
      <inkml:brushProperty name="height" value="0.05" units="cm"/>
    </inkml:brush>
  </inkml:definitions>
  <inkml:traceGroup>
    <inkml:annotationXML>
      <emma:emma xmlns:emma="http://www.w3.org/2003/04/emma" version="1.0">
        <emma:interpretation id="{DBFDDA02-9F01-45C1-BF11-C9918CE0F95A}" emma:medium="tactile" emma:mode="ink">
          <msink:context xmlns:msink="http://schemas.microsoft.com/ink/2010/main" type="writingRegion" rotatedBoundingBox="1173,1125 1188,1125 1188,1140 1173,1140"/>
        </emma:interpretation>
      </emma:emma>
    </inkml:annotationXML>
    <inkml:traceGroup>
      <inkml:annotationXML>
        <emma:emma xmlns:emma="http://www.w3.org/2003/04/emma" version="1.0">
          <emma:interpretation id="{2EF3A6D8-2DBA-44EA-BB84-F71448F32D89}" emma:medium="tactile" emma:mode="ink">
            <msink:context xmlns:msink="http://schemas.microsoft.com/ink/2010/main" type="paragraph" rotatedBoundingBox="1173,1125 1188,1125 1188,1140 1173,1140" alignmentLevel="1"/>
          </emma:interpretation>
        </emma:emma>
      </inkml:annotationXML>
      <inkml:traceGroup>
        <inkml:annotationXML>
          <emma:emma xmlns:emma="http://www.w3.org/2003/04/emma" version="1.0">
            <emma:interpretation id="{3095C8D4-FFF5-4492-B995-6C18F77D0B29}" emma:medium="tactile" emma:mode="ink">
              <msink:context xmlns:msink="http://schemas.microsoft.com/ink/2010/main" type="line" rotatedBoundingBox="1173,1125 1188,1125 1188,1140 1173,1140"/>
            </emma:interpretation>
          </emma:emma>
        </inkml:annotationXML>
        <inkml:traceGroup>
          <inkml:annotationXML>
            <emma:emma xmlns:emma="http://www.w3.org/2003/04/emma" version="1.0">
              <emma:interpretation id="{3D22B72E-8A8E-4226-8662-1F1CB26AC21B}" emma:medium="tactile" emma:mode="ink">
                <msink:context xmlns:msink="http://schemas.microsoft.com/ink/2010/main" type="inkWord" rotatedBoundingBox="1173,1125 1188,1125 1188,1140 1173,1140"/>
              </emma:interpretation>
              <emma:one-of disjunction-type="recognition" id="oneOf0">
                <emma:interpretation id="interp0" emma:lang="en-US" emma:confidence="0">
                  <emma:literal>.</emma:literal>
                </emma:interpretation>
                <emma:interpretation id="interp1" emma:lang="en-US" emma:confidence="0">
                  <emma:literal>v</emma:literal>
                </emma:interpretation>
                <emma:interpretation id="interp2" emma:lang="en-US" emma:confidence="0">
                  <emma:literal>}</emma:literal>
                </emma:interpretation>
                <emma:interpretation id="interp3" emma:lang="en-US" emma:confidence="0">
                  <emma:literal>w</emma:literal>
                </emma:interpretation>
                <emma:interpretation id="interp4" emma:lang="en-US" emma:confidence="0">
                  <emma:literal>3</emma:literal>
                </emma:interpretation>
              </emma:one-of>
            </emma:emma>
          </inkml:annotationXML>
          <inkml:trace contextRef="#ctx0" brushRef="#br0">1 1 0,'0'0'224,"0"0"-32,0 0-96,0 0 65,0 0-33,0 0 32,0 0 128,0 0 0,0 0-95,0 0-1,0 0-64,0 0-64,0 0-32,0 0 0,0 0 32,0 0-32,0 0-32,0 0 0,0 0 0,0 0 32,0 0-32,0 0 0,0 0 0,0 0 0,0 0-32,0 0-192,0 0-96,0 0-97,0 0-223,0 0-33</inkml:trace>
        </inkml:traceGroup>
      </inkml:traceGroup>
    </inkml:traceGroup>
  </inkml:traceGroup>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10-25T16:40:01.099"/>
    </inkml:context>
    <inkml:brush xml:id="br0">
      <inkml:brushProperty name="width" value="0.05" units="cm"/>
      <inkml:brushProperty name="height" value="0.05" units="cm"/>
    </inkml:brush>
  </inkml:definitions>
  <inkml:traceGroup>
    <inkml:annotationXML>
      <emma:emma xmlns:emma="http://www.w3.org/2003/04/emma" version="1.0">
        <emma:interpretation id="{0E13C1C7-6FAB-4E68-ADFC-5B813B7C1058}" emma:medium="tactile" emma:mode="ink">
          <msink:context xmlns:msink="http://schemas.microsoft.com/ink/2010/main" type="writingRegion" rotatedBoundingBox="27318,17211 27372,17211 27372,17319 27318,17319"/>
        </emma:interpretation>
      </emma:emma>
    </inkml:annotationXML>
    <inkml:traceGroup>
      <inkml:annotationXML>
        <emma:emma xmlns:emma="http://www.w3.org/2003/04/emma" version="1.0">
          <emma:interpretation id="{EFCEBCAC-36D5-4F24-98B0-04FDDD4D49E7}" emma:medium="tactile" emma:mode="ink">
            <msink:context xmlns:msink="http://schemas.microsoft.com/ink/2010/main" type="paragraph" rotatedBoundingBox="27318,17211 27372,17211 27372,17319 27318,17319" alignmentLevel="1"/>
          </emma:interpretation>
        </emma:emma>
      </inkml:annotationXML>
      <inkml:traceGroup>
        <inkml:annotationXML>
          <emma:emma xmlns:emma="http://www.w3.org/2003/04/emma" version="1.0">
            <emma:interpretation id="{02048C3A-3CFE-4D80-AA99-2A39DF3F837F}" emma:medium="tactile" emma:mode="ink">
              <msink:context xmlns:msink="http://schemas.microsoft.com/ink/2010/main" type="line" rotatedBoundingBox="27318,17211 27372,17211 27372,17319 27318,17319"/>
            </emma:interpretation>
          </emma:emma>
        </inkml:annotationXML>
        <inkml:traceGroup>
          <inkml:annotationXML>
            <emma:emma xmlns:emma="http://www.w3.org/2003/04/emma" version="1.0">
              <emma:interpretation id="{7779F1BC-1A8C-41E5-9206-4653DC0ABF3F}" emma:medium="tactile" emma:mode="ink">
                <msink:context xmlns:msink="http://schemas.microsoft.com/ink/2010/main" type="inkWord" rotatedBoundingBox="27318,17211 27372,17211 27372,17319 27318,17319"/>
              </emma:interpretation>
              <emma:one-of disjunction-type="recognition" id="oneOf0">
                <emma:interpretation id="interp0" emma:lang="en-US" emma:confidence="0">
                  <emma:literal>•</emma:literal>
                </emma:interpretation>
                <emma:interpretation id="interp1" emma:lang="en-US" emma:confidence="0">
                  <emma:literal>G</emma:literal>
                </emma:interpretation>
                <emma:interpretation id="interp2" emma:lang="en-US" emma:confidence="0">
                  <emma:literal>r</emma:literal>
                </emma:interpretation>
                <emma:interpretation id="interp3" emma:lang="en-US" emma:confidence="0">
                  <emma:literal>f</emma:literal>
                </emma:interpretation>
                <emma:interpretation id="interp4" emma:lang="en-US" emma:confidence="0">
                  <emma:literal>.</emma:literal>
                </emma:interpretation>
              </emma:one-of>
            </emma:emma>
          </inkml:annotationXML>
          <inkml:trace contextRef="#ctx0" brushRef="#br0">27 109 0,'0'0'352,"0"0"-63,0 0 127,0 0-32,0 0-159,0 0-1,0 0-64,0 0-32,0 0-32,0 0-64,0-27 0,0 27 0,-27 0-32,27-27 0,0 27 32,0 0 0,0 0-32,0 0-32,0 0 0,0-27 0,0 27-256,27 0-321,0-27-352</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200"/>
            </a:lvl1pPr>
          </a:lstStyle>
          <a:p>
            <a:r>
              <a:rPr lang="en-US"/>
              <a:t>Presentation Title</a:t>
            </a:r>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200"/>
            </a:lvl1pPr>
          </a:lstStyle>
          <a:p>
            <a:fld id="{8B8B34B4-0DAC-4C17-B484-320AB1570CDC}" type="datetimeFigureOut">
              <a:rPr lang="en-US" smtClean="0"/>
              <a:t>2/18/2020</a:t>
            </a:fld>
            <a:endParaRPr lang="en-US"/>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200"/>
            </a:lvl1pPr>
          </a:lstStyle>
          <a:p>
            <a:r>
              <a:rPr lang="en-US"/>
              <a:t>Wisconsin Department of Transportation</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200"/>
            </a:lvl1pPr>
          </a:lstStyle>
          <a:p>
            <a:fld id="{A3688F50-7C5E-4630-BBD8-8950DF35ABB8}" type="slidenum">
              <a:rPr lang="en-US" smtClean="0"/>
              <a:t>‹#›</a:t>
            </a:fld>
            <a:endParaRPr lang="en-US"/>
          </a:p>
        </p:txBody>
      </p:sp>
    </p:spTree>
    <p:extLst>
      <p:ext uri="{BB962C8B-B14F-4D97-AF65-F5344CB8AC3E}">
        <p14:creationId xmlns:p14="http://schemas.microsoft.com/office/powerpoint/2010/main" val="218781315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baseline="0" dirty="0"/>
          </a:p>
          <a:p>
            <a:pPr marL="458252" lvl="1" defTabSz="916503">
              <a:defRPr/>
            </a:pPr>
            <a:endParaRPr lang="en-US" b="0" baseline="0" dirty="0"/>
          </a:p>
          <a:p>
            <a:pPr marL="458252" lvl="1" defTabSz="916503">
              <a:defRPr/>
            </a:pPr>
            <a:endParaRPr lang="en-US" b="0" baseline="0" dirty="0"/>
          </a:p>
          <a:p>
            <a:pPr marL="458252" lvl="1" defTabSz="916503">
              <a:defRPr/>
            </a:pPr>
            <a:endParaRPr lang="en-US" b="0" baseline="0" dirty="0"/>
          </a:p>
          <a:p>
            <a:pPr marL="171844" indent="-171844" defTabSz="916503">
              <a:buFont typeface="Arial" panose="020B0604020202020204" pitchFamily="34" charset="0"/>
              <a:buChar char="•"/>
              <a:defRPr/>
            </a:pPr>
            <a:endParaRPr lang="en-US" b="0" baseline="0" dirty="0"/>
          </a:p>
          <a:p>
            <a:pPr marL="458252" lvl="1" defTabSz="916503">
              <a:defRPr/>
            </a:pPr>
            <a:endParaRPr lang="en-US" b="0" baseline="0" dirty="0"/>
          </a:p>
          <a:p>
            <a:pPr marL="458252" lvl="1"/>
            <a:endParaRPr lang="en-US" b="0" baseline="0" dirty="0"/>
          </a:p>
          <a:p>
            <a:endParaRPr lang="en-US" b="1" dirty="0"/>
          </a:p>
          <a:p>
            <a:endParaRPr lang="en-US" dirty="0"/>
          </a:p>
          <a:p>
            <a:pPr marL="171844" indent="-171844">
              <a:buFont typeface="Arial" panose="020B0604020202020204" pitchFamily="34" charset="0"/>
              <a:buChar char="•"/>
            </a:pPr>
            <a:endParaRPr lang="en-US" dirty="0"/>
          </a:p>
          <a:p>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a:t>
            </a:fld>
            <a:endParaRPr lang="en-US"/>
          </a:p>
        </p:txBody>
      </p:sp>
    </p:spTree>
    <p:extLst>
      <p:ext uri="{BB962C8B-B14F-4D97-AF65-F5344CB8AC3E}">
        <p14:creationId xmlns:p14="http://schemas.microsoft.com/office/powerpoint/2010/main" val="1326434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2</a:t>
            </a:fld>
            <a:endParaRPr lang="en-US"/>
          </a:p>
        </p:txBody>
      </p:sp>
    </p:spTree>
    <p:extLst>
      <p:ext uri="{BB962C8B-B14F-4D97-AF65-F5344CB8AC3E}">
        <p14:creationId xmlns:p14="http://schemas.microsoft.com/office/powerpoint/2010/main" val="1569768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Box is a cloud based storage system. Box is a secure location that allows us to manage and share documents.</a:t>
            </a:r>
          </a:p>
          <a:p>
            <a:endParaRPr lang="en-US" dirty="0"/>
          </a:p>
          <a:p>
            <a:r>
              <a:rPr lang="en-US" dirty="0"/>
              <a:t>In construction, Box will be the primary location for data and file storage of construction related documents that are not part of other database applications (in other words anything that is not part of </a:t>
            </a:r>
            <a:r>
              <a:rPr lang="en-US" dirty="0" err="1"/>
              <a:t>AASHTOWare</a:t>
            </a:r>
            <a:r>
              <a:rPr lang="en-US" dirty="0"/>
              <a:t>/</a:t>
            </a:r>
            <a:r>
              <a:rPr lang="en-US" dirty="0" err="1"/>
              <a:t>FieldManager</a:t>
            </a:r>
            <a:r>
              <a:rPr lang="en-US" dirty="0"/>
              <a:t> type applications)</a:t>
            </a:r>
          </a:p>
          <a:p>
            <a:endParaRPr lang="en-US" dirty="0"/>
          </a:p>
          <a:p>
            <a:r>
              <a:rPr lang="en-US" dirty="0"/>
              <a:t>Box Drive is the desktop version for access files in Box that </a:t>
            </a:r>
            <a:r>
              <a:rPr lang="en-US" dirty="0" err="1"/>
              <a:t>WisDOT</a:t>
            </a:r>
            <a:r>
              <a:rPr lang="en-US" dirty="0"/>
              <a:t> staff will have access to. Box.com is the web-based component for accessing files in Box that everyone can use. </a:t>
            </a:r>
            <a:br>
              <a:rPr lang="en-US" dirty="0"/>
            </a:br>
            <a:r>
              <a:rPr lang="en-US" dirty="0"/>
              <a:t>Box Drive allows for use of full versions of Excel/Word/Etc. There are limitations with collaboration when using Box Drive.</a:t>
            </a:r>
          </a:p>
          <a:p>
            <a:r>
              <a:rPr lang="en-US" dirty="0"/>
              <a:t>Box.com should be used when collaborating and sharing files. </a:t>
            </a:r>
          </a:p>
          <a:p>
            <a:endParaRPr lang="en-US" dirty="0"/>
          </a:p>
          <a:p>
            <a:r>
              <a:rPr lang="en-US" dirty="0"/>
              <a:t>File Structure: </a:t>
            </a:r>
            <a:r>
              <a:rPr lang="en-US" dirty="0" err="1"/>
              <a:t>WisDOT</a:t>
            </a:r>
            <a:r>
              <a:rPr lang="en-US" dirty="0"/>
              <a:t> has developed a statewide uniform file structure to be used for all construction projects using Box. &lt;&lt;File Structure on next slide&gt;&gt;</a:t>
            </a:r>
          </a:p>
          <a:p>
            <a:endParaRPr lang="en-US" dirty="0"/>
          </a:p>
          <a:p>
            <a:r>
              <a:rPr lang="en-US" dirty="0"/>
              <a:t>Security and permissions:  </a:t>
            </a:r>
            <a:r>
              <a:rPr lang="en-US" dirty="0" err="1"/>
              <a:t>WisDOT</a:t>
            </a:r>
            <a:r>
              <a:rPr lang="en-US" dirty="0"/>
              <a:t> Box structure includes various built in security features – these are built in and cannot be changed by users. Users can share links or invite others to folders. Security will prevent unauthorized access to confidential folders.</a:t>
            </a:r>
          </a:p>
          <a:p>
            <a:endParaRPr lang="en-US" dirty="0"/>
          </a:p>
          <a:p>
            <a:r>
              <a:rPr lang="en-US" dirty="0"/>
              <a:t>Records retention: part of the benefit to using Box and the uniform file structure is to streamline the records retention process. This is why its important to store files according to the guidance shown in the file structure. This also benefit when it comes to open records requests.</a:t>
            </a:r>
          </a:p>
          <a:p>
            <a:endParaRPr lang="en-US" dirty="0"/>
          </a:p>
          <a:p>
            <a:endParaRPr lang="en-US" dirty="0"/>
          </a:p>
          <a:p>
            <a:r>
              <a:rPr lang="en-US" dirty="0"/>
              <a:t>[[Side notes]]</a:t>
            </a:r>
          </a:p>
          <a:p>
            <a:r>
              <a:rPr lang="en-US" dirty="0"/>
              <a:t>Cloud-based, unlimited storage of files </a:t>
            </a:r>
            <a:r>
              <a:rPr lang="en-US" dirty="0" err="1"/>
              <a:t>upto</a:t>
            </a:r>
            <a:r>
              <a:rPr lang="en-US" dirty="0"/>
              <a:t> 15GB; no VPN needed; accessed via email credentials; free accounts for external users connecting to </a:t>
            </a:r>
            <a:r>
              <a:rPr lang="en-US" dirty="0" err="1"/>
              <a:t>WisDOT</a:t>
            </a:r>
            <a:r>
              <a:rPr lang="en-US" dirty="0"/>
              <a:t> shared info; reduces file storage costs;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3</a:t>
            </a:fld>
            <a:endParaRPr lang="en-US"/>
          </a:p>
        </p:txBody>
      </p:sp>
    </p:spTree>
    <p:extLst>
      <p:ext uri="{BB962C8B-B14F-4D97-AF65-F5344CB8AC3E}">
        <p14:creationId xmlns:p14="http://schemas.microsoft.com/office/powerpoint/2010/main" val="4063915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in </a:t>
            </a:r>
            <a:r>
              <a:rPr lang="en-US"/>
              <a:t>Box.com folders </a:t>
            </a:r>
            <a:r>
              <a:rPr lang="en-US" dirty="0"/>
              <a:t>have information notations describing what should be included in those folders.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4</a:t>
            </a:fld>
            <a:endParaRPr lang="en-US"/>
          </a:p>
        </p:txBody>
      </p:sp>
    </p:spTree>
    <p:extLst>
      <p:ext uri="{BB962C8B-B14F-4D97-AF65-F5344CB8AC3E}">
        <p14:creationId xmlns:p14="http://schemas.microsoft.com/office/powerpoint/2010/main" val="657755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Box will be used on all new 2020 construction projects. Carryover projects are not required to be moved over to box.</a:t>
            </a:r>
          </a:p>
          <a:p>
            <a:endParaRPr lang="en-US" dirty="0"/>
          </a:p>
          <a:p>
            <a:pPr defTabSz="916503">
              <a:defRPr/>
            </a:pPr>
            <a:r>
              <a:rPr lang="en-US" dirty="0"/>
              <a:t>There are training videos available for those who are not familiar with Box. Those videos should be completed prior to the start of your projects. </a:t>
            </a:r>
          </a:p>
          <a:p>
            <a:endParaRPr lang="en-US" dirty="0"/>
          </a:p>
          <a:p>
            <a:r>
              <a:rPr lang="en-US" dirty="0"/>
              <a:t>The statewide file structure will be used for all projects Box. If projects currently have files stored elsewhere with another file structures, files should be moved into the proper folders of the new file structure. (If you have had a </a:t>
            </a:r>
            <a:r>
              <a:rPr lang="en-US" dirty="0" err="1"/>
              <a:t>precon</a:t>
            </a:r>
            <a:r>
              <a:rPr lang="en-US" dirty="0"/>
              <a:t> or started to store other documents on the N drive or consultant drive, those files should be moved to the proper folder in Box – for 2020 projects.)</a:t>
            </a:r>
          </a:p>
          <a:p>
            <a:endParaRPr lang="en-US" dirty="0"/>
          </a:p>
          <a:p>
            <a:r>
              <a:rPr lang="en-US" dirty="0"/>
              <a:t>Do not make changes to the top level folders in the statewide folder structures. No not rename any of the folders that are part of the statewide file structure. Folders can be added under any of the “first tier” (top level) under the project id.</a:t>
            </a:r>
          </a:p>
          <a:p>
            <a:endParaRPr lang="en-US" dirty="0"/>
          </a:p>
          <a:p>
            <a:r>
              <a:rPr lang="en-US" dirty="0"/>
              <a:t>Box should be the sole source data location. Do not keep copies on local drives to be moved to Box later. Store them on Box throughout the project.</a:t>
            </a:r>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5</a:t>
            </a:fld>
            <a:endParaRPr lang="en-US"/>
          </a:p>
        </p:txBody>
      </p:sp>
    </p:spTree>
    <p:extLst>
      <p:ext uri="{BB962C8B-B14F-4D97-AF65-F5344CB8AC3E}">
        <p14:creationId xmlns:p14="http://schemas.microsoft.com/office/powerpoint/2010/main" val="701529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Box app lets you access all your Box content directly from your mobile device. It lets you upload photos, videos and other files to Box as well as download content to mobile devices.</a:t>
            </a:r>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6</a:t>
            </a:fld>
            <a:endParaRPr lang="en-US"/>
          </a:p>
        </p:txBody>
      </p:sp>
    </p:spTree>
    <p:extLst>
      <p:ext uri="{BB962C8B-B14F-4D97-AF65-F5344CB8AC3E}">
        <p14:creationId xmlns:p14="http://schemas.microsoft.com/office/powerpoint/2010/main" val="1373502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Capture app allows your mobile device to upload directly to Box. You can take photos, videos and document scans on the go and instantly save them to the cloud. </a:t>
            </a:r>
          </a:p>
          <a:p>
            <a:endParaRPr lang="en-US" dirty="0"/>
          </a:p>
          <a:p>
            <a:r>
              <a:rPr lang="en-US" dirty="0"/>
              <a:t>Currently the Capture app is only available for iOS. For Android users, photos can be uploaded into the Box app</a:t>
            </a:r>
          </a:p>
          <a:p>
            <a:endParaRPr lang="en-US" dirty="0"/>
          </a:p>
          <a:p>
            <a:r>
              <a:rPr lang="en-US" dirty="0"/>
              <a:t>[[Side notes]]</a:t>
            </a:r>
          </a:p>
          <a:p>
            <a:pPr defTabSz="916503">
              <a:defRPr/>
            </a:pPr>
            <a:r>
              <a:rPr lang="en-US" dirty="0"/>
              <a:t>Can select the location where photos will be stored within Box.</a:t>
            </a:r>
          </a:p>
          <a:p>
            <a:r>
              <a:rPr lang="en-US" dirty="0"/>
              <a:t>Can preset metadata tags for easier data collection, storage and searching.</a:t>
            </a:r>
          </a:p>
          <a:p>
            <a:r>
              <a:rPr lang="en-US" dirty="0"/>
              <a:t>Location needs to be turned on the mobile device</a:t>
            </a:r>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7</a:t>
            </a:fld>
            <a:endParaRPr lang="en-US"/>
          </a:p>
        </p:txBody>
      </p:sp>
    </p:spTree>
    <p:extLst>
      <p:ext uri="{BB962C8B-B14F-4D97-AF65-F5344CB8AC3E}">
        <p14:creationId xmlns:p14="http://schemas.microsoft.com/office/powerpoint/2010/main" val="3293755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Contract Specialist will create folders for all 2020 construction projects and invite the appropriate consultant staff to the folders prior to start of the project.</a:t>
            </a:r>
          </a:p>
          <a:p>
            <a:endParaRPr lang="en-US" dirty="0"/>
          </a:p>
          <a:p>
            <a:r>
              <a:rPr lang="en-US" dirty="0"/>
              <a:t>Contact Contract Specialist if you cannot access construction files or folders you think you should have access to.</a:t>
            </a:r>
          </a:p>
          <a:p>
            <a:endParaRPr lang="en-US" dirty="0"/>
          </a:p>
          <a:p>
            <a:r>
              <a:rPr lang="en-US" dirty="0"/>
              <a:t>Contact your Project Manager if you have questions about storing files in Box – where certain files need to go, etc.</a:t>
            </a:r>
          </a:p>
          <a:p>
            <a:endParaRPr lang="en-US" dirty="0"/>
          </a:p>
          <a:p>
            <a:r>
              <a:rPr lang="en-US" dirty="0"/>
              <a:t>Contact IT support for technical issues (That would be IT Portal for </a:t>
            </a:r>
            <a:r>
              <a:rPr lang="en-US" dirty="0" err="1"/>
              <a:t>WisDOT</a:t>
            </a:r>
            <a:r>
              <a:rPr lang="en-US" dirty="0"/>
              <a:t> – follow internal company support procedures for consultants).</a:t>
            </a:r>
          </a:p>
          <a:p>
            <a:endParaRPr lang="en-US" dirty="0"/>
          </a:p>
          <a:p>
            <a:r>
              <a:rPr lang="en-US" dirty="0"/>
              <a:t>Thumb drives or FTP sites shouldn’t be need for the Finals process since those files will now be in Box.</a:t>
            </a:r>
          </a:p>
          <a:p>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8</a:t>
            </a:fld>
            <a:endParaRPr lang="en-US"/>
          </a:p>
        </p:txBody>
      </p:sp>
    </p:spTree>
    <p:extLst>
      <p:ext uri="{BB962C8B-B14F-4D97-AF65-F5344CB8AC3E}">
        <p14:creationId xmlns:p14="http://schemas.microsoft.com/office/powerpoint/2010/main" val="34494040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xampl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594360"/>
            <a:ext cx="8229600" cy="1475740"/>
          </a:xfrm>
          <a:prstGeom prst="rect">
            <a:avLst/>
          </a:prstGeom>
        </p:spPr>
        <p:txBody>
          <a:bodyPr lIns="0" tIns="0" rIns="0" bIns="0" anchor="ctr" anchorCtr="0"/>
          <a:lstStyle>
            <a:lvl1pPr algn="ctr">
              <a:lnSpc>
                <a:spcPts val="5600"/>
              </a:lnSpc>
              <a:defRPr sz="6000" b="1" spc="0" baseline="0">
                <a:solidFill>
                  <a:srgbClr val="00416A"/>
                </a:solidFill>
                <a:latin typeface="Arial Narrow" panose="020B0606020202030204" pitchFamily="34" charset="0"/>
              </a:defRPr>
            </a:lvl1pPr>
          </a:lstStyle>
          <a:p>
            <a:r>
              <a:rPr lang="en-US" dirty="0"/>
              <a:t>Select to edit title</a:t>
            </a:r>
            <a:br>
              <a:rPr lang="en-US" dirty="0"/>
            </a:br>
            <a:r>
              <a:rPr lang="en-US" dirty="0"/>
              <a:t>Line 2 optional</a:t>
            </a:r>
          </a:p>
        </p:txBody>
      </p:sp>
      <p:sp>
        <p:nvSpPr>
          <p:cNvPr id="15" name="Text Placeholder 14"/>
          <p:cNvSpPr>
            <a:spLocks noGrp="1"/>
          </p:cNvSpPr>
          <p:nvPr>
            <p:ph type="body" sz="quarter" idx="10" hasCustomPrompt="1"/>
          </p:nvPr>
        </p:nvSpPr>
        <p:spPr>
          <a:xfrm>
            <a:off x="457200" y="2163236"/>
            <a:ext cx="8229600" cy="567260"/>
          </a:xfrm>
          <a:prstGeom prst="rect">
            <a:avLst/>
          </a:prstGeom>
        </p:spPr>
        <p:txBody>
          <a:bodyPr lIns="0" tIns="0" rIns="0" bIns="0" anchor="t" anchorCtr="0"/>
          <a:lstStyle>
            <a:lvl1pPr marL="0" indent="0" algn="ctr">
              <a:buNone/>
              <a:defRPr sz="4700" b="1" spc="150" baseline="0">
                <a:solidFill>
                  <a:srgbClr val="A0284C"/>
                </a:solidFill>
                <a:latin typeface="Arial Narrow" panose="020B0606020202030204" pitchFamily="34" charset="0"/>
              </a:defRPr>
            </a:lvl1pPr>
          </a:lstStyle>
          <a:p>
            <a:pPr lvl="0"/>
            <a:r>
              <a:rPr lang="en-US" dirty="0"/>
              <a:t>Name of Presenter</a:t>
            </a:r>
          </a:p>
        </p:txBody>
      </p:sp>
      <p:sp>
        <p:nvSpPr>
          <p:cNvPr id="18" name="Text Placeholder 17"/>
          <p:cNvSpPr>
            <a:spLocks noGrp="1"/>
          </p:cNvSpPr>
          <p:nvPr>
            <p:ph type="body" sz="quarter" idx="11" hasCustomPrompt="1"/>
          </p:nvPr>
        </p:nvSpPr>
        <p:spPr>
          <a:xfrm>
            <a:off x="457200" y="2730496"/>
            <a:ext cx="8229600" cy="548640"/>
          </a:xfrm>
          <a:prstGeom prst="rect">
            <a:avLst/>
          </a:prstGeom>
        </p:spPr>
        <p:txBody>
          <a:bodyPr lIns="0" tIns="0" rIns="0" bIns="0" anchor="t" anchorCtr="0"/>
          <a:lstStyle>
            <a:lvl1pPr marL="0" indent="0" algn="ctr">
              <a:lnSpc>
                <a:spcPts val="4200"/>
              </a:lnSpc>
              <a:buNone/>
              <a:defRPr sz="4000" spc="100" baseline="0">
                <a:solidFill>
                  <a:srgbClr val="A02842"/>
                </a:solidFill>
                <a:latin typeface="Arial Narrow" panose="020B0606020202030204" pitchFamily="34" charset="0"/>
              </a:defRPr>
            </a:lvl1pPr>
          </a:lstStyle>
          <a:p>
            <a:pPr lvl="0"/>
            <a:r>
              <a:rPr lang="en-US" dirty="0"/>
              <a:t>Title of Presenter</a:t>
            </a:r>
          </a:p>
        </p:txBody>
      </p:sp>
      <p:sp>
        <p:nvSpPr>
          <p:cNvPr id="20" name="Text Placeholder 19"/>
          <p:cNvSpPr>
            <a:spLocks noGrp="1"/>
          </p:cNvSpPr>
          <p:nvPr>
            <p:ph type="body" sz="quarter" idx="12" hasCustomPrompt="1"/>
          </p:nvPr>
        </p:nvSpPr>
        <p:spPr>
          <a:xfrm>
            <a:off x="457200" y="3505200"/>
            <a:ext cx="8229600" cy="1005840"/>
          </a:xfrm>
          <a:prstGeom prst="rect">
            <a:avLst/>
          </a:prstGeom>
        </p:spPr>
        <p:txBody>
          <a:bodyPr lIns="0" tIns="0" rIns="0" bIns="0" anchor="t" anchorCtr="0"/>
          <a:lstStyle>
            <a:lvl1pPr marL="0" indent="0" algn="ctr">
              <a:lnSpc>
                <a:spcPts val="2700"/>
              </a:lnSpc>
              <a:spcBef>
                <a:spcPts val="0"/>
              </a:spcBef>
              <a:buNone/>
              <a:defRPr sz="2800" spc="100" baseline="0">
                <a:solidFill>
                  <a:srgbClr val="00416A"/>
                </a:solidFill>
                <a:latin typeface="Arial Narrow" panose="020B0606020202030204" pitchFamily="34" charset="0"/>
              </a:defRPr>
            </a:lvl1pPr>
          </a:lstStyle>
          <a:p>
            <a:pPr lvl="0"/>
            <a:r>
              <a:rPr lang="en-US" dirty="0"/>
              <a:t>Name of conference event</a:t>
            </a:r>
          </a:p>
          <a:p>
            <a:pPr lvl="0"/>
            <a:r>
              <a:rPr lang="en-US" dirty="0"/>
              <a:t>Location, City, State</a:t>
            </a:r>
          </a:p>
        </p:txBody>
      </p:sp>
      <p:sp>
        <p:nvSpPr>
          <p:cNvPr id="22" name="Text Placeholder 21"/>
          <p:cNvSpPr>
            <a:spLocks noGrp="1"/>
          </p:cNvSpPr>
          <p:nvPr>
            <p:ph type="body" sz="quarter" idx="13" hasCustomPrompt="1"/>
          </p:nvPr>
        </p:nvSpPr>
        <p:spPr>
          <a:xfrm>
            <a:off x="457200" y="4559300"/>
            <a:ext cx="8229600" cy="482600"/>
          </a:xfrm>
          <a:prstGeom prst="rect">
            <a:avLst/>
          </a:prstGeom>
        </p:spPr>
        <p:txBody>
          <a:bodyPr lIns="0" tIns="0" rIns="0" anchor="t" anchorCtr="0"/>
          <a:lstStyle>
            <a:lvl1pPr marL="0" indent="0" algn="ctr">
              <a:buNone/>
              <a:defRPr sz="2500" b="1" baseline="0">
                <a:solidFill>
                  <a:srgbClr val="A0284C"/>
                </a:solidFill>
                <a:latin typeface="Arial Narrow" panose="020B0606020202030204" pitchFamily="34" charset="0"/>
              </a:defRPr>
            </a:lvl1pPr>
          </a:lstStyle>
          <a:p>
            <a:pPr lvl="0"/>
            <a:r>
              <a:rPr lang="en-US" dirty="0"/>
              <a:t>Month Day, Year</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469" y="5299578"/>
            <a:ext cx="1143000" cy="1143000"/>
          </a:xfrm>
          <a:prstGeom prst="rect">
            <a:avLst/>
          </a:prstGeom>
          <a:effectLst>
            <a:outerShdw blurRad="190500" algn="ctr" rotWithShape="0">
              <a:schemeClr val="tx1">
                <a:lumMod val="50000"/>
                <a:lumOff val="50000"/>
                <a:alpha val="70000"/>
              </a:schemeClr>
            </a:outerShdw>
          </a:effectLst>
        </p:spPr>
      </p:pic>
    </p:spTree>
    <p:extLst>
      <p:ext uri="{BB962C8B-B14F-4D97-AF65-F5344CB8AC3E}">
        <p14:creationId xmlns:p14="http://schemas.microsoft.com/office/powerpoint/2010/main" val="2111584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xample Picture an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and bullets</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8" name="Content Placeholder 2"/>
          <p:cNvSpPr>
            <a:spLocks noGrp="1"/>
          </p:cNvSpPr>
          <p:nvPr>
            <p:ph idx="13" hasCustomPrompt="1"/>
          </p:nvPr>
        </p:nvSpPr>
        <p:spPr>
          <a:xfrm>
            <a:off x="623888" y="2743200"/>
            <a:ext cx="3867150" cy="3825453"/>
          </a:xfrm>
          <a:prstGeom prst="rect">
            <a:avLst/>
          </a:prstGeom>
        </p:spPr>
        <p:txBody>
          <a:bodyPr/>
          <a:lstStyle>
            <a:lvl1pPr>
              <a:defRPr baseline="0">
                <a:solidFill>
                  <a:srgbClr val="00416A"/>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57350" indent="-28575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to edit bullet 4</a:t>
            </a:r>
          </a:p>
        </p:txBody>
      </p:sp>
      <p:sp>
        <p:nvSpPr>
          <p:cNvPr id="9" name="Picture Placeholder 8"/>
          <p:cNvSpPr>
            <a:spLocks noGrp="1"/>
          </p:cNvSpPr>
          <p:nvPr>
            <p:ph type="pic" sz="quarter" idx="14" hasCustomPrompt="1"/>
          </p:nvPr>
        </p:nvSpPr>
        <p:spPr>
          <a:xfrm>
            <a:off x="4724400" y="2743200"/>
            <a:ext cx="3786188" cy="3800052"/>
          </a:xfrm>
          <a:prstGeom prst="rect">
            <a:avLst/>
          </a:prstGeom>
          <a:effectLst>
            <a:outerShdw blurRad="88900" algn="tl" rotWithShape="0">
              <a:schemeClr val="tx2">
                <a:lumMod val="50000"/>
                <a:alpha val="70000"/>
              </a:schemeClr>
            </a:outerShdw>
          </a:effectLst>
        </p:spPr>
        <p:txBody>
          <a:bodyPr tIns="914400"/>
          <a:lstStyle>
            <a:lvl1pPr marL="0" indent="0" algn="ctr">
              <a:lnSpc>
                <a:spcPts val="2400"/>
              </a:lnSpc>
              <a:spcBef>
                <a:spcPts val="0"/>
              </a:spcBef>
              <a:buNone/>
              <a:defRPr sz="2400" baseline="0">
                <a:solidFill>
                  <a:srgbClr val="00416A"/>
                </a:solidFill>
                <a:latin typeface="Arial Narrow" panose="020B0606020202030204" pitchFamily="34" charset="0"/>
              </a:defRPr>
            </a:lvl1pPr>
          </a:lstStyle>
          <a:p>
            <a:r>
              <a:rPr lang="en-US" dirty="0"/>
              <a:t>Double click on icon </a:t>
            </a:r>
            <a:br>
              <a:rPr lang="en-US" dirty="0"/>
            </a:br>
            <a:r>
              <a:rPr lang="en-US" dirty="0"/>
              <a:t>below to insert picture</a:t>
            </a:r>
          </a:p>
        </p:txBody>
      </p:sp>
    </p:spTree>
    <p:extLst>
      <p:ext uri="{BB962C8B-B14F-4D97-AF65-F5344CB8AC3E}">
        <p14:creationId xmlns:p14="http://schemas.microsoft.com/office/powerpoint/2010/main" val="1083626787"/>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Example Bullets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594360"/>
            <a:ext cx="7886700" cy="1325563"/>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bullets only</a:t>
            </a:r>
            <a:br>
              <a:rPr lang="en-US" dirty="0"/>
            </a:br>
            <a:r>
              <a:rPr lang="en-US" dirty="0"/>
              <a:t>Click here to edit headline</a:t>
            </a:r>
          </a:p>
        </p:txBody>
      </p:sp>
      <p:sp>
        <p:nvSpPr>
          <p:cNvPr id="3" name="Content Placeholder 2"/>
          <p:cNvSpPr>
            <a:spLocks noGrp="1"/>
          </p:cNvSpPr>
          <p:nvPr>
            <p:ph idx="1" hasCustomPrompt="1"/>
          </p:nvPr>
        </p:nvSpPr>
        <p:spPr>
          <a:xfrm>
            <a:off x="628650" y="2286000"/>
            <a:ext cx="7886700" cy="4351338"/>
          </a:xfrm>
          <a:prstGeom prst="rect">
            <a:avLst/>
          </a:prstGeom>
        </p:spPr>
        <p:txBody>
          <a:bodyPr/>
          <a:lstStyle>
            <a:lvl1pPr>
              <a:spcBef>
                <a:spcPts val="0"/>
              </a:spcBef>
              <a:defRPr baseline="0">
                <a:solidFill>
                  <a:srgbClr val="00416A"/>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00200" indent="-22860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247445455"/>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xample picture or graph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or graph only</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9" name="Picture Placeholder 8"/>
          <p:cNvSpPr>
            <a:spLocks noGrp="1"/>
          </p:cNvSpPr>
          <p:nvPr>
            <p:ph type="pic" sz="quarter" idx="14" hasCustomPrompt="1"/>
          </p:nvPr>
        </p:nvSpPr>
        <p:spPr>
          <a:xfrm>
            <a:off x="623888" y="2743200"/>
            <a:ext cx="7886700" cy="3825879"/>
          </a:xfrm>
          <a:prstGeom prst="rect">
            <a:avLst/>
          </a:prstGeom>
          <a:effectLst>
            <a:outerShdw blurRad="1016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below to insert picture</a:t>
            </a:r>
          </a:p>
        </p:txBody>
      </p:sp>
    </p:spTree>
    <p:extLst>
      <p:ext uri="{BB962C8B-B14F-4D97-AF65-F5344CB8AC3E}">
        <p14:creationId xmlns:p14="http://schemas.microsoft.com/office/powerpoint/2010/main" val="1878583094"/>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xample Subhead an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bullets</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7" name="Content Placeholder 2"/>
          <p:cNvSpPr>
            <a:spLocks noGrp="1"/>
          </p:cNvSpPr>
          <p:nvPr>
            <p:ph idx="13" hasCustomPrompt="1"/>
          </p:nvPr>
        </p:nvSpPr>
        <p:spPr>
          <a:xfrm>
            <a:off x="628650" y="2743200"/>
            <a:ext cx="7886700" cy="3825453"/>
          </a:xfrm>
          <a:prstGeom prst="rect">
            <a:avLst/>
          </a:prstGeom>
        </p:spPr>
        <p:txBody>
          <a:bodyPr/>
          <a:lstStyle>
            <a:lvl1pPr>
              <a:defRPr baseline="0">
                <a:solidFill>
                  <a:srgbClr val="1E384B"/>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00200" indent="-22860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115720425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xample Subhead and Paragrap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paragraph</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7" name="Content Placeholder 2"/>
          <p:cNvSpPr>
            <a:spLocks noGrp="1"/>
          </p:cNvSpPr>
          <p:nvPr>
            <p:ph idx="13" hasCustomPrompt="1"/>
          </p:nvPr>
        </p:nvSpPr>
        <p:spPr>
          <a:xfrm>
            <a:off x="628650" y="2743200"/>
            <a:ext cx="7886700" cy="3825453"/>
          </a:xfrm>
          <a:prstGeom prst="rect">
            <a:avLst/>
          </a:prstGeom>
        </p:spPr>
        <p:txBody>
          <a:bodyPr/>
          <a:lstStyle>
            <a:lvl1pPr marL="0" indent="0">
              <a:lnSpc>
                <a:spcPts val="3100"/>
              </a:lnSpc>
              <a:buNone/>
              <a:defRPr baseline="0">
                <a:solidFill>
                  <a:srgbClr val="00416A"/>
                </a:solidFill>
                <a:latin typeface="Arial Narrow" panose="020B0606020202030204" pitchFamily="34" charset="0"/>
              </a:defRPr>
            </a:lvl1pPr>
            <a:lvl2pPr>
              <a:defRPr baseline="0">
                <a:solidFill>
                  <a:srgbClr val="DCC070"/>
                </a:solidFill>
                <a:latin typeface="Arial Narrow" panose="020B0606020202030204" pitchFamily="34" charset="0"/>
              </a:defRPr>
            </a:lvl2pPr>
            <a:lvl3pPr>
              <a:defRPr baseline="0">
                <a:solidFill>
                  <a:schemeClr val="bg1"/>
                </a:solidFill>
                <a:latin typeface="Arial Narrow" panose="020B0606020202030204" pitchFamily="34" charset="0"/>
              </a:defRPr>
            </a:lvl3pPr>
            <a:lvl4pPr>
              <a:defRPr baseline="0">
                <a:solidFill>
                  <a:srgbClr val="FFC000"/>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paragraph.</a:t>
            </a:r>
          </a:p>
        </p:txBody>
      </p:sp>
    </p:spTree>
    <p:extLst>
      <p:ext uri="{BB962C8B-B14F-4D97-AF65-F5344CB8AC3E}">
        <p14:creationId xmlns:p14="http://schemas.microsoft.com/office/powerpoint/2010/main" val="3427511594"/>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3848641"/>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customXml" Target="../ink/ink1.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868826" y="4360549"/>
            <a:ext cx="3775972" cy="2497451"/>
          </a:xfrm>
          <a:prstGeom prst="rect">
            <a:avLst/>
          </a:prstGeom>
        </p:spPr>
      </p:pic>
      <mc:AlternateContent xmlns:mc="http://schemas.openxmlformats.org/markup-compatibility/2006" xmlns:p14="http://schemas.microsoft.com/office/powerpoint/2010/main">
        <mc:Choice Requires="p14">
          <p:contentPart p14:bwMode="auto" r:id="rId10">
            <p14:nvContentPartPr>
              <p14:cNvPr id="4" name="Ink 3"/>
              <p14:cNvContentPartPr/>
              <p14:nvPr userDrawn="1"/>
            </p14:nvContentPartPr>
            <p14:xfrm>
              <a:off x="422348" y="405245"/>
              <a:ext cx="360" cy="360"/>
            </p14:xfrm>
          </p:contentPart>
        </mc:Choice>
        <mc:Fallback xmlns="">
          <p:pic>
            <p:nvPicPr>
              <p:cNvPr id="4" name="Ink 3"/>
              <p:cNvPicPr/>
              <p:nvPr/>
            </p:nvPicPr>
            <p:blipFill>
              <a:blip r:embed="rId11"/>
              <a:stretch>
                <a:fillRect/>
              </a:stretch>
            </p:blipFill>
            <p:spPr>
              <a:xfrm>
                <a:off x="419108" y="402005"/>
                <a:ext cx="6840" cy="6840"/>
              </a:xfrm>
              <a:prstGeom prst="rect">
                <a:avLst/>
              </a:prstGeom>
            </p:spPr>
          </p:pic>
        </mc:Fallback>
      </mc:AlternateContent>
      <p:pic>
        <p:nvPicPr>
          <p:cNvPr id="5" name="Picture 4"/>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5888889"/>
      </p:ext>
    </p:extLst>
  </p:cSld>
  <p:clrMap bg1="lt1" tx1="dk1" bg2="lt2" tx2="dk2" accent1="accent1" accent2="accent2" accent3="accent3" accent4="accent4" accent5="accent5" accent6="accent6" hlink="hlink" folHlink="folHlink"/>
  <p:sldLayoutIdLst>
    <p:sldLayoutId id="2147483674" r:id="rId1"/>
    <p:sldLayoutId id="2147483678" r:id="rId2"/>
    <p:sldLayoutId id="2147483675" r:id="rId3"/>
    <p:sldLayoutId id="2147483679" r:id="rId4"/>
    <p:sldLayoutId id="2147483676" r:id="rId5"/>
    <p:sldLayoutId id="2147483677" r:id="rId6"/>
    <p:sldLayoutId id="2147483681" r:id="rId7"/>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NCR – Using Box in Construction</a:t>
            </a:r>
          </a:p>
        </p:txBody>
      </p:sp>
      <p:sp>
        <p:nvSpPr>
          <p:cNvPr id="3" name="Text Placeholder 2"/>
          <p:cNvSpPr>
            <a:spLocks noGrp="1"/>
          </p:cNvSpPr>
          <p:nvPr>
            <p:ph type="body" sz="quarter" idx="10"/>
          </p:nvPr>
        </p:nvSpPr>
        <p:spPr/>
        <p:txBody>
          <a:bodyPr/>
          <a:lstStyle/>
          <a:p>
            <a:r>
              <a:rPr lang="en-US" dirty="0"/>
              <a:t>Cheryl Simon</a:t>
            </a:r>
          </a:p>
        </p:txBody>
      </p:sp>
      <p:sp>
        <p:nvSpPr>
          <p:cNvPr id="4" name="Text Placeholder 3"/>
          <p:cNvSpPr>
            <a:spLocks noGrp="1"/>
          </p:cNvSpPr>
          <p:nvPr>
            <p:ph type="body" sz="quarter" idx="11"/>
          </p:nvPr>
        </p:nvSpPr>
        <p:spPr/>
        <p:txBody>
          <a:bodyPr/>
          <a:lstStyle/>
          <a:p>
            <a:r>
              <a:rPr lang="en-US" dirty="0"/>
              <a:t>NCR Program Controls Engineer</a:t>
            </a:r>
          </a:p>
        </p:txBody>
      </p:sp>
      <p:sp>
        <p:nvSpPr>
          <p:cNvPr id="5" name="Text Placeholder 4"/>
          <p:cNvSpPr>
            <a:spLocks noGrp="1"/>
          </p:cNvSpPr>
          <p:nvPr>
            <p:ph type="body" sz="quarter" idx="12"/>
          </p:nvPr>
        </p:nvSpPr>
        <p:spPr>
          <a:xfrm>
            <a:off x="457200" y="3505200"/>
            <a:ext cx="8229600" cy="778701"/>
          </a:xfrm>
        </p:spPr>
        <p:txBody>
          <a:bodyPr/>
          <a:lstStyle/>
          <a:p>
            <a:r>
              <a:rPr lang="en-US" dirty="0"/>
              <a:t>NCR Construction Conference</a:t>
            </a:r>
          </a:p>
          <a:p>
            <a:r>
              <a:rPr lang="en-US" dirty="0"/>
              <a:t>Wausau</a:t>
            </a:r>
          </a:p>
        </p:txBody>
      </p:sp>
      <p:sp>
        <p:nvSpPr>
          <p:cNvPr id="6" name="Text Placeholder 5"/>
          <p:cNvSpPr>
            <a:spLocks noGrp="1"/>
          </p:cNvSpPr>
          <p:nvPr>
            <p:ph type="body" sz="quarter" idx="13"/>
          </p:nvPr>
        </p:nvSpPr>
        <p:spPr>
          <a:xfrm>
            <a:off x="457200" y="4389120"/>
            <a:ext cx="8229600" cy="482600"/>
          </a:xfrm>
        </p:spPr>
        <p:txBody>
          <a:bodyPr/>
          <a:lstStyle/>
          <a:p>
            <a:r>
              <a:rPr lang="en-US" dirty="0"/>
              <a:t>February 2020</a:t>
            </a:r>
          </a:p>
        </p:txBody>
      </p:sp>
      <mc:AlternateContent xmlns:mc="http://schemas.openxmlformats.org/markup-compatibility/2006" xmlns:p14="http://schemas.microsoft.com/office/powerpoint/2010/main">
        <mc:Choice Requires="p14">
          <p:contentPart p14:bwMode="auto" r:id="rId3">
            <p14:nvContentPartPr>
              <p14:cNvPr id="9" name="Ink 8"/>
              <p14:cNvContentPartPr/>
              <p14:nvPr/>
            </p14:nvContentPartPr>
            <p14:xfrm>
              <a:off x="9834564" y="6196197"/>
              <a:ext cx="19800" cy="39240"/>
            </p14:xfrm>
          </p:contentPart>
        </mc:Choice>
        <mc:Fallback xmlns="">
          <p:pic>
            <p:nvPicPr>
              <p:cNvPr id="9" name="Ink 8"/>
              <p:cNvPicPr/>
              <p:nvPr/>
            </p:nvPicPr>
            <p:blipFill>
              <a:blip r:embed="rId5"/>
              <a:stretch>
                <a:fillRect/>
              </a:stretch>
            </p:blipFill>
            <p:spPr>
              <a:xfrm>
                <a:off x="9831324" y="6193677"/>
                <a:ext cx="25560" cy="45000"/>
              </a:xfrm>
              <a:prstGeom prst="rect">
                <a:avLst/>
              </a:prstGeom>
            </p:spPr>
          </p:pic>
        </mc:Fallback>
      </mc:AlternateContent>
    </p:spTree>
    <p:extLst>
      <p:ext uri="{BB962C8B-B14F-4D97-AF65-F5344CB8AC3E}">
        <p14:creationId xmlns:p14="http://schemas.microsoft.com/office/powerpoint/2010/main" val="2504920054"/>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sz="3500" dirty="0"/>
              <a:t>Overview</a:t>
            </a:r>
          </a:p>
          <a:p>
            <a:r>
              <a:rPr lang="en-US" sz="3500" dirty="0"/>
              <a:t>Expectations</a:t>
            </a:r>
          </a:p>
          <a:p>
            <a:r>
              <a:rPr lang="en-US" sz="3500" dirty="0"/>
              <a:t>Box App </a:t>
            </a:r>
          </a:p>
          <a:p>
            <a:r>
              <a:rPr lang="en-US" sz="3500" dirty="0"/>
              <a:t>Box Capture</a:t>
            </a:r>
          </a:p>
          <a:p>
            <a:r>
              <a:rPr lang="en-US" sz="3500" dirty="0"/>
              <a:t>NCR implementation for 2020 construction</a:t>
            </a:r>
          </a:p>
        </p:txBody>
      </p:sp>
    </p:spTree>
    <p:extLst>
      <p:ext uri="{BB962C8B-B14F-4D97-AF65-F5344CB8AC3E}">
        <p14:creationId xmlns:p14="http://schemas.microsoft.com/office/powerpoint/2010/main" val="2203162287"/>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Box Overview</a:t>
            </a:r>
          </a:p>
        </p:txBody>
      </p:sp>
      <p:sp>
        <p:nvSpPr>
          <p:cNvPr id="3" name="Content Placeholder 2"/>
          <p:cNvSpPr>
            <a:spLocks noGrp="1"/>
          </p:cNvSpPr>
          <p:nvPr>
            <p:ph idx="1"/>
          </p:nvPr>
        </p:nvSpPr>
        <p:spPr/>
        <p:txBody>
          <a:bodyPr/>
          <a:lstStyle/>
          <a:p>
            <a:r>
              <a:rPr lang="en-US" sz="3500" dirty="0"/>
              <a:t>Benefits of Box</a:t>
            </a:r>
          </a:p>
          <a:p>
            <a:r>
              <a:rPr lang="en-US" sz="3500" dirty="0"/>
              <a:t>Box in construction</a:t>
            </a:r>
          </a:p>
          <a:p>
            <a:r>
              <a:rPr lang="en-US" sz="3500" dirty="0"/>
              <a:t>Box Drive and Box.com </a:t>
            </a:r>
          </a:p>
          <a:p>
            <a:r>
              <a:rPr lang="en-US" sz="3500" dirty="0"/>
              <a:t>File structure</a:t>
            </a:r>
          </a:p>
          <a:p>
            <a:r>
              <a:rPr lang="en-US" sz="3500" dirty="0"/>
              <a:t>Security and permissions</a:t>
            </a:r>
            <a:endParaRPr lang="en-US" sz="3100" dirty="0"/>
          </a:p>
          <a:p>
            <a:r>
              <a:rPr lang="en-US" sz="3500" dirty="0"/>
              <a:t>Records retention</a:t>
            </a:r>
          </a:p>
        </p:txBody>
      </p:sp>
    </p:spTree>
    <p:extLst>
      <p:ext uri="{BB962C8B-B14F-4D97-AF65-F5344CB8AC3E}">
        <p14:creationId xmlns:p14="http://schemas.microsoft.com/office/powerpoint/2010/main" val="3891098769"/>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WisDOT</a:t>
            </a:r>
            <a:r>
              <a:rPr lang="en-US" dirty="0"/>
              <a:t> Box File Structure for Construction</a:t>
            </a:r>
          </a:p>
        </p:txBody>
      </p:sp>
      <p:pic>
        <p:nvPicPr>
          <p:cNvPr id="11" name="Picture 10">
            <a:extLst>
              <a:ext uri="{FF2B5EF4-FFF2-40B4-BE49-F238E27FC236}">
                <a16:creationId xmlns:a16="http://schemas.microsoft.com/office/drawing/2014/main" id="{82423D7D-9B82-4AA1-AB6A-F6CB79E713F1}"/>
              </a:ext>
            </a:extLst>
          </p:cNvPr>
          <p:cNvPicPr>
            <a:picLocks noChangeAspect="1"/>
          </p:cNvPicPr>
          <p:nvPr/>
        </p:nvPicPr>
        <p:blipFill>
          <a:blip r:embed="rId3"/>
          <a:stretch>
            <a:fillRect/>
          </a:stretch>
        </p:blipFill>
        <p:spPr>
          <a:xfrm>
            <a:off x="2562456" y="1864888"/>
            <a:ext cx="4179394" cy="4869741"/>
          </a:xfrm>
          <a:prstGeom prst="rect">
            <a:avLst/>
          </a:prstGeom>
        </p:spPr>
      </p:pic>
    </p:spTree>
    <p:extLst>
      <p:ext uri="{BB962C8B-B14F-4D97-AF65-F5344CB8AC3E}">
        <p14:creationId xmlns:p14="http://schemas.microsoft.com/office/powerpoint/2010/main" val="4160774008"/>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Expectations for using Box in construction</a:t>
            </a:r>
          </a:p>
        </p:txBody>
      </p:sp>
      <p:sp>
        <p:nvSpPr>
          <p:cNvPr id="3" name="Content Placeholder 2"/>
          <p:cNvSpPr>
            <a:spLocks noGrp="1"/>
          </p:cNvSpPr>
          <p:nvPr>
            <p:ph idx="1"/>
          </p:nvPr>
        </p:nvSpPr>
        <p:spPr>
          <a:xfrm>
            <a:off x="628650" y="2286000"/>
            <a:ext cx="8196036" cy="4351338"/>
          </a:xfrm>
        </p:spPr>
        <p:txBody>
          <a:bodyPr/>
          <a:lstStyle/>
          <a:p>
            <a:r>
              <a:rPr lang="en-US" sz="3500" dirty="0"/>
              <a:t>Use on all new 2020 construction projects</a:t>
            </a:r>
          </a:p>
          <a:p>
            <a:r>
              <a:rPr lang="en-US" sz="3500" dirty="0"/>
              <a:t>Complete training prior to project start</a:t>
            </a:r>
          </a:p>
          <a:p>
            <a:r>
              <a:rPr lang="en-US" sz="3500" dirty="0"/>
              <a:t>Use statewide file structure </a:t>
            </a:r>
          </a:p>
          <a:p>
            <a:r>
              <a:rPr lang="en-US" sz="3500" dirty="0"/>
              <a:t>Do not make changes to first tier of file structure</a:t>
            </a:r>
          </a:p>
          <a:p>
            <a:r>
              <a:rPr lang="en-US" sz="3500" dirty="0"/>
              <a:t>No need to maintain external copies</a:t>
            </a:r>
          </a:p>
        </p:txBody>
      </p:sp>
    </p:spTree>
    <p:extLst>
      <p:ext uri="{BB962C8B-B14F-4D97-AF65-F5344CB8AC3E}">
        <p14:creationId xmlns:p14="http://schemas.microsoft.com/office/powerpoint/2010/main" val="835402987"/>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Box App</a:t>
            </a:r>
          </a:p>
        </p:txBody>
      </p:sp>
      <p:sp>
        <p:nvSpPr>
          <p:cNvPr id="3" name="Content Placeholder 2"/>
          <p:cNvSpPr>
            <a:spLocks noGrp="1"/>
          </p:cNvSpPr>
          <p:nvPr>
            <p:ph idx="1"/>
          </p:nvPr>
        </p:nvSpPr>
        <p:spPr>
          <a:xfrm>
            <a:off x="628650" y="2037523"/>
            <a:ext cx="7886700" cy="4351338"/>
          </a:xfrm>
        </p:spPr>
        <p:txBody>
          <a:bodyPr/>
          <a:lstStyle/>
          <a:p>
            <a:r>
              <a:rPr lang="en-US" sz="3500" dirty="0"/>
              <a:t> Access Box content directly from mobile device</a:t>
            </a:r>
          </a:p>
          <a:p>
            <a:r>
              <a:rPr lang="en-US" sz="3600" dirty="0"/>
              <a:t>Upload photos, videos and other files</a:t>
            </a:r>
          </a:p>
          <a:p>
            <a:r>
              <a:rPr lang="en-US" sz="3600" dirty="0"/>
              <a:t> Download content to device</a:t>
            </a:r>
            <a:endParaRPr lang="en-US" sz="3600" dirty="0">
              <a:highlight>
                <a:srgbClr val="FFFF00"/>
              </a:highlight>
            </a:endParaRPr>
          </a:p>
        </p:txBody>
      </p:sp>
      <p:pic>
        <p:nvPicPr>
          <p:cNvPr id="5" name="Picture 4">
            <a:extLst>
              <a:ext uri="{FF2B5EF4-FFF2-40B4-BE49-F238E27FC236}">
                <a16:creationId xmlns:a16="http://schemas.microsoft.com/office/drawing/2014/main" id="{1675DAE5-3468-49D5-B345-B4A711A6A639}"/>
              </a:ext>
            </a:extLst>
          </p:cNvPr>
          <p:cNvPicPr>
            <a:picLocks noChangeAspect="1"/>
          </p:cNvPicPr>
          <p:nvPr/>
        </p:nvPicPr>
        <p:blipFill>
          <a:blip r:embed="rId3"/>
          <a:stretch>
            <a:fillRect/>
          </a:stretch>
        </p:blipFill>
        <p:spPr>
          <a:xfrm>
            <a:off x="6756125" y="3674743"/>
            <a:ext cx="1759225" cy="3034169"/>
          </a:xfrm>
          <a:prstGeom prst="rect">
            <a:avLst/>
          </a:prstGeom>
        </p:spPr>
      </p:pic>
    </p:spTree>
    <p:extLst>
      <p:ext uri="{BB962C8B-B14F-4D97-AF65-F5344CB8AC3E}">
        <p14:creationId xmlns:p14="http://schemas.microsoft.com/office/powerpoint/2010/main" val="83574498"/>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Box Capture</a:t>
            </a:r>
          </a:p>
        </p:txBody>
      </p:sp>
      <p:sp>
        <p:nvSpPr>
          <p:cNvPr id="3" name="Content Placeholder 2"/>
          <p:cNvSpPr>
            <a:spLocks noGrp="1"/>
          </p:cNvSpPr>
          <p:nvPr>
            <p:ph idx="1"/>
          </p:nvPr>
        </p:nvSpPr>
        <p:spPr>
          <a:xfrm>
            <a:off x="628650" y="1918255"/>
            <a:ext cx="7886700" cy="4351338"/>
          </a:xfrm>
        </p:spPr>
        <p:txBody>
          <a:bodyPr/>
          <a:lstStyle/>
          <a:p>
            <a:r>
              <a:rPr lang="en-US" sz="3500" dirty="0"/>
              <a:t>Use mobile device to upload directly to Box</a:t>
            </a:r>
          </a:p>
          <a:p>
            <a:pPr lvl="1"/>
            <a:r>
              <a:rPr lang="en-US" sz="2800" dirty="0"/>
              <a:t>Photos, videos, document scans</a:t>
            </a:r>
          </a:p>
          <a:p>
            <a:pPr lvl="1"/>
            <a:r>
              <a:rPr lang="en-US" sz="2800" dirty="0"/>
              <a:t>Select the location to store documents in Box</a:t>
            </a:r>
          </a:p>
          <a:p>
            <a:r>
              <a:rPr lang="en-US" sz="3500" dirty="0"/>
              <a:t>Currently only available for iOS</a:t>
            </a:r>
          </a:p>
        </p:txBody>
      </p:sp>
      <p:pic>
        <p:nvPicPr>
          <p:cNvPr id="4" name="Picture 3">
            <a:extLst>
              <a:ext uri="{FF2B5EF4-FFF2-40B4-BE49-F238E27FC236}">
                <a16:creationId xmlns:a16="http://schemas.microsoft.com/office/drawing/2014/main" id="{E0DFB420-ABC6-479E-AA85-5E91F4395046}"/>
              </a:ext>
            </a:extLst>
          </p:cNvPr>
          <p:cNvPicPr>
            <a:picLocks noChangeAspect="1"/>
          </p:cNvPicPr>
          <p:nvPr/>
        </p:nvPicPr>
        <p:blipFill>
          <a:blip r:embed="rId3"/>
          <a:stretch>
            <a:fillRect/>
          </a:stretch>
        </p:blipFill>
        <p:spPr>
          <a:xfrm>
            <a:off x="5764696" y="3808895"/>
            <a:ext cx="3269974" cy="2906644"/>
          </a:xfrm>
          <a:prstGeom prst="rect">
            <a:avLst/>
          </a:prstGeom>
        </p:spPr>
      </p:pic>
    </p:spTree>
    <p:extLst>
      <p:ext uri="{BB962C8B-B14F-4D97-AF65-F5344CB8AC3E}">
        <p14:creationId xmlns:p14="http://schemas.microsoft.com/office/powerpoint/2010/main" val="2383941216"/>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NCR Implementation of Box for 2020 Construction</a:t>
            </a:r>
          </a:p>
        </p:txBody>
      </p:sp>
      <p:sp>
        <p:nvSpPr>
          <p:cNvPr id="3" name="Content Placeholder 2"/>
          <p:cNvSpPr>
            <a:spLocks noGrp="1"/>
          </p:cNvSpPr>
          <p:nvPr>
            <p:ph idx="1"/>
          </p:nvPr>
        </p:nvSpPr>
        <p:spPr>
          <a:xfrm>
            <a:off x="628649" y="2286000"/>
            <a:ext cx="8167007" cy="4351338"/>
          </a:xfrm>
        </p:spPr>
        <p:txBody>
          <a:bodyPr/>
          <a:lstStyle/>
          <a:p>
            <a:r>
              <a:rPr lang="en-US" sz="3500" dirty="0"/>
              <a:t>Folders will be created at start of season</a:t>
            </a:r>
          </a:p>
          <a:p>
            <a:r>
              <a:rPr lang="en-US" sz="3500" dirty="0"/>
              <a:t>Contact Contract Specialist for access</a:t>
            </a:r>
          </a:p>
          <a:p>
            <a:r>
              <a:rPr lang="en-US" sz="3500" dirty="0"/>
              <a:t>Contact PM with any procedural questions</a:t>
            </a:r>
          </a:p>
          <a:p>
            <a:r>
              <a:rPr lang="en-US" sz="3500" dirty="0"/>
              <a:t>Contact IT support with technical issues </a:t>
            </a:r>
          </a:p>
          <a:p>
            <a:r>
              <a:rPr lang="en-US" sz="3500" dirty="0"/>
              <a:t>Finals process</a:t>
            </a:r>
          </a:p>
        </p:txBody>
      </p:sp>
    </p:spTree>
    <p:extLst>
      <p:ext uri="{BB962C8B-B14F-4D97-AF65-F5344CB8AC3E}">
        <p14:creationId xmlns:p14="http://schemas.microsoft.com/office/powerpoint/2010/main" val="3370024588"/>
      </p:ext>
    </p:extLst>
  </p:cSld>
  <p:clrMapOvr>
    <a:masterClrMapping/>
  </p:clrMapOvr>
  <p:transition spd="slow">
    <p:fade/>
  </p:transition>
</p:sld>
</file>

<file path=ppt/theme/theme1.xml><?xml version="1.0" encoding="utf-8"?>
<a:theme xmlns:a="http://schemas.openxmlformats.org/drawingml/2006/main" name="WisDOT template standard screen gray background">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2204f22ec054d2b8f06b5b6e15fafc8 xmlns="7d342aa1-059c-4e84-8b26-50d0fb93f078">
      <Terms xmlns="http://schemas.microsoft.com/office/infopath/2007/PartnerControls">
        <TermInfo xmlns="http://schemas.microsoft.com/office/infopath/2007/PartnerControls">
          <TermName xmlns="http://schemas.microsoft.com/office/infopath/2007/PartnerControls">Communication Templates</TermName>
          <TermId xmlns="http://schemas.microsoft.com/office/infopath/2007/PartnerControls">924143f1-6dc9-46d7-a9f6-1f2924822cd5</TermId>
        </TermInfo>
      </Terms>
    </b2204f22ec054d2b8f06b5b6e15fafc8>
    <Owner xmlns="7d342aa1-059c-4e84-8b26-50d0fb93f078">
      <UserInfo>
        <DisplayName>Little, Wanda L - DOT</DisplayName>
        <AccountId>540</AccountId>
        <AccountType/>
      </UserInfo>
    </Owner>
    <ccda7c41e9984a0494c5436c3276f9ec xmlns="077c9a81-7f24-4f5d-afa4-e4d444f2c472">Power Point|91c5ccfe-5412-4d60-ad95-adf113dd6163</ccda7c41e9984a0494c5436c3276f9ec>
    <TaxCatchAll xmlns="077c9a81-7f24-4f5d-afa4-e4d444f2c472">
      <Value>509</Value>
      <Value>308</Value>
    </TaxCatchAll>
    <AuthorName xmlns="7d342aa1-059c-4e84-8b26-50d0fb93f078">
      <UserInfo>
        <DisplayName>Little, Wanda L - DOT</DisplayName>
        <AccountId>540</AccountId>
        <AccountType/>
      </UserInfo>
    </AuthorName>
    <PublishingExpirationDate xmlns="http://schemas.microsoft.com/sharepoint/v3" xsi:nil="true"/>
    <Bureau xmlns="7d342aa1-059c-4e84-8b26-50d0fb93f078">Public Affairs</Bureau>
    <PublishingStartDate xmlns="http://schemas.microsoft.com/sharepoint/v3" xsi:nil="true"/>
    <Section xmlns="7d342aa1-059c-4e84-8b26-50d0fb93f078" xsi:nil="true"/>
    <WisDOTDivision xmlns="077c9a81-7f24-4f5d-afa4-e4d444f2c472">Exec</WisDOTDivis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41990152A8FD44AADA441BD7500FE3B" ma:contentTypeVersion="24" ma:contentTypeDescription="Create a new document." ma:contentTypeScope="" ma:versionID="409b97e763ee928380678f140d190a9c">
  <xsd:schema xmlns:xsd="http://www.w3.org/2001/XMLSchema" xmlns:xs="http://www.w3.org/2001/XMLSchema" xmlns:p="http://schemas.microsoft.com/office/2006/metadata/properties" xmlns:ns1="http://schemas.microsoft.com/sharepoint/v3" xmlns:ns2="7d342aa1-059c-4e84-8b26-50d0fb93f078" xmlns:ns3="077c9a81-7f24-4f5d-afa4-e4d444f2c472" targetNamespace="http://schemas.microsoft.com/office/2006/metadata/properties" ma:root="true" ma:fieldsID="a95f34e14d86105f52ab02073d01daad" ns1:_="" ns2:_="" ns3:_="">
    <xsd:import namespace="http://schemas.microsoft.com/sharepoint/v3"/>
    <xsd:import namespace="7d342aa1-059c-4e84-8b26-50d0fb93f078"/>
    <xsd:import namespace="077c9a81-7f24-4f5d-afa4-e4d444f2c472"/>
    <xsd:element name="properties">
      <xsd:complexType>
        <xsd:sequence>
          <xsd:element name="documentManagement">
            <xsd:complexType>
              <xsd:all>
                <xsd:element ref="ns1:PublishingStartDate" minOccurs="0"/>
                <xsd:element ref="ns1:PublishingExpirationDate" minOccurs="0"/>
                <xsd:element ref="ns2:AuthorName"/>
                <xsd:element ref="ns2:Owner"/>
                <xsd:element ref="ns3:WisDOTDivision"/>
                <xsd:element ref="ns2:Bureau" minOccurs="0"/>
                <xsd:element ref="ns2:Section" minOccurs="0"/>
                <xsd:element ref="ns2:MediaServiceMetadata" minOccurs="0"/>
                <xsd:element ref="ns2:MediaServiceFastMetadata" minOccurs="0"/>
                <xsd:element ref="ns2:b2204f22ec054d2b8f06b5b6e15fafc8" minOccurs="0"/>
                <xsd:element ref="ns3:ccda7c41e9984a0494c5436c3276f9ec"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 nillable="true" ma:displayName="Scheduling Start Date" ma:description="Scheduling Start Date is a site column created by the Publishing feature. It is used to specify the date and time on which this page will first appear to site visitors." ma:internalName="PublishingStartDate" ma:readOnly="false">
      <xsd:simpleType>
        <xsd:restriction base="dms:Unknown"/>
      </xsd:simpleType>
    </xsd:element>
    <xsd:element name="PublishingExpirationDate" ma:index="3" nillable="true" ma:displayName="Scheduling End Date" ma:description="Scheduling End Date is a site column created by the Publishing feature. It is used to specify the date and time on which this page will no longer appear to site visitors." ma:internalName="PublishingExpirationDat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d342aa1-059c-4e84-8b26-50d0fb93f078" elementFormDefault="qualified">
    <xsd:import namespace="http://schemas.microsoft.com/office/2006/documentManagement/types"/>
    <xsd:import namespace="http://schemas.microsoft.com/office/infopath/2007/PartnerControls"/>
    <xsd:element name="AuthorName" ma:index="4" ma:displayName="Author Name" ma:list="UserInfo" ma:SharePointGroup="0" ma:internalName="AuthorName"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wner" ma:index="5" ma:displayName="Owner" ma:list="UserInfo" ma:SharePointGroup="0" ma:internalName="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Bureau" ma:index="7" nillable="true" ma:displayName="Bureau" ma:format="Dropdown" ma:internalName="Bureau" ma:readOnly="false">
      <xsd:simpleType>
        <xsd:union memberTypes="dms:Text">
          <xsd:simpleType>
            <xsd:restriction base="dms:Choice">
              <xsd:enumeration value="Business Services (BBS)"/>
              <xsd:enumeration value="Financial Management (BFM)"/>
              <xsd:enumeration value="Information Technology Services (BITS)"/>
              <xsd:enumeration value="General Counsel"/>
              <xsd:enumeration value="Management and Budget"/>
              <xsd:enumeration value="Public Affairs"/>
              <xsd:enumeration value="Administrator's Office (AO)"/>
              <xsd:enumeration value="Driver services"/>
              <xsd:enumeration value="Field Services"/>
              <xsd:enumeration value="Vehicle Services"/>
              <xsd:enumeration value="Superintendent's Office"/>
              <xsd:enumeration value="Field Operations"/>
              <xsd:enumeration value="Support Services"/>
              <xsd:enumeration value="Transportation Safety"/>
              <xsd:enumeration value="Aeronautics"/>
              <xsd:enumeration value="Planning and Economic Development"/>
              <xsd:enumeration value="State Highway Programs"/>
              <xsd:enumeration value="Transit, Local Roads, Railroads and Harbors"/>
              <xsd:enumeration value="Highway Maintenance"/>
              <xsd:enumeration value="Project Development"/>
              <xsd:enumeration value="Structures"/>
              <xsd:enumeration value="Technical Services"/>
              <xsd:enumeration value="Traffic Operations"/>
              <xsd:enumeration value="OBOEC"/>
              <xsd:enumeration value="North Central Region"/>
              <xsd:enumeration value="Northeast Region"/>
              <xsd:enumeration value="Northwest Region"/>
              <xsd:enumeration value="Southeast Region"/>
              <xsd:enumeration value="Southwest Region"/>
            </xsd:restriction>
          </xsd:simpleType>
        </xsd:union>
      </xsd:simpleType>
    </xsd:element>
    <xsd:element name="Section" ma:index="8" nillable="true" ma:displayName="Section" ma:internalName="Section" ma:readOnly="false">
      <xsd:simpleType>
        <xsd:restriction base="dms:Text">
          <xsd:maxLength value="255"/>
        </xsd:restriction>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b2204f22ec054d2b8f06b5b6e15fafc8" ma:index="15" ma:taxonomy="true" ma:internalName="b2204f22ec054d2b8f06b5b6e15fafc8" ma:taxonomyFieldName="MyDOTNavigation" ma:displayName="MyDOT Navigation" ma:readOnly="false" ma:fieldId="{b2204f22-ec05-4d2b-8f06-b5b6e15fafc8}" ma:sspId="352c067e-633e-4f6a-86d3-fef86e6ec05c" ma:termSetId="132fe56b-f8a1-4e52-a3ee-de5bf3f9aa2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77c9a81-7f24-4f5d-afa4-e4d444f2c472" elementFormDefault="qualified">
    <xsd:import namespace="http://schemas.microsoft.com/office/2006/documentManagement/types"/>
    <xsd:import namespace="http://schemas.microsoft.com/office/infopath/2007/PartnerControls"/>
    <xsd:element name="WisDOTDivision" ma:index="6" ma:displayName="WisDOT Division" ma:description="WisDOT Divisions" ma:format="Dropdown" ma:internalName="WisDOTDivision" ma:readOnly="false">
      <xsd:simpleType>
        <xsd:restriction base="dms:Choice">
          <xsd:enumeration value="DBM"/>
          <xsd:enumeration value="Exec"/>
          <xsd:enumeration value="DMV"/>
          <xsd:enumeration value="DSP"/>
          <xsd:enumeration value="DTIM"/>
          <xsd:enumeration value="DTSD"/>
          <xsd:enumeration value="DPM-HR1"/>
        </xsd:restriction>
      </xsd:simpleType>
    </xsd:element>
    <xsd:element name="ccda7c41e9984a0494c5436c3276f9ec" ma:index="16" nillable="true" ma:displayName="MyDOTKeywords_0" ma:hidden="true" ma:internalName="ccda7c41e9984a0494c5436c3276f9ec" ma:readOnly="false">
      <xsd:simpleType>
        <xsd:restriction base="dms:Note"/>
      </xsd:simpleType>
    </xsd:element>
    <xsd:element name="TaxCatchAll" ma:index="21" nillable="true" ma:displayName="Taxonomy Catch All Column" ma:hidden="true" ma:list="{a1e9a1c2-3def-44b5-8760-b7578e2067bb}" ma:internalName="TaxCatchAll" ma:showField="CatchAllData" ma:web="077c9a81-7f24-4f5d-afa4-e4d444f2c47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2569F7-A43E-4AA1-94C4-CEF801B78E8D}">
  <ds:schemaRefs>
    <ds:schemaRef ds:uri="http://schemas.openxmlformats.org/package/2006/metadata/core-properties"/>
    <ds:schemaRef ds:uri="http://purl.org/dc/elements/1.1/"/>
    <ds:schemaRef ds:uri="http://purl.org/dc/terms/"/>
    <ds:schemaRef ds:uri="7d342aa1-059c-4e84-8b26-50d0fb93f078"/>
    <ds:schemaRef ds:uri="http://schemas.microsoft.com/office/2006/metadata/properties"/>
    <ds:schemaRef ds:uri="077c9a81-7f24-4f5d-afa4-e4d444f2c472"/>
    <ds:schemaRef ds:uri="http://schemas.microsoft.com/sharepoint/v3"/>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CCF3E61F-B536-48E8-9A5E-7E1F949A92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d342aa1-059c-4e84-8b26-50d0fb93f078"/>
    <ds:schemaRef ds:uri="077c9a81-7f24-4f5d-afa4-e4d444f2c4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8B405F2-A598-4045-AE90-A5E9BE7053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1769</TotalTime>
  <Words>722</Words>
  <Application>Microsoft Office PowerPoint</Application>
  <PresentationFormat>On-screen Show (4:3)</PresentationFormat>
  <Paragraphs>124</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Narrow</vt:lpstr>
      <vt:lpstr>Calibri</vt:lpstr>
      <vt:lpstr>Wingdings</vt:lpstr>
      <vt:lpstr>WisDOT template standard screen gray background</vt:lpstr>
      <vt:lpstr>NCR – Using Box in Construction</vt:lpstr>
      <vt:lpstr>Outline</vt:lpstr>
      <vt:lpstr>Box Overview</vt:lpstr>
      <vt:lpstr>WisDOT Box File Structure for Construction</vt:lpstr>
      <vt:lpstr>Expectations for using Box in construction</vt:lpstr>
      <vt:lpstr>Box App</vt:lpstr>
      <vt:lpstr>Box Capture</vt:lpstr>
      <vt:lpstr>NCR Implementation of Box for 2020 Construction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1024 x 768</dc:title>
  <dc:creator>KIRKPATRICK, MARY K</dc:creator>
  <cp:lastModifiedBy>Rebecca Olsen</cp:lastModifiedBy>
  <cp:revision>140</cp:revision>
  <cp:lastPrinted>2020-02-13T22:57:00Z</cp:lastPrinted>
  <dcterms:created xsi:type="dcterms:W3CDTF">2017-03-13T20:15:47Z</dcterms:created>
  <dcterms:modified xsi:type="dcterms:W3CDTF">2020-02-18T20:42:19Z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0x010100541990152A8FD44AADA441BD7500FE3B</vt:lpwstr>
  </property>
  <property fmtid="{D5CDD505-2E9C-101B-9397-08002B2CF9AE}" pid="3" name="MyDOTKeywords">
    <vt:lpwstr>308;#Power Point|91c5ccfe-5412-4d60-ad95-adf113dd6163</vt:lpwstr>
  </property>
  <property fmtid="{D5CDD505-2E9C-101B-9397-08002B2CF9AE}" pid="4" name="MyDOTNavigation">
    <vt:lpwstr>509;#Communication Templates|924143f1-6dc9-46d7-a9f6-1f2924822cd5</vt:lpwstr>
  </property>
</Properties>
</file>