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3"/>
  </p:notesMasterIdLst>
  <p:handoutMasterIdLst>
    <p:handoutMasterId r:id="rId24"/>
  </p:handoutMasterIdLst>
  <p:sldIdLst>
    <p:sldId id="262" r:id="rId2"/>
    <p:sldId id="294" r:id="rId3"/>
    <p:sldId id="808" r:id="rId4"/>
    <p:sldId id="290" r:id="rId5"/>
    <p:sldId id="807" r:id="rId6"/>
    <p:sldId id="802" r:id="rId7"/>
    <p:sldId id="803" r:id="rId8"/>
    <p:sldId id="804" r:id="rId9"/>
    <p:sldId id="295" r:id="rId10"/>
    <p:sldId id="297" r:id="rId11"/>
    <p:sldId id="298" r:id="rId12"/>
    <p:sldId id="810" r:id="rId13"/>
    <p:sldId id="811" r:id="rId14"/>
    <p:sldId id="812" r:id="rId15"/>
    <p:sldId id="299" r:id="rId16"/>
    <p:sldId id="278" r:id="rId17"/>
    <p:sldId id="277" r:id="rId18"/>
    <p:sldId id="809" r:id="rId19"/>
    <p:sldId id="799" r:id="rId20"/>
    <p:sldId id="801" r:id="rId21"/>
    <p:sldId id="26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8103" autoAdjust="0"/>
  </p:normalViewPr>
  <p:slideViewPr>
    <p:cSldViewPr snapToGrid="0">
      <p:cViewPr varScale="1">
        <p:scale>
          <a:sx n="94" d="100"/>
          <a:sy n="94" d="100"/>
        </p:scale>
        <p:origin x="12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dirty="0"/>
              <a:t>Presentation Title</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E387A35C-FE16-4401-8225-4521579CB0E4}" type="datetimeFigureOut">
              <a:rPr lang="en-US" smtClean="0"/>
              <a:t>2/17/2020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r>
              <a:rPr lang="en-US" dirty="0"/>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230065EF-5B0B-4527-B697-707380E472D5}" type="slidenum">
              <a:rPr lang="en-US" smtClean="0"/>
              <a:t>‹#›</a:t>
            </a:fld>
            <a:endParaRPr lang="en-US" dirty="0"/>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dirty="0"/>
              <a:t>Presentation Title</a:t>
            </a:r>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8B8B34B4-0DAC-4C17-B484-320AB1570CDC}" type="datetimeFigureOut">
              <a:rPr lang="en-US" smtClean="0"/>
              <a:t>2/17/2020</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r>
              <a:rPr lang="en-US" dirty="0"/>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A3688F50-7C5E-4630-BBD8-8950DF35ABB8}" type="slidenum">
              <a:rPr lang="en-US" smtClean="0"/>
              <a:t>‹#›</a:t>
            </a:fld>
            <a:endParaRPr lang="en-US" dirty="0"/>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this WisDOT PowerPoint template: Standard screen size of 1024 by 768, includes either blue or light gray backgrounds</a:t>
            </a:r>
            <a:endParaRPr lang="en-US" b="1" dirty="0">
              <a:solidFill>
                <a:srgbClr val="FF0000"/>
              </a:solidFill>
            </a:endParaRPr>
          </a:p>
          <a:p>
            <a:endParaRPr lang="en-US" b="1" dirty="0"/>
          </a:p>
          <a:p>
            <a:r>
              <a:rPr lang="en-US" b="1" dirty="0"/>
              <a:t>This WisDOT PowerPoint template has a standard (4:3) aspect ratio (1024 x 768). </a:t>
            </a:r>
          </a:p>
          <a:p>
            <a:r>
              <a:rPr lang="en-US" dirty="0"/>
              <a:t>Use</a:t>
            </a:r>
            <a:r>
              <a:rPr lang="en-US" b="1" dirty="0"/>
              <a:t> </a:t>
            </a:r>
            <a:r>
              <a:rPr lang="en-US" dirty="0"/>
              <a:t>if you will be doing one of the following:</a:t>
            </a:r>
          </a:p>
          <a:p>
            <a:pPr marL="171844" indent="-171844">
              <a:buFont typeface="Arial" panose="020B0604020202020204" pitchFamily="34" charset="0"/>
              <a:buChar char="•"/>
            </a:pPr>
            <a:r>
              <a:rPr lang="en-US" dirty="0"/>
              <a:t>Presenting with a WisDOT projector that displays in standard (4:3) or 1024 x 768.</a:t>
            </a:r>
          </a:p>
          <a:p>
            <a:pPr marL="171844" indent="-171844">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WisDOT PowerPoint template that has the widescreen (16:9) aspect ratio (1920 x 1080) </a:t>
            </a:r>
            <a:r>
              <a:rPr lang="en-US" dirty="0"/>
              <a:t>if you will be doing one of the following:</a:t>
            </a:r>
          </a:p>
          <a:p>
            <a:pPr marL="171844" indent="-171844">
              <a:buFont typeface="Arial" panose="020B0604020202020204" pitchFamily="34" charset="0"/>
              <a:buChar char="•"/>
            </a:pPr>
            <a:r>
              <a:rPr lang="en-US" dirty="0"/>
              <a:t>showing your presentation on a large widescreen television. </a:t>
            </a:r>
          </a:p>
          <a:p>
            <a:pPr marL="171844" indent="-171844">
              <a:buFont typeface="Arial" panose="020B0604020202020204" pitchFamily="34" charset="0"/>
              <a:buChar char="•"/>
            </a:pPr>
            <a:r>
              <a:rPr lang="en-US" dirty="0"/>
              <a:t>showing your presentation using a display in widescreen format.</a:t>
            </a:r>
          </a:p>
          <a:p>
            <a:pPr marL="171844" indent="-171844">
              <a:buFont typeface="Arial" panose="020B0604020202020204" pitchFamily="34" charset="0"/>
              <a:buChar char="•"/>
            </a:pPr>
            <a:r>
              <a:rPr lang="en-US" dirty="0"/>
              <a:t>converting your presentation to video in the future.</a:t>
            </a:r>
          </a:p>
          <a:p>
            <a:endParaRPr lang="en-US" b="1" dirty="0"/>
          </a:p>
          <a:p>
            <a:r>
              <a:rPr lang="en-US" b="1" dirty="0"/>
              <a:t>Title slide</a:t>
            </a:r>
          </a:p>
          <a:p>
            <a:r>
              <a:rPr lang="en-US" dirty="0"/>
              <a:t>Slide 1 and slide 8 are layouts for the title slide of your WisDOT presentation. The title of your presentation goes at the top in the white text (for the light gray background) or blue text (for the gray background). The title may be one or two lines. </a:t>
            </a:r>
          </a:p>
          <a:p>
            <a:endParaRPr lang="en-US" b="1" dirty="0"/>
          </a:p>
          <a:p>
            <a:r>
              <a:rPr lang="en-US" b="1" dirty="0"/>
              <a:t>Managing placeholders</a:t>
            </a:r>
          </a:p>
          <a:p>
            <a:r>
              <a:rPr lang="en-US"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defTabSz="916503">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WisDOT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WisDOT template will appear. Select the slide layout you want.</a:t>
            </a:r>
          </a:p>
          <a:p>
            <a:endParaRPr lang="en-US" baseline="0" dirty="0"/>
          </a:p>
          <a:p>
            <a:pPr defTabSz="916503">
              <a:defRPr/>
            </a:pPr>
            <a:r>
              <a:rPr lang="en-US" b="1" baseline="0" dirty="0"/>
              <a:t>Changing a current slide layout on to a different current slide layout is not recommended.</a:t>
            </a:r>
          </a:p>
          <a:p>
            <a:pPr defTabSz="916503">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WisDOT template will appear. Select the slide layout you want and add new text to this slide layout.</a:t>
            </a:r>
          </a:p>
          <a:p>
            <a:pPr defTabSz="916503">
              <a:defRPr/>
            </a:pPr>
            <a:endParaRPr lang="en-US" b="1" baseline="0" dirty="0"/>
          </a:p>
          <a:p>
            <a:pPr defTabSz="916503">
              <a:defRPr/>
            </a:pPr>
            <a:r>
              <a:rPr lang="en-US" b="1" baseline="0" dirty="0"/>
              <a:t>When to choose the light gray background</a:t>
            </a:r>
            <a:endParaRPr lang="en-US" baseline="0" dirty="0"/>
          </a:p>
          <a:p>
            <a:pPr defTabSz="916503">
              <a:defRPr/>
            </a:pPr>
            <a:r>
              <a:rPr lang="en-US" baseline="0" dirty="0"/>
              <a:t>Slides 1 through 7 have a light gray background. Use with its navy and red type styles. Use if you have positive versions of graphics and logos. </a:t>
            </a:r>
            <a:r>
              <a:rPr lang="en-US" dirty="0"/>
              <a:t>Some experts say if you're presenting in a small room with most of the lights on, use a lighter gray background, then the background will tend to fade away while the other components will grab attention. Other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dirty="0"/>
              <a:t>Some experts say if you're presenting with most of the lights off in the room or in a darker presentation area, consider using the blue background color, then the background won't intrude on the message and the lighter components will stand out. Other experts say that if your copy is kept short and sweet, the lightness or darkness of the background is irrelevant, as viewers then have little to read.</a:t>
            </a:r>
          </a:p>
          <a:p>
            <a:endParaRPr lang="en-US" dirty="0"/>
          </a:p>
          <a:p>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r>
              <a:rPr lang="en-US" b="1" baseline="0" dirty="0"/>
              <a:t>Font sizes may be adjusted either 2 points smaller or 2 points larger from sizes listed.</a:t>
            </a:r>
          </a:p>
          <a:p>
            <a:pPr marL="171844" indent="-171844">
              <a:buFont typeface="Arial" panose="020B0604020202020204" pitchFamily="34" charset="0"/>
              <a:buChar char="•"/>
            </a:pPr>
            <a:r>
              <a:rPr lang="en-US" b="0" baseline="0" dirty="0"/>
              <a:t>Slide 1 with GRAY background</a:t>
            </a:r>
          </a:p>
          <a:p>
            <a:pPr marL="458252" lvl="1"/>
            <a:r>
              <a:rPr lang="en-US" b="0" baseline="0" dirty="0"/>
              <a:t>Title text = Arial Narrow Bold, 60 point, Color: navy blue R0 G65 B106, Title text may be one or two lines. 3 or more lines are not recommended.</a:t>
            </a:r>
          </a:p>
          <a:p>
            <a:pPr marL="458252" lvl="1"/>
            <a:r>
              <a:rPr lang="en-US" b="0" baseline="0" dirty="0"/>
              <a:t>Name of Presenter = Arial Narrow Bold, 47 point, Color: red R164 G40 B76, Keep to 1 line</a:t>
            </a:r>
          </a:p>
          <a:p>
            <a:pPr marL="458252" lvl="1"/>
            <a:r>
              <a:rPr lang="en-US" b="0" baseline="0" dirty="0"/>
              <a:t>Title of Presenter = Arial Narrow, 40 point, Color: red R164 G40 B76, Keep to 1 line</a:t>
            </a:r>
          </a:p>
          <a:p>
            <a:pPr marL="458252" lvl="1" defTabSz="916503">
              <a:defRPr/>
            </a:pPr>
            <a:r>
              <a:rPr lang="en-US" b="0" baseline="0" dirty="0"/>
              <a:t>Name of conference or event, Location, City, State = Arial Narrow, 28 point, Color: navy blue R0 G65 B106, Keep to 1 or 2 lines</a:t>
            </a:r>
          </a:p>
          <a:p>
            <a:pPr marL="458252" lvl="1" defTabSz="916503">
              <a:defRPr/>
            </a:pPr>
            <a:r>
              <a:rPr lang="en-US" b="0" baseline="0" dirty="0"/>
              <a:t>Month, Day, Year = Arial Narrow Bold, 25 point, Color: red R164 G40 B76, Keep to 1 line</a:t>
            </a:r>
          </a:p>
          <a:p>
            <a:pPr marL="458252" lvl="1" defTabSz="916503">
              <a:defRPr/>
            </a:pPr>
            <a:endParaRPr lang="en-US" b="0" baseline="0" dirty="0"/>
          </a:p>
          <a:p>
            <a:pPr marL="171844" indent="-171844" defTabSz="916503">
              <a:buFont typeface="Arial" panose="020B0604020202020204" pitchFamily="34" charset="0"/>
              <a:buChar char="•"/>
              <a:defRPr/>
            </a:pPr>
            <a:r>
              <a:rPr lang="en-US" b="0" baseline="0" dirty="0"/>
              <a:t>Slides 2, 3, 4, 5, 6 with GRAY background</a:t>
            </a:r>
          </a:p>
          <a:p>
            <a:pPr marL="458252" lvl="1" defTabSz="916503">
              <a:defRPr/>
            </a:pPr>
            <a:r>
              <a:rPr lang="en-US" b="0" baseline="0" dirty="0"/>
              <a:t>Example heading = Arial Narrow Bold, 45 point, Color: navy blue R0 G65 B106, Heading may be one or two lines. 3 or more lines are not recommended</a:t>
            </a:r>
          </a:p>
          <a:p>
            <a:pPr marL="458252" lvl="1" defTabSz="916503">
              <a:defRPr/>
            </a:pPr>
            <a:r>
              <a:rPr lang="en-US" b="0" baseline="0" dirty="0"/>
              <a:t>Red subhead = Arial Narrow Bold, 39 point, Color: red R164 G40 B76, Keep to 1 line</a:t>
            </a:r>
          </a:p>
          <a:p>
            <a:pPr marL="458252" lvl="1" defTabSz="916503">
              <a:defRPr/>
            </a:pPr>
            <a:r>
              <a:rPr lang="en-US" b="0" baseline="0" dirty="0"/>
              <a:t>Bullet 1 = Arial Narrow, 35 point, Color: navy blue R0 G65 B106</a:t>
            </a:r>
          </a:p>
          <a:p>
            <a:pPr marL="458252" lvl="1" defTabSz="916503">
              <a:defRPr/>
            </a:pPr>
            <a:r>
              <a:rPr lang="en-US" b="0" baseline="0" dirty="0"/>
              <a:t>Bullet 2 = Arial Narrow, 32 point, Color: red R164 G40 B76</a:t>
            </a:r>
          </a:p>
          <a:p>
            <a:pPr marL="458252" lvl="1" defTabSz="916503">
              <a:defRPr/>
            </a:pPr>
            <a:r>
              <a:rPr lang="en-US" b="0" baseline="0" dirty="0"/>
              <a:t>Paragraph text = Arial Narrow, 28 point, Color: navy blue R0 G65 B10</a:t>
            </a:r>
          </a:p>
          <a:p>
            <a:pPr marL="458252" lvl="1" defTabSz="916503">
              <a:defRPr/>
            </a:pPr>
            <a:endParaRPr lang="en-US" b="0" baseline="0" dirty="0"/>
          </a:p>
          <a:p>
            <a:r>
              <a:rPr lang="en-US" b="1" dirty="0"/>
              <a:t>Use</a:t>
            </a:r>
            <a:r>
              <a:rPr lang="en-US" b="1" baseline="0" dirty="0"/>
              <a:t> these s</a:t>
            </a:r>
            <a:r>
              <a:rPr lang="en-US" b="1" dirty="0"/>
              <a:t>izes and colors of</a:t>
            </a:r>
            <a:r>
              <a:rPr lang="en-US" b="1" baseline="0" dirty="0"/>
              <a:t> fonts for template with BLUE background and standard aspect ratio (1024 x 768). </a:t>
            </a:r>
          </a:p>
          <a:p>
            <a:r>
              <a:rPr lang="en-US" b="1" baseline="0" dirty="0"/>
              <a:t>Font sizes may be adjusted either 2 points smaller or 2 points larger from sizes listed.</a:t>
            </a:r>
          </a:p>
          <a:p>
            <a:pPr marL="171844" indent="-171844" defTabSz="916503">
              <a:buFont typeface="Arial" panose="020B0604020202020204" pitchFamily="34" charset="0"/>
              <a:buChar char="•"/>
              <a:defRPr/>
            </a:pPr>
            <a:r>
              <a:rPr lang="en-US" b="0" baseline="0" dirty="0"/>
              <a:t>Slide 8 Title slide with BLUE background</a:t>
            </a:r>
          </a:p>
          <a:p>
            <a:pPr marL="458252" lvl="1" defTabSz="916503">
              <a:defRPr/>
            </a:pPr>
            <a:r>
              <a:rPr lang="en-US" b="0" baseline="0" dirty="0"/>
              <a:t>Title text = Arial Narrow Bold, 60 point, Color: white R255 G255 B255, Title text may be one or two lines. 3 or more lines are not recommended.</a:t>
            </a:r>
          </a:p>
          <a:p>
            <a:pPr marL="458252" lvl="1"/>
            <a:r>
              <a:rPr lang="en-US" b="0" baseline="0" dirty="0"/>
              <a:t>Name of Presenter = Arial Narrow Bold, 47 point, Color: gold R216 G184 B70, Keep to 1 line</a:t>
            </a:r>
          </a:p>
          <a:p>
            <a:pPr marL="458252" lvl="1" defTabSz="916503">
              <a:defRPr/>
            </a:pPr>
            <a:r>
              <a:rPr lang="en-US" b="0" baseline="0" dirty="0"/>
              <a:t>Title of Presenter = Arial Narrow, 40 point, Color: gold R216 G184 B70, Keep to 1 line</a:t>
            </a:r>
          </a:p>
          <a:p>
            <a:pPr marL="458252" lvl="1" defTabSz="916503">
              <a:defRPr/>
            </a:pPr>
            <a:r>
              <a:rPr lang="en-US" b="0" baseline="0" dirty="0"/>
              <a:t>Name of conference or event, Location, City, State = Arial Narrow, 28 point, Color: white R255 G255 B255, keep to 1 or 2 lines</a:t>
            </a:r>
          </a:p>
          <a:p>
            <a:pPr marL="458252" lvl="1" defTabSz="916503">
              <a:defRPr/>
            </a:pPr>
            <a:r>
              <a:rPr lang="en-US" b="0" baseline="0" dirty="0"/>
              <a:t>Month, Day, Year = Arial Narrow Bold, 25 point, Color: gold R216 G184 B70, Keep to 1 line</a:t>
            </a:r>
          </a:p>
          <a:p>
            <a:pPr marL="458252" lvl="1" defTabSz="916503">
              <a:defRPr/>
            </a:pPr>
            <a:endParaRPr lang="en-US" b="0" baseline="0" dirty="0"/>
          </a:p>
          <a:p>
            <a:pPr marL="171844" indent="-171844" defTabSz="916503">
              <a:buFont typeface="Arial" panose="020B0604020202020204" pitchFamily="34" charset="0"/>
              <a:buChar char="•"/>
              <a:defRPr/>
            </a:pPr>
            <a:r>
              <a:rPr lang="en-US" b="0" baseline="0" dirty="0"/>
              <a:t>Slides 9, 10, 11, 12, 13 with BLUE background</a:t>
            </a:r>
          </a:p>
          <a:p>
            <a:pPr marL="458252" lvl="1" defTabSz="916503">
              <a:defRPr/>
            </a:pPr>
            <a:r>
              <a:rPr lang="en-US" b="0" baseline="0" dirty="0"/>
              <a:t>Example heading = Arial Narrow Bold, 45 point, Color: white R255 G255 B255, Heading may be one or two lines. 3 or more lines are not recommended</a:t>
            </a:r>
          </a:p>
          <a:p>
            <a:pPr marL="458252" lvl="1" defTabSz="916503">
              <a:defRPr/>
            </a:pPr>
            <a:r>
              <a:rPr lang="en-US" b="0" baseline="0" dirty="0"/>
              <a:t>Red subhead = Arial Narrow Bold, 39 point, Color: gold R216 G184 B70, Keep to 1 line</a:t>
            </a:r>
          </a:p>
          <a:p>
            <a:pPr marL="458252" lvl="1" defTabSz="916503">
              <a:defRPr/>
            </a:pPr>
            <a:r>
              <a:rPr lang="en-US" b="0" baseline="0" dirty="0"/>
              <a:t>Bullet 1 = Arial Narrow, 35 point, Color: white R255 G255 B255</a:t>
            </a:r>
          </a:p>
          <a:p>
            <a:pPr marL="458252" lvl="1" defTabSz="916503">
              <a:defRPr/>
            </a:pPr>
            <a:r>
              <a:rPr lang="en-US" b="0" baseline="0" dirty="0"/>
              <a:t>Bullet 2 = Arial Narrow, 32 point, Color: gold R216 G184 B70</a:t>
            </a:r>
          </a:p>
          <a:p>
            <a:pPr marL="458252" lvl="1" defTabSz="916503">
              <a:defRPr/>
            </a:pPr>
            <a:r>
              <a:rPr lang="en-US" b="0" baseline="0" dirty="0"/>
              <a:t>Paragraph text = Arial Narrow, 28 point, Color: white R255 G255 B255</a:t>
            </a:r>
          </a:p>
          <a:p>
            <a:pPr marL="458252" lvl="1" defTabSz="916503">
              <a:defRPr/>
            </a:pPr>
            <a:endParaRPr lang="en-US" b="1" baseline="0" dirty="0"/>
          </a:p>
          <a:p>
            <a:pPr defTabSz="916503">
              <a:defRPr/>
            </a:pPr>
            <a:r>
              <a:rPr lang="en-US" b="1" baseline="0" dirty="0"/>
              <a:t>Contact the WisDOT Learn Center for training in PowerPoint. A link to the WisDOT Learn Center may be found on the dotnet home page.</a:t>
            </a:r>
          </a:p>
          <a:p>
            <a:pPr marL="458252" lvl="1" defTabSz="916503">
              <a:defRPr/>
            </a:pPr>
            <a:endParaRPr lang="en-US" b="0" baseline="0" dirty="0"/>
          </a:p>
          <a:p>
            <a:pPr marL="458252" lvl="1" defTabSz="916503">
              <a:defRPr/>
            </a:pPr>
            <a:endParaRPr lang="en-US" b="0" baseline="0" dirty="0"/>
          </a:p>
          <a:p>
            <a:pPr marL="458252" lvl="1" defTabSz="916503">
              <a:defRPr/>
            </a:pPr>
            <a:endParaRPr lang="en-US" b="0" baseline="0" dirty="0"/>
          </a:p>
          <a:p>
            <a:pPr marL="171844" indent="-171844" defTabSz="916503">
              <a:buFont typeface="Arial" panose="020B0604020202020204" pitchFamily="34" charset="0"/>
              <a:buChar char="•"/>
              <a:defRPr/>
            </a:pPr>
            <a:endParaRPr lang="en-US" b="0" baseline="0" dirty="0"/>
          </a:p>
          <a:p>
            <a:pPr marL="458252" lvl="1" defTabSz="916503">
              <a:defRPr/>
            </a:pPr>
            <a:endParaRPr lang="en-US" b="0" baseline="0" dirty="0"/>
          </a:p>
          <a:p>
            <a:pPr marL="458252" lvl="1"/>
            <a:endParaRPr lang="en-US" b="0" baseline="0" dirty="0"/>
          </a:p>
          <a:p>
            <a:endParaRPr lang="en-US" b="1" dirty="0"/>
          </a:p>
          <a:p>
            <a:endParaRPr lang="en-US" dirty="0"/>
          </a:p>
          <a:p>
            <a:pPr marL="171844" indent="-171844">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dirty="0"/>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new Standard Detail Drawing for the Construction of Longitudinal Joints.  Includes details of the Notched Wedge Joint and the 1” joint overbanding.</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16</a:t>
            </a:fld>
            <a:endParaRPr lang="en-US" dirty="0"/>
          </a:p>
        </p:txBody>
      </p:sp>
    </p:spTree>
    <p:extLst>
      <p:ext uri="{BB962C8B-B14F-4D97-AF65-F5344CB8AC3E}">
        <p14:creationId xmlns:p14="http://schemas.microsoft.com/office/powerpoint/2010/main" val="258167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19</a:t>
            </a:fld>
            <a:endParaRPr lang="en-US" dirty="0"/>
          </a:p>
        </p:txBody>
      </p:sp>
    </p:spTree>
    <p:extLst>
      <p:ext uri="{BB962C8B-B14F-4D97-AF65-F5344CB8AC3E}">
        <p14:creationId xmlns:p14="http://schemas.microsoft.com/office/powerpoint/2010/main" val="51984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20</a:t>
            </a:fld>
            <a:endParaRPr lang="en-US" dirty="0"/>
          </a:p>
        </p:txBody>
      </p:sp>
    </p:spTree>
    <p:extLst>
      <p:ext uri="{BB962C8B-B14F-4D97-AF65-F5344CB8AC3E}">
        <p14:creationId xmlns:p14="http://schemas.microsoft.com/office/powerpoint/2010/main" val="20024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21</a:t>
            </a:fld>
            <a:endParaRPr lang="en-US" dirty="0"/>
          </a:p>
        </p:txBody>
      </p:sp>
      <p:sp>
        <p:nvSpPr>
          <p:cNvPr id="5" name="Header Placeholder 4"/>
          <p:cNvSpPr>
            <a:spLocks noGrp="1"/>
          </p:cNvSpPr>
          <p:nvPr>
            <p:ph type="hdr" sz="quarter" idx="11"/>
          </p:nvPr>
        </p:nvSpPr>
        <p:spPr/>
        <p:txBody>
          <a:bodyPr/>
          <a:lstStyle/>
          <a:p>
            <a:r>
              <a:rPr lang="en-US" dirty="0"/>
              <a:t>Presentation Title</a:t>
            </a:r>
          </a:p>
        </p:txBody>
      </p:sp>
      <p:sp>
        <p:nvSpPr>
          <p:cNvPr id="6" name="Footer Placeholder 5"/>
          <p:cNvSpPr>
            <a:spLocks noGrp="1"/>
          </p:cNvSpPr>
          <p:nvPr>
            <p:ph type="ftr" sz="quarter" idx="12"/>
          </p:nvPr>
        </p:nvSpPr>
        <p:spPr/>
        <p:txBody>
          <a:bodyPr/>
          <a:lstStyle/>
          <a:p>
            <a:r>
              <a:rPr lang="en-US" dirty="0"/>
              <a:t>Wisconsin Department of Transportation</a:t>
            </a:r>
          </a:p>
        </p:txBody>
      </p:sp>
    </p:spTree>
    <p:extLst>
      <p:ext uri="{BB962C8B-B14F-4D97-AF65-F5344CB8AC3E}">
        <p14:creationId xmlns:p14="http://schemas.microsoft.com/office/powerpoint/2010/main" val="320172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dirty="0"/>
          </a:p>
        </p:txBody>
      </p:sp>
    </p:spTree>
    <p:extLst>
      <p:ext uri="{BB962C8B-B14F-4D97-AF65-F5344CB8AC3E}">
        <p14:creationId xmlns:p14="http://schemas.microsoft.com/office/powerpoint/2010/main" val="398631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dirty="0"/>
          </a:p>
        </p:txBody>
      </p:sp>
    </p:spTree>
    <p:extLst>
      <p:ext uri="{BB962C8B-B14F-4D97-AF65-F5344CB8AC3E}">
        <p14:creationId xmlns:p14="http://schemas.microsoft.com/office/powerpoint/2010/main" val="16122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dirty="0"/>
          </a:p>
        </p:txBody>
      </p:sp>
    </p:spTree>
    <p:extLst>
      <p:ext uri="{BB962C8B-B14F-4D97-AF65-F5344CB8AC3E}">
        <p14:creationId xmlns:p14="http://schemas.microsoft.com/office/powerpoint/2010/main" val="281529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dirty="0"/>
          </a:p>
        </p:txBody>
      </p:sp>
    </p:spTree>
    <p:extLst>
      <p:ext uri="{BB962C8B-B14F-4D97-AF65-F5344CB8AC3E}">
        <p14:creationId xmlns:p14="http://schemas.microsoft.com/office/powerpoint/2010/main" val="12799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dirty="0"/>
          </a:p>
        </p:txBody>
      </p:sp>
    </p:spTree>
    <p:extLst>
      <p:ext uri="{BB962C8B-B14F-4D97-AF65-F5344CB8AC3E}">
        <p14:creationId xmlns:p14="http://schemas.microsoft.com/office/powerpoint/2010/main" val="426171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dirty="0"/>
          </a:p>
        </p:txBody>
      </p:sp>
    </p:spTree>
    <p:extLst>
      <p:ext uri="{BB962C8B-B14F-4D97-AF65-F5344CB8AC3E}">
        <p14:creationId xmlns:p14="http://schemas.microsoft.com/office/powerpoint/2010/main" val="281868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will be phased in starting with the February 2020 PSE.</a:t>
            </a:r>
          </a:p>
          <a:p>
            <a:r>
              <a:rPr lang="en-US" dirty="0"/>
              <a:t>Details of non-PWL joint testing have yet to be worked out.</a:t>
            </a:r>
          </a:p>
        </p:txBody>
      </p:sp>
      <p:sp>
        <p:nvSpPr>
          <p:cNvPr id="4" name="Header Placeholder 3"/>
          <p:cNvSpPr>
            <a:spLocks noGrp="1"/>
          </p:cNvSpPr>
          <p:nvPr>
            <p:ph type="hdr" sz="quarter" idx="10"/>
          </p:nvPr>
        </p:nvSpPr>
        <p:spPr/>
        <p:txBody>
          <a:bodyPr/>
          <a:lstStyle/>
          <a:p>
            <a:r>
              <a:rPr lang="en-US" dirty="0"/>
              <a:t>Presentation Title</a:t>
            </a:r>
          </a:p>
        </p:txBody>
      </p:sp>
      <p:sp>
        <p:nvSpPr>
          <p:cNvPr id="5" name="Footer Placeholder 4"/>
          <p:cNvSpPr>
            <a:spLocks noGrp="1"/>
          </p:cNvSpPr>
          <p:nvPr>
            <p:ph type="ftr" sz="quarter" idx="11"/>
          </p:nvPr>
        </p:nvSpPr>
        <p:spPr/>
        <p:txBody>
          <a:bodyPr/>
          <a:lstStyle/>
          <a:p>
            <a:r>
              <a:rPr lang="en-US" dirty="0"/>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dirty="0"/>
          </a:p>
        </p:txBody>
      </p:sp>
    </p:spTree>
    <p:extLst>
      <p:ext uri="{BB962C8B-B14F-4D97-AF65-F5344CB8AC3E}">
        <p14:creationId xmlns:p14="http://schemas.microsoft.com/office/powerpoint/2010/main" val="398473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B6CC705-3CA9-4B61-8B61-9D6FBFA275D4}"/>
              </a:ext>
            </a:extLst>
          </p:cNvPr>
          <p:cNvSpPr>
            <a:spLocks noGrp="1"/>
          </p:cNvSpPr>
          <p:nvPr>
            <p:ph type="body" idx="1"/>
          </p:nvPr>
        </p:nvSpPr>
        <p:spPr/>
        <p:txBody>
          <a:bodyPr/>
          <a:lstStyle/>
          <a:p>
            <a:r>
              <a:rPr lang="en-US" dirty="0"/>
              <a:t>Time animation</a:t>
            </a:r>
          </a:p>
          <a:p>
            <a:r>
              <a:rPr lang="en-US" dirty="0"/>
              <a:t>Notched Wedge performs well and is capable of high density on each side of the joint</a:t>
            </a:r>
          </a:p>
        </p:txBody>
      </p:sp>
    </p:spTree>
    <p:extLst>
      <p:ext uri="{BB962C8B-B14F-4D97-AF65-F5344CB8AC3E}">
        <p14:creationId xmlns:p14="http://schemas.microsoft.com/office/powerpoint/2010/main" val="1447912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
        <p:nvSpPr>
          <p:cNvPr id="8" name="Slide Number Placeholder 5">
            <a:extLst>
              <a:ext uri="{FF2B5EF4-FFF2-40B4-BE49-F238E27FC236}">
                <a16:creationId xmlns:a16="http://schemas.microsoft.com/office/drawing/2014/main" id="{00815C7D-0860-40B2-9B23-A95238727478}"/>
              </a:ext>
            </a:extLst>
          </p:cNvPr>
          <p:cNvSpPr>
            <a:spLocks noGrp="1"/>
          </p:cNvSpPr>
          <p:nvPr>
            <p:ph type="sldNum" sz="quarter" idx="14"/>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
        <p:nvSpPr>
          <p:cNvPr id="6" name="Slide Number Placeholder 5">
            <a:extLst>
              <a:ext uri="{FF2B5EF4-FFF2-40B4-BE49-F238E27FC236}">
                <a16:creationId xmlns:a16="http://schemas.microsoft.com/office/drawing/2014/main" id="{80EDEC29-69DC-4125-B504-D702D5DB051E}"/>
              </a:ext>
            </a:extLst>
          </p:cNvPr>
          <p:cNvSpPr>
            <a:spLocks noGrp="1"/>
          </p:cNvSpPr>
          <p:nvPr>
            <p:ph type="sldNum" sz="quarter" idx="15"/>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4" name="Slide Number Placeholder 5">
            <a:extLst>
              <a:ext uri="{FF2B5EF4-FFF2-40B4-BE49-F238E27FC236}">
                <a16:creationId xmlns:a16="http://schemas.microsoft.com/office/drawing/2014/main" id="{0A5C3C1B-597D-4C66-8D1B-A81B43C07E91}"/>
              </a:ext>
            </a:extLst>
          </p:cNvPr>
          <p:cNvSpPr>
            <a:spLocks noGrp="1"/>
          </p:cNvSpPr>
          <p:nvPr>
            <p:ph type="sldNum" sz="quarter" idx="14"/>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
        <p:nvSpPr>
          <p:cNvPr id="5" name="Slide Number Placeholder 5">
            <a:extLst>
              <a:ext uri="{FF2B5EF4-FFF2-40B4-BE49-F238E27FC236}">
                <a16:creationId xmlns:a16="http://schemas.microsoft.com/office/drawing/2014/main" id="{FD76C436-4B6C-406A-9849-8AA5565B9D57}"/>
              </a:ext>
            </a:extLst>
          </p:cNvPr>
          <p:cNvSpPr>
            <a:spLocks noGrp="1"/>
          </p:cNvSpPr>
          <p:nvPr>
            <p:ph type="sldNum" sz="quarter" idx="15"/>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5" name="Slide Number Placeholder 5">
            <a:extLst>
              <a:ext uri="{FF2B5EF4-FFF2-40B4-BE49-F238E27FC236}">
                <a16:creationId xmlns:a16="http://schemas.microsoft.com/office/drawing/2014/main" id="{AA685FA1-865A-4090-AA9F-3B80860BC7F2}"/>
              </a:ext>
            </a:extLst>
          </p:cNvPr>
          <p:cNvSpPr>
            <a:spLocks noGrp="1"/>
          </p:cNvSpPr>
          <p:nvPr>
            <p:ph type="sldNum" sz="quarter" idx="14"/>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
        <p:nvSpPr>
          <p:cNvPr id="5" name="Slide Number Placeholder 5">
            <a:extLst>
              <a:ext uri="{FF2B5EF4-FFF2-40B4-BE49-F238E27FC236}">
                <a16:creationId xmlns:a16="http://schemas.microsoft.com/office/drawing/2014/main" id="{6B593231-C642-4A62-B4F2-DDF61413587F}"/>
              </a:ext>
            </a:extLst>
          </p:cNvPr>
          <p:cNvSpPr>
            <a:spLocks noGrp="1"/>
          </p:cNvSpPr>
          <p:nvPr>
            <p:ph type="sldNum" sz="quarter" idx="14"/>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7CC3A72-481F-4F00-B597-44DDF58852FC}"/>
              </a:ext>
            </a:extLst>
          </p:cNvPr>
          <p:cNvSpPr>
            <a:spLocks noGrp="1"/>
          </p:cNvSpPr>
          <p:nvPr>
            <p:ph type="sldNum" sz="quarter" idx="14"/>
          </p:nvPr>
        </p:nvSpPr>
        <p:spPr>
          <a:xfrm>
            <a:off x="7695590" y="6442578"/>
            <a:ext cx="1244042" cy="365125"/>
          </a:xfrm>
          <a:prstGeom prst="rect">
            <a:avLst/>
          </a:prstGeom>
        </p:spPr>
        <p:txBody>
          <a:bodyPr/>
          <a:lstStyle>
            <a:lvl1pPr algn="r">
              <a:defRPr/>
            </a:lvl1pPr>
          </a:lstStyle>
          <a:p>
            <a:fld id="{F9C967B8-68F1-49D5-A9F8-375F2491F3E5}" type="slidenum">
              <a:rPr lang="en-US" smtClean="0"/>
              <a:pPr/>
              <a:t>‹#›</a:t>
            </a:fld>
            <a:endParaRPr lang="en-US" dirty="0"/>
          </a:p>
        </p:txBody>
      </p:sp>
    </p:spTree>
    <p:extLst>
      <p:ext uri="{BB962C8B-B14F-4D97-AF65-F5344CB8AC3E}">
        <p14:creationId xmlns:p14="http://schemas.microsoft.com/office/powerpoint/2010/main" val="13738486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Longitudinal Joint Construction</a:t>
            </a:r>
          </a:p>
        </p:txBody>
      </p:sp>
      <p:sp>
        <p:nvSpPr>
          <p:cNvPr id="3" name="Text Placeholder 2"/>
          <p:cNvSpPr>
            <a:spLocks noGrp="1"/>
          </p:cNvSpPr>
          <p:nvPr>
            <p:ph type="body" sz="quarter" idx="10"/>
          </p:nvPr>
        </p:nvSpPr>
        <p:spPr>
          <a:xfrm>
            <a:off x="457200" y="2315350"/>
            <a:ext cx="8229600" cy="567260"/>
          </a:xfrm>
        </p:spPr>
        <p:txBody>
          <a:bodyPr/>
          <a:lstStyle/>
          <a:p>
            <a:r>
              <a:rPr lang="en-US" dirty="0"/>
              <a:t>Steve Hefel  P.E.</a:t>
            </a:r>
          </a:p>
        </p:txBody>
      </p:sp>
      <p:sp>
        <p:nvSpPr>
          <p:cNvPr id="4" name="Text Placeholder 3"/>
          <p:cNvSpPr>
            <a:spLocks noGrp="1"/>
          </p:cNvSpPr>
          <p:nvPr>
            <p:ph type="body" sz="quarter" idx="11"/>
          </p:nvPr>
        </p:nvSpPr>
        <p:spPr>
          <a:xfrm>
            <a:off x="457200" y="2964011"/>
            <a:ext cx="8229600" cy="548640"/>
          </a:xfrm>
        </p:spPr>
        <p:txBody>
          <a:bodyPr/>
          <a:lstStyle/>
          <a:p>
            <a:r>
              <a:rPr lang="en-US" sz="3200" b="1" dirty="0"/>
              <a:t>BTS HMA Supervisor</a:t>
            </a:r>
          </a:p>
        </p:txBody>
      </p:sp>
      <p:sp>
        <p:nvSpPr>
          <p:cNvPr id="5" name="Text Placeholder 4"/>
          <p:cNvSpPr>
            <a:spLocks noGrp="1"/>
          </p:cNvSpPr>
          <p:nvPr>
            <p:ph type="body" sz="quarter" idx="12"/>
          </p:nvPr>
        </p:nvSpPr>
        <p:spPr>
          <a:xfrm>
            <a:off x="457200" y="3851766"/>
            <a:ext cx="8229600" cy="778701"/>
          </a:xfrm>
        </p:spPr>
        <p:txBody>
          <a:bodyPr/>
          <a:lstStyle/>
          <a:p>
            <a:r>
              <a:rPr lang="en-US" b="1" dirty="0"/>
              <a:t>NORTH CENTRAL REGION</a:t>
            </a:r>
            <a:br>
              <a:rPr lang="en-US" b="1" dirty="0"/>
            </a:br>
            <a:r>
              <a:rPr lang="en-US" b="1" dirty="0"/>
              <a:t>CONSTRUCTION CONFERENCE</a:t>
            </a:r>
          </a:p>
          <a:p>
            <a:r>
              <a:rPr lang="en-US" b="1" dirty="0"/>
              <a:t>Northcentral Technical College</a:t>
            </a:r>
            <a:endParaRPr lang="en-US" dirty="0"/>
          </a:p>
          <a:p>
            <a:r>
              <a:rPr lang="en-US" b="1" dirty="0"/>
              <a:t>Wausau, WI</a:t>
            </a:r>
            <a:endParaRPr lang="en-US" dirty="0"/>
          </a:p>
          <a:p>
            <a:endParaRPr lang="en-US" b="1" dirty="0"/>
          </a:p>
        </p:txBody>
      </p:sp>
      <p:sp>
        <p:nvSpPr>
          <p:cNvPr id="6" name="Text Placeholder 5"/>
          <p:cNvSpPr>
            <a:spLocks noGrp="1"/>
          </p:cNvSpPr>
          <p:nvPr>
            <p:ph type="body" sz="quarter" idx="13"/>
          </p:nvPr>
        </p:nvSpPr>
        <p:spPr>
          <a:xfrm>
            <a:off x="457200" y="5341910"/>
            <a:ext cx="8229600" cy="482600"/>
          </a:xfrm>
        </p:spPr>
        <p:txBody>
          <a:bodyPr/>
          <a:lstStyle/>
          <a:p>
            <a:r>
              <a:rPr lang="en-US"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Where We Were</a:t>
            </a:r>
          </a:p>
        </p:txBody>
      </p:sp>
      <p:sp>
        <p:nvSpPr>
          <p:cNvPr id="3" name="Content Placeholder 2"/>
          <p:cNvSpPr>
            <a:spLocks noGrp="1"/>
          </p:cNvSpPr>
          <p:nvPr>
            <p:ph idx="1"/>
          </p:nvPr>
        </p:nvSpPr>
        <p:spPr>
          <a:xfrm>
            <a:off x="628649" y="1325563"/>
            <a:ext cx="8310983" cy="5353533"/>
          </a:xfrm>
        </p:spPr>
        <p:txBody>
          <a:bodyPr/>
          <a:lstStyle/>
          <a:p>
            <a:pPr>
              <a:lnSpc>
                <a:spcPct val="150000"/>
              </a:lnSpc>
            </a:pPr>
            <a:r>
              <a:rPr lang="en-US" sz="3500" dirty="0"/>
              <a:t>Joint heaters</a:t>
            </a:r>
          </a:p>
          <a:p>
            <a:pPr lvl="1">
              <a:lnSpc>
                <a:spcPct val="150000"/>
              </a:lnSpc>
            </a:pPr>
            <a:r>
              <a:rPr lang="en-US" sz="2800" dirty="0"/>
              <a:t>Some projects did not have joint heaters</a:t>
            </a:r>
          </a:p>
          <a:p>
            <a:pPr lvl="1">
              <a:lnSpc>
                <a:spcPct val="150000"/>
              </a:lnSpc>
            </a:pPr>
            <a:r>
              <a:rPr lang="en-US" sz="2800" dirty="0"/>
              <a:t>Some projects did have joint heaters</a:t>
            </a:r>
          </a:p>
          <a:p>
            <a:pPr lvl="2">
              <a:lnSpc>
                <a:spcPct val="150000"/>
              </a:lnSpc>
            </a:pPr>
            <a:r>
              <a:rPr lang="en-US" sz="2400" dirty="0"/>
              <a:t>Some heaters worked, some did not</a:t>
            </a:r>
          </a:p>
          <a:p>
            <a:pPr lvl="2">
              <a:lnSpc>
                <a:spcPct val="150000"/>
              </a:lnSpc>
            </a:pPr>
            <a:r>
              <a:rPr lang="en-US" sz="2400" dirty="0"/>
              <a:t>Enforcement issue</a:t>
            </a:r>
          </a:p>
          <a:p>
            <a:pPr lvl="2">
              <a:lnSpc>
                <a:spcPct val="150000"/>
              </a:lnSpc>
            </a:pPr>
            <a:r>
              <a:rPr lang="en-US" sz="2400" dirty="0"/>
              <a:t>Much contractor resistance</a:t>
            </a:r>
          </a:p>
          <a:p>
            <a:pPr lvl="3"/>
            <a:endParaRPr lang="en-US" dirty="0"/>
          </a:p>
          <a:p>
            <a:endParaRPr lang="en-US" dirty="0"/>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10</a:t>
            </a:fld>
            <a:endParaRPr lang="en-US" dirty="0"/>
          </a:p>
        </p:txBody>
      </p:sp>
    </p:spTree>
    <p:extLst>
      <p:ext uri="{BB962C8B-B14F-4D97-AF65-F5344CB8AC3E}">
        <p14:creationId xmlns:p14="http://schemas.microsoft.com/office/powerpoint/2010/main" val="183859746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Unified Specifications</a:t>
            </a:r>
          </a:p>
        </p:txBody>
      </p:sp>
      <p:sp>
        <p:nvSpPr>
          <p:cNvPr id="3" name="Content Placeholder 2"/>
          <p:cNvSpPr>
            <a:spLocks noGrp="1"/>
          </p:cNvSpPr>
          <p:nvPr>
            <p:ph idx="1"/>
          </p:nvPr>
        </p:nvSpPr>
        <p:spPr>
          <a:xfrm>
            <a:off x="628649" y="1325563"/>
            <a:ext cx="8310983" cy="5353533"/>
          </a:xfrm>
        </p:spPr>
        <p:txBody>
          <a:bodyPr/>
          <a:lstStyle/>
          <a:p>
            <a:pPr>
              <a:lnSpc>
                <a:spcPct val="150000"/>
              </a:lnSpc>
            </a:pPr>
            <a:r>
              <a:rPr lang="en-US" sz="3500" dirty="0"/>
              <a:t>TS Managers requested Committee</a:t>
            </a:r>
          </a:p>
          <a:p>
            <a:pPr>
              <a:lnSpc>
                <a:spcPct val="150000"/>
              </a:lnSpc>
            </a:pPr>
            <a:r>
              <a:rPr lang="en-US" sz="3500" dirty="0"/>
              <a:t>Committee members:</a:t>
            </a:r>
          </a:p>
          <a:p>
            <a:pPr lvl="1">
              <a:lnSpc>
                <a:spcPct val="150000"/>
              </a:lnSpc>
            </a:pPr>
            <a:r>
              <a:rPr lang="en-US" sz="2800" dirty="0"/>
              <a:t>BTS, BPD, BTO</a:t>
            </a:r>
          </a:p>
          <a:p>
            <a:pPr lvl="1">
              <a:lnSpc>
                <a:spcPct val="150000"/>
              </a:lnSpc>
            </a:pPr>
            <a:r>
              <a:rPr lang="en-US" sz="2800" dirty="0"/>
              <a:t>Each Region</a:t>
            </a:r>
          </a:p>
          <a:p>
            <a:pPr>
              <a:lnSpc>
                <a:spcPct val="150000"/>
              </a:lnSpc>
            </a:pPr>
            <a:r>
              <a:rPr lang="en-US" sz="3200" dirty="0"/>
              <a:t>Survey of each Region</a:t>
            </a:r>
          </a:p>
          <a:p>
            <a:pPr>
              <a:lnSpc>
                <a:spcPct val="150000"/>
              </a:lnSpc>
            </a:pPr>
            <a:r>
              <a:rPr lang="en-US" sz="3200" dirty="0"/>
              <a:t>Two face to face meetings</a:t>
            </a:r>
          </a:p>
          <a:p>
            <a:pPr>
              <a:lnSpc>
                <a:spcPct val="150000"/>
              </a:lnSpc>
            </a:pPr>
            <a:r>
              <a:rPr lang="en-US" sz="3200" dirty="0"/>
              <a:t>Outcome was the white paper from Nov 2019</a:t>
            </a:r>
          </a:p>
          <a:p>
            <a:pPr lvl="3"/>
            <a:endParaRPr lang="en-US" dirty="0"/>
          </a:p>
          <a:p>
            <a:endParaRPr lang="en-US" dirty="0"/>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11</a:t>
            </a:fld>
            <a:endParaRPr lang="en-US" dirty="0"/>
          </a:p>
        </p:txBody>
      </p:sp>
    </p:spTree>
    <p:extLst>
      <p:ext uri="{BB962C8B-B14F-4D97-AF65-F5344CB8AC3E}">
        <p14:creationId xmlns:p14="http://schemas.microsoft.com/office/powerpoint/2010/main" val="42801037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Unified Specifications</a:t>
            </a:r>
          </a:p>
        </p:txBody>
      </p:sp>
      <p:sp>
        <p:nvSpPr>
          <p:cNvPr id="3" name="Content Placeholder 2"/>
          <p:cNvSpPr>
            <a:spLocks noGrp="1"/>
          </p:cNvSpPr>
          <p:nvPr>
            <p:ph idx="1"/>
          </p:nvPr>
        </p:nvSpPr>
        <p:spPr>
          <a:xfrm>
            <a:off x="628649" y="1325563"/>
            <a:ext cx="8515351" cy="5353533"/>
          </a:xfrm>
        </p:spPr>
        <p:txBody>
          <a:bodyPr/>
          <a:lstStyle/>
          <a:p>
            <a:pPr>
              <a:lnSpc>
                <a:spcPct val="150000"/>
              </a:lnSpc>
            </a:pPr>
            <a:r>
              <a:rPr lang="en-US" sz="3500" dirty="0"/>
              <a:t>Topics</a:t>
            </a:r>
          </a:p>
          <a:p>
            <a:pPr lvl="1">
              <a:lnSpc>
                <a:spcPct val="150000"/>
              </a:lnSpc>
            </a:pPr>
            <a:r>
              <a:rPr lang="en-US" sz="2600" dirty="0"/>
              <a:t>Types of longitudinal joints used (notched wedge, vertical, safety edge, pave wide/over mill)</a:t>
            </a:r>
          </a:p>
          <a:p>
            <a:pPr lvl="1">
              <a:lnSpc>
                <a:spcPct val="150000"/>
              </a:lnSpc>
            </a:pPr>
            <a:r>
              <a:rPr lang="en-US" sz="2600" dirty="0"/>
              <a:t>Drop-offs between lanes open to traffic and traffic safety</a:t>
            </a:r>
          </a:p>
          <a:p>
            <a:pPr lvl="1">
              <a:lnSpc>
                <a:spcPct val="150000"/>
              </a:lnSpc>
            </a:pPr>
            <a:r>
              <a:rPr lang="en-US" sz="2600" dirty="0"/>
              <a:t>Removal of notched wedge joints during construction</a:t>
            </a:r>
          </a:p>
          <a:p>
            <a:pPr lvl="1">
              <a:lnSpc>
                <a:spcPct val="150000"/>
              </a:lnSpc>
            </a:pPr>
            <a:r>
              <a:rPr lang="en-US" sz="2600" dirty="0"/>
              <a:t>Joint heaters</a:t>
            </a:r>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12</a:t>
            </a:fld>
            <a:endParaRPr lang="en-US" dirty="0"/>
          </a:p>
        </p:txBody>
      </p:sp>
    </p:spTree>
    <p:extLst>
      <p:ext uri="{BB962C8B-B14F-4D97-AF65-F5344CB8AC3E}">
        <p14:creationId xmlns:p14="http://schemas.microsoft.com/office/powerpoint/2010/main" val="32572416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Unified Specifications</a:t>
            </a:r>
          </a:p>
        </p:txBody>
      </p:sp>
      <p:sp>
        <p:nvSpPr>
          <p:cNvPr id="3" name="Content Placeholder 2"/>
          <p:cNvSpPr>
            <a:spLocks noGrp="1"/>
          </p:cNvSpPr>
          <p:nvPr>
            <p:ph idx="1"/>
          </p:nvPr>
        </p:nvSpPr>
        <p:spPr>
          <a:xfrm>
            <a:off x="628649" y="1325563"/>
            <a:ext cx="8515351" cy="5353533"/>
          </a:xfrm>
        </p:spPr>
        <p:txBody>
          <a:bodyPr/>
          <a:lstStyle/>
          <a:p>
            <a:pPr>
              <a:lnSpc>
                <a:spcPct val="150000"/>
              </a:lnSpc>
            </a:pPr>
            <a:r>
              <a:rPr lang="en-US" sz="3500" dirty="0"/>
              <a:t>Primary Guide</a:t>
            </a:r>
          </a:p>
          <a:p>
            <a:pPr>
              <a:lnSpc>
                <a:spcPct val="150000"/>
              </a:lnSpc>
            </a:pPr>
            <a:endParaRPr lang="en-US" sz="3500" dirty="0"/>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13</a:t>
            </a:fld>
            <a:endParaRPr lang="en-US" dirty="0"/>
          </a:p>
        </p:txBody>
      </p:sp>
      <p:pic>
        <p:nvPicPr>
          <p:cNvPr id="5" name="Picture 4">
            <a:extLst>
              <a:ext uri="{FF2B5EF4-FFF2-40B4-BE49-F238E27FC236}">
                <a16:creationId xmlns:a16="http://schemas.microsoft.com/office/drawing/2014/main" id="{4EEBA2BF-24F0-4210-AE7F-1E7AF5DF5803}"/>
              </a:ext>
            </a:extLst>
          </p:cNvPr>
          <p:cNvPicPr>
            <a:picLocks noChangeAspect="1"/>
          </p:cNvPicPr>
          <p:nvPr/>
        </p:nvPicPr>
        <p:blipFill rotWithShape="1">
          <a:blip r:embed="rId3"/>
          <a:srcRect b="37892"/>
          <a:stretch/>
        </p:blipFill>
        <p:spPr>
          <a:xfrm>
            <a:off x="500932" y="2481518"/>
            <a:ext cx="8142136" cy="3041622"/>
          </a:xfrm>
          <a:prstGeom prst="rect">
            <a:avLst/>
          </a:prstGeom>
        </p:spPr>
      </p:pic>
    </p:spTree>
    <p:extLst>
      <p:ext uri="{BB962C8B-B14F-4D97-AF65-F5344CB8AC3E}">
        <p14:creationId xmlns:p14="http://schemas.microsoft.com/office/powerpoint/2010/main" val="5896769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12F74-F4BB-4889-A4F0-2E486157CCCC}"/>
              </a:ext>
            </a:extLst>
          </p:cNvPr>
          <p:cNvPicPr>
            <a:picLocks noChangeAspect="1"/>
          </p:cNvPicPr>
          <p:nvPr/>
        </p:nvPicPr>
        <p:blipFill>
          <a:blip r:embed="rId3"/>
          <a:stretch>
            <a:fillRect/>
          </a:stretch>
        </p:blipFill>
        <p:spPr>
          <a:xfrm>
            <a:off x="2679700" y="1840178"/>
            <a:ext cx="6464300" cy="4478402"/>
          </a:xfrm>
          <a:prstGeom prst="rect">
            <a:avLst/>
          </a:prstGeom>
        </p:spPr>
      </p:pic>
      <p:sp>
        <p:nvSpPr>
          <p:cNvPr id="2" name="Title 1"/>
          <p:cNvSpPr>
            <a:spLocks noGrp="1"/>
          </p:cNvSpPr>
          <p:nvPr>
            <p:ph type="title"/>
          </p:nvPr>
        </p:nvSpPr>
        <p:spPr>
          <a:xfrm>
            <a:off x="0" y="0"/>
            <a:ext cx="9144000" cy="1325563"/>
          </a:xfrm>
        </p:spPr>
        <p:txBody>
          <a:bodyPr/>
          <a:lstStyle/>
          <a:p>
            <a:r>
              <a:rPr lang="en-US" dirty="0"/>
              <a:t>2018 Longitudinal Joint Density SPV Project Results</a:t>
            </a:r>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14</a:t>
            </a:fld>
            <a:endParaRPr lang="en-US" dirty="0"/>
          </a:p>
        </p:txBody>
      </p:sp>
      <p:sp>
        <p:nvSpPr>
          <p:cNvPr id="10" name="Oval 9">
            <a:extLst>
              <a:ext uri="{FF2B5EF4-FFF2-40B4-BE49-F238E27FC236}">
                <a16:creationId xmlns:a16="http://schemas.microsoft.com/office/drawing/2014/main" id="{3270A291-4FCF-48DB-BBC9-73933F12A902}"/>
              </a:ext>
            </a:extLst>
          </p:cNvPr>
          <p:cNvSpPr/>
          <p:nvPr/>
        </p:nvSpPr>
        <p:spPr>
          <a:xfrm>
            <a:off x="4572000" y="3429000"/>
            <a:ext cx="557784" cy="3108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7178129-69FE-420F-890A-C62FBC249CB0}"/>
              </a:ext>
            </a:extLst>
          </p:cNvPr>
          <p:cNvSpPr/>
          <p:nvPr/>
        </p:nvSpPr>
        <p:spPr>
          <a:xfrm>
            <a:off x="7339371" y="2872715"/>
            <a:ext cx="561718" cy="311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E44FBF1-9431-4C5E-A29B-92D43628E6EC}"/>
              </a:ext>
            </a:extLst>
          </p:cNvPr>
          <p:cNvSpPr/>
          <p:nvPr/>
        </p:nvSpPr>
        <p:spPr>
          <a:xfrm>
            <a:off x="4777657" y="5585089"/>
            <a:ext cx="1610673" cy="3057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DDAE7886-6A58-4F78-8BC2-CA0DAB7B44AD}"/>
              </a:ext>
            </a:extLst>
          </p:cNvPr>
          <p:cNvSpPr>
            <a:spLocks noGrp="1"/>
          </p:cNvSpPr>
          <p:nvPr>
            <p:ph idx="1"/>
          </p:nvPr>
        </p:nvSpPr>
        <p:spPr>
          <a:xfrm>
            <a:off x="-53050" y="1967241"/>
            <a:ext cx="2927925" cy="4648243"/>
          </a:xfrm>
        </p:spPr>
        <p:txBody>
          <a:bodyPr/>
          <a:lstStyle/>
          <a:p>
            <a:r>
              <a:rPr lang="en-US" sz="3500" dirty="0"/>
              <a:t>Notched Wedge </a:t>
            </a:r>
          </a:p>
          <a:p>
            <a:pPr lvl="1"/>
            <a:r>
              <a:rPr lang="en-US" sz="3100" dirty="0"/>
              <a:t>Improved unconfined and confined densities</a:t>
            </a:r>
          </a:p>
          <a:p>
            <a:pPr lvl="1"/>
            <a:r>
              <a:rPr lang="en-US" sz="3100" dirty="0"/>
              <a:t>Increased safety for traveling public</a:t>
            </a:r>
          </a:p>
          <a:p>
            <a:endParaRPr lang="en-US" dirty="0"/>
          </a:p>
        </p:txBody>
      </p:sp>
    </p:spTree>
    <p:extLst>
      <p:ext uri="{BB962C8B-B14F-4D97-AF65-F5344CB8AC3E}">
        <p14:creationId xmlns:p14="http://schemas.microsoft.com/office/powerpoint/2010/main" val="3152440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D0DE1E-6387-4373-9798-7D33D779A7CE}"/>
              </a:ext>
            </a:extLst>
          </p:cNvPr>
          <p:cNvSpPr>
            <a:spLocks noGrp="1"/>
          </p:cNvSpPr>
          <p:nvPr>
            <p:ph type="sldNum" sz="quarter" idx="14"/>
          </p:nvPr>
        </p:nvSpPr>
        <p:spPr/>
        <p:txBody>
          <a:bodyPr/>
          <a:lstStyle/>
          <a:p>
            <a:fld id="{F9C967B8-68F1-49D5-A9F8-375F2491F3E5}" type="slidenum">
              <a:rPr lang="en-US" smtClean="0"/>
              <a:pPr/>
              <a:t>15</a:t>
            </a:fld>
            <a:endParaRPr lang="en-US" dirty="0"/>
          </a:p>
        </p:txBody>
      </p:sp>
      <p:pic>
        <p:nvPicPr>
          <p:cNvPr id="5" name="Picture 4">
            <a:extLst>
              <a:ext uri="{FF2B5EF4-FFF2-40B4-BE49-F238E27FC236}">
                <a16:creationId xmlns:a16="http://schemas.microsoft.com/office/drawing/2014/main" id="{951173AB-4FA7-4542-ABF7-B778EA6049A6}"/>
              </a:ext>
            </a:extLst>
          </p:cNvPr>
          <p:cNvPicPr>
            <a:picLocks noChangeAspect="1"/>
          </p:cNvPicPr>
          <p:nvPr/>
        </p:nvPicPr>
        <p:blipFill>
          <a:blip r:embed="rId2"/>
          <a:stretch>
            <a:fillRect/>
          </a:stretch>
        </p:blipFill>
        <p:spPr>
          <a:xfrm>
            <a:off x="0" y="1420091"/>
            <a:ext cx="9144000" cy="4017818"/>
          </a:xfrm>
          <a:prstGeom prst="rect">
            <a:avLst/>
          </a:prstGeom>
        </p:spPr>
      </p:pic>
      <p:sp>
        <p:nvSpPr>
          <p:cNvPr id="6" name="Title 1">
            <a:extLst>
              <a:ext uri="{FF2B5EF4-FFF2-40B4-BE49-F238E27FC236}">
                <a16:creationId xmlns:a16="http://schemas.microsoft.com/office/drawing/2014/main" id="{DB557FC8-7578-418C-918A-F8410C49075D}"/>
              </a:ext>
            </a:extLst>
          </p:cNvPr>
          <p:cNvSpPr txBox="1">
            <a:spLocks/>
          </p:cNvSpPr>
          <p:nvPr/>
        </p:nvSpPr>
        <p:spPr>
          <a:xfrm>
            <a:off x="0" y="0"/>
            <a:ext cx="91440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Outcome</a:t>
            </a:r>
          </a:p>
        </p:txBody>
      </p:sp>
    </p:spTree>
    <p:extLst>
      <p:ext uri="{BB962C8B-B14F-4D97-AF65-F5344CB8AC3E}">
        <p14:creationId xmlns:p14="http://schemas.microsoft.com/office/powerpoint/2010/main" val="410363456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16</a:t>
            </a:fld>
            <a:endParaRPr lang="en-US" dirty="0"/>
          </a:p>
        </p:txBody>
      </p:sp>
      <p:pic>
        <p:nvPicPr>
          <p:cNvPr id="6" name="Picture 5">
            <a:extLst>
              <a:ext uri="{FF2B5EF4-FFF2-40B4-BE49-F238E27FC236}">
                <a16:creationId xmlns:a16="http://schemas.microsoft.com/office/drawing/2014/main" id="{6796B96E-A727-4442-A796-4C605A31443D}"/>
              </a:ext>
            </a:extLst>
          </p:cNvPr>
          <p:cNvPicPr>
            <a:picLocks noChangeAspect="1"/>
          </p:cNvPicPr>
          <p:nvPr/>
        </p:nvPicPr>
        <p:blipFill>
          <a:blip r:embed="rId3"/>
          <a:stretch>
            <a:fillRect/>
          </a:stretch>
        </p:blipFill>
        <p:spPr>
          <a:xfrm>
            <a:off x="275855" y="824346"/>
            <a:ext cx="8592289" cy="5983357"/>
          </a:xfrm>
          <a:prstGeom prst="rect">
            <a:avLst/>
          </a:prstGeom>
        </p:spPr>
      </p:pic>
      <p:sp>
        <p:nvSpPr>
          <p:cNvPr id="5" name="Title 1">
            <a:extLst>
              <a:ext uri="{FF2B5EF4-FFF2-40B4-BE49-F238E27FC236}">
                <a16:creationId xmlns:a16="http://schemas.microsoft.com/office/drawing/2014/main" id="{ACD4B517-D09C-4F1B-B75A-3AABDDAB14E3}"/>
              </a:ext>
            </a:extLst>
          </p:cNvPr>
          <p:cNvSpPr>
            <a:spLocks noGrp="1"/>
          </p:cNvSpPr>
          <p:nvPr>
            <p:ph type="title"/>
          </p:nvPr>
        </p:nvSpPr>
        <p:spPr>
          <a:xfrm>
            <a:off x="0" y="0"/>
            <a:ext cx="9144000" cy="1325563"/>
          </a:xfrm>
        </p:spPr>
        <p:txBody>
          <a:bodyPr/>
          <a:lstStyle/>
          <a:p>
            <a:r>
              <a:rPr lang="en-US" sz="4800" dirty="0"/>
              <a:t>SDD 13C19 updated to all joint types</a:t>
            </a:r>
            <a:br>
              <a:rPr lang="en-US" sz="4800" dirty="0"/>
            </a:br>
            <a:endParaRPr lang="en-US" dirty="0"/>
          </a:p>
        </p:txBody>
      </p:sp>
    </p:spTree>
    <p:extLst>
      <p:ext uri="{BB962C8B-B14F-4D97-AF65-F5344CB8AC3E}">
        <p14:creationId xmlns:p14="http://schemas.microsoft.com/office/powerpoint/2010/main" val="156872141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E316-5448-40A8-9BEA-BF03CD648432}"/>
              </a:ext>
            </a:extLst>
          </p:cNvPr>
          <p:cNvSpPr>
            <a:spLocks noGrp="1"/>
          </p:cNvSpPr>
          <p:nvPr>
            <p:ph type="title"/>
          </p:nvPr>
        </p:nvSpPr>
        <p:spPr>
          <a:xfrm>
            <a:off x="628650" y="0"/>
            <a:ext cx="7886700" cy="1325563"/>
          </a:xfrm>
        </p:spPr>
        <p:txBody>
          <a:bodyPr/>
          <a:lstStyle/>
          <a:p>
            <a:r>
              <a:rPr lang="en-US" dirty="0"/>
              <a:t>Outcome</a:t>
            </a:r>
            <a:br>
              <a:rPr lang="en-US" dirty="0"/>
            </a:br>
            <a:r>
              <a:rPr lang="en-US" dirty="0"/>
              <a:t>Longitudinal Joint Construction</a:t>
            </a:r>
          </a:p>
        </p:txBody>
      </p:sp>
      <p:sp>
        <p:nvSpPr>
          <p:cNvPr id="3" name="Content Placeholder 2">
            <a:extLst>
              <a:ext uri="{FF2B5EF4-FFF2-40B4-BE49-F238E27FC236}">
                <a16:creationId xmlns:a16="http://schemas.microsoft.com/office/drawing/2014/main" id="{FD957E7B-553A-4C42-9B55-B4E72A1EE61A}"/>
              </a:ext>
            </a:extLst>
          </p:cNvPr>
          <p:cNvSpPr>
            <a:spLocks noGrp="1"/>
          </p:cNvSpPr>
          <p:nvPr>
            <p:ph idx="1"/>
          </p:nvPr>
        </p:nvSpPr>
        <p:spPr>
          <a:xfrm>
            <a:off x="628650" y="1645603"/>
            <a:ext cx="8515350" cy="5532437"/>
          </a:xfrm>
        </p:spPr>
        <p:txBody>
          <a:bodyPr/>
          <a:lstStyle/>
          <a:p>
            <a:pPr lvl="0"/>
            <a:r>
              <a:rPr lang="en-US" sz="3500" dirty="0"/>
              <a:t>Feb 2020 PSE</a:t>
            </a:r>
          </a:p>
          <a:p>
            <a:pPr lvl="1"/>
            <a:r>
              <a:rPr lang="en-US" sz="2800" dirty="0"/>
              <a:t>Notched wedge joint on all mainline HMA layers ≥ 1.75”</a:t>
            </a:r>
          </a:p>
          <a:p>
            <a:pPr lvl="2"/>
            <a:r>
              <a:rPr lang="en-US" sz="2800" dirty="0"/>
              <a:t>ASP-6 450.3.2.8  Jointing</a:t>
            </a:r>
          </a:p>
          <a:p>
            <a:pPr lvl="1"/>
            <a:r>
              <a:rPr lang="en-US" sz="2800" dirty="0"/>
              <a:t>Wedge only milled out for SMA and when joint is damaged by traffic as directed by the engineer </a:t>
            </a:r>
          </a:p>
          <a:p>
            <a:pPr lvl="2"/>
            <a:r>
              <a:rPr lang="en-US" sz="2800" dirty="0"/>
              <a:t>Statewide STSP 204-045 used for wedge removal (rarely)</a:t>
            </a:r>
          </a:p>
          <a:p>
            <a:pPr lvl="1"/>
            <a:r>
              <a:rPr lang="en-US" sz="2800" dirty="0"/>
              <a:t>LJD SPV included on all PWL projects</a:t>
            </a:r>
          </a:p>
          <a:p>
            <a:pPr lvl="1"/>
            <a:r>
              <a:rPr lang="en-US" sz="2800" dirty="0"/>
              <a:t>Discontinue use of joint heater STSP, no STP 460-015</a:t>
            </a:r>
          </a:p>
        </p:txBody>
      </p:sp>
      <p:sp>
        <p:nvSpPr>
          <p:cNvPr id="4" name="Slide Number Placeholder 3">
            <a:extLst>
              <a:ext uri="{FF2B5EF4-FFF2-40B4-BE49-F238E27FC236}">
                <a16:creationId xmlns:a16="http://schemas.microsoft.com/office/drawing/2014/main" id="{9486E96D-24FD-4714-9168-9BBDA5497E1C}"/>
              </a:ext>
            </a:extLst>
          </p:cNvPr>
          <p:cNvSpPr>
            <a:spLocks noGrp="1"/>
          </p:cNvSpPr>
          <p:nvPr>
            <p:ph type="sldNum" sz="quarter" idx="14"/>
          </p:nvPr>
        </p:nvSpPr>
        <p:spPr/>
        <p:txBody>
          <a:bodyPr/>
          <a:lstStyle/>
          <a:p>
            <a:fld id="{F9C967B8-68F1-49D5-A9F8-375F2491F3E5}" type="slidenum">
              <a:rPr lang="en-US" smtClean="0"/>
              <a:pPr/>
              <a:t>17</a:t>
            </a:fld>
            <a:endParaRPr lang="en-US" dirty="0"/>
          </a:p>
        </p:txBody>
      </p:sp>
    </p:spTree>
    <p:extLst>
      <p:ext uri="{BB962C8B-B14F-4D97-AF65-F5344CB8AC3E}">
        <p14:creationId xmlns:p14="http://schemas.microsoft.com/office/powerpoint/2010/main" val="314875854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E316-5448-40A8-9BEA-BF03CD648432}"/>
              </a:ext>
            </a:extLst>
          </p:cNvPr>
          <p:cNvSpPr>
            <a:spLocks noGrp="1"/>
          </p:cNvSpPr>
          <p:nvPr>
            <p:ph type="title"/>
          </p:nvPr>
        </p:nvSpPr>
        <p:spPr>
          <a:xfrm>
            <a:off x="628650" y="0"/>
            <a:ext cx="7886700" cy="1325563"/>
          </a:xfrm>
        </p:spPr>
        <p:txBody>
          <a:bodyPr/>
          <a:lstStyle/>
          <a:p>
            <a:r>
              <a:rPr lang="en-US" dirty="0"/>
              <a:t>Outcome</a:t>
            </a:r>
            <a:br>
              <a:rPr lang="en-US" dirty="0"/>
            </a:br>
            <a:r>
              <a:rPr lang="en-US" dirty="0"/>
              <a:t>Longitudinal Joint Construction</a:t>
            </a:r>
          </a:p>
        </p:txBody>
      </p:sp>
      <p:sp>
        <p:nvSpPr>
          <p:cNvPr id="3" name="Content Placeholder 2">
            <a:extLst>
              <a:ext uri="{FF2B5EF4-FFF2-40B4-BE49-F238E27FC236}">
                <a16:creationId xmlns:a16="http://schemas.microsoft.com/office/drawing/2014/main" id="{FD957E7B-553A-4C42-9B55-B4E72A1EE61A}"/>
              </a:ext>
            </a:extLst>
          </p:cNvPr>
          <p:cNvSpPr>
            <a:spLocks noGrp="1"/>
          </p:cNvSpPr>
          <p:nvPr>
            <p:ph idx="1"/>
          </p:nvPr>
        </p:nvSpPr>
        <p:spPr>
          <a:xfrm>
            <a:off x="628650" y="1645603"/>
            <a:ext cx="8515350" cy="5532437"/>
          </a:xfrm>
        </p:spPr>
        <p:txBody>
          <a:bodyPr/>
          <a:lstStyle/>
          <a:p>
            <a:pPr lvl="0"/>
            <a:r>
              <a:rPr lang="en-US" sz="3500" dirty="0"/>
              <a:t>Aug 2020 PSE </a:t>
            </a:r>
          </a:p>
          <a:p>
            <a:pPr lvl="1"/>
            <a:r>
              <a:rPr lang="en-US" sz="2800" dirty="0"/>
              <a:t>Begin collecting joint density for information on Dec 1 letting</a:t>
            </a:r>
          </a:p>
          <a:p>
            <a:pPr lvl="1"/>
            <a:r>
              <a:rPr lang="en-US" sz="2800" dirty="0"/>
              <a:t>2021 Standard Spec will be edited to require collection of joint density data on all projects that don’t include the LJD SPV</a:t>
            </a:r>
          </a:p>
        </p:txBody>
      </p:sp>
      <p:sp>
        <p:nvSpPr>
          <p:cNvPr id="4" name="Slide Number Placeholder 3">
            <a:extLst>
              <a:ext uri="{FF2B5EF4-FFF2-40B4-BE49-F238E27FC236}">
                <a16:creationId xmlns:a16="http://schemas.microsoft.com/office/drawing/2014/main" id="{9486E96D-24FD-4714-9168-9BBDA5497E1C}"/>
              </a:ext>
            </a:extLst>
          </p:cNvPr>
          <p:cNvSpPr>
            <a:spLocks noGrp="1"/>
          </p:cNvSpPr>
          <p:nvPr>
            <p:ph type="sldNum" sz="quarter" idx="14"/>
          </p:nvPr>
        </p:nvSpPr>
        <p:spPr/>
        <p:txBody>
          <a:bodyPr/>
          <a:lstStyle/>
          <a:p>
            <a:fld id="{F9C967B8-68F1-49D5-A9F8-375F2491F3E5}" type="slidenum">
              <a:rPr lang="en-US" smtClean="0"/>
              <a:pPr/>
              <a:t>18</a:t>
            </a:fld>
            <a:endParaRPr lang="en-US" dirty="0"/>
          </a:p>
        </p:txBody>
      </p:sp>
    </p:spTree>
    <p:extLst>
      <p:ext uri="{BB962C8B-B14F-4D97-AF65-F5344CB8AC3E}">
        <p14:creationId xmlns:p14="http://schemas.microsoft.com/office/powerpoint/2010/main" val="38453658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Longitudinal Joint Construction</a:t>
            </a:r>
          </a:p>
        </p:txBody>
      </p:sp>
      <p:sp>
        <p:nvSpPr>
          <p:cNvPr id="3" name="Content Placeholder 2"/>
          <p:cNvSpPr>
            <a:spLocks noGrp="1"/>
          </p:cNvSpPr>
          <p:nvPr>
            <p:ph idx="1"/>
          </p:nvPr>
        </p:nvSpPr>
        <p:spPr>
          <a:xfrm>
            <a:off x="628649" y="1325563"/>
            <a:ext cx="8310983" cy="4081323"/>
          </a:xfrm>
        </p:spPr>
        <p:txBody>
          <a:bodyPr/>
          <a:lstStyle/>
          <a:p>
            <a:pPr>
              <a:lnSpc>
                <a:spcPct val="150000"/>
              </a:lnSpc>
            </a:pPr>
            <a:r>
              <a:rPr lang="en-US" sz="3500" dirty="0"/>
              <a:t>To assist in construction:</a:t>
            </a:r>
          </a:p>
          <a:p>
            <a:pPr lvl="1">
              <a:lnSpc>
                <a:spcPct val="150000"/>
              </a:lnSpc>
            </a:pPr>
            <a:r>
              <a:rPr lang="en-US" sz="3100" dirty="0"/>
              <a:t>HMA Inspector Training topic</a:t>
            </a:r>
          </a:p>
          <a:p>
            <a:pPr lvl="2">
              <a:lnSpc>
                <a:spcPct val="150000"/>
              </a:lnSpc>
            </a:pPr>
            <a:r>
              <a:rPr lang="en-US" sz="2800" dirty="0"/>
              <a:t>April 15</a:t>
            </a:r>
            <a:r>
              <a:rPr lang="en-US" sz="2800" baseline="30000" dirty="0"/>
              <a:t>th</a:t>
            </a:r>
            <a:r>
              <a:rPr lang="en-US" sz="2800" dirty="0"/>
              <a:t> Rhinelander</a:t>
            </a:r>
          </a:p>
          <a:p>
            <a:pPr lvl="2">
              <a:lnSpc>
                <a:spcPct val="150000"/>
              </a:lnSpc>
            </a:pPr>
            <a:r>
              <a:rPr lang="en-US" sz="2800" dirty="0"/>
              <a:t>April 22</a:t>
            </a:r>
            <a:r>
              <a:rPr lang="en-US" sz="2800" baseline="30000" dirty="0"/>
              <a:t>nd</a:t>
            </a:r>
            <a:r>
              <a:rPr lang="en-US" sz="2800" dirty="0"/>
              <a:t> Wis Rapids</a:t>
            </a:r>
          </a:p>
          <a:p>
            <a:pPr lvl="1">
              <a:lnSpc>
                <a:spcPct val="150000"/>
              </a:lnSpc>
            </a:pPr>
            <a:r>
              <a:rPr lang="en-US" sz="3100" dirty="0"/>
              <a:t>CMM guidance added</a:t>
            </a:r>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19</a:t>
            </a:fld>
            <a:endParaRPr lang="en-US" dirty="0"/>
          </a:p>
        </p:txBody>
      </p:sp>
      <p:pic>
        <p:nvPicPr>
          <p:cNvPr id="5" name="Content Placeholder 5" descr="A person in a yellow truck on the road&#10;&#10;Description generated with high confidence">
            <a:extLst>
              <a:ext uri="{FF2B5EF4-FFF2-40B4-BE49-F238E27FC236}">
                <a16:creationId xmlns:a16="http://schemas.microsoft.com/office/drawing/2014/main" id="{C91BDCEA-686C-4E1E-BFC8-7D0E5BEB6A73}"/>
              </a:ext>
            </a:extLst>
          </p:cNvPr>
          <p:cNvPicPr>
            <a:picLocks noChangeAspect="1"/>
          </p:cNvPicPr>
          <p:nvPr/>
        </p:nvPicPr>
        <p:blipFill rotWithShape="1">
          <a:blip r:embed="rId3">
            <a:extLst>
              <a:ext uri="{28A0092B-C50C-407E-A947-70E740481C1C}">
                <a14:useLocalDpi xmlns:a14="http://schemas.microsoft.com/office/drawing/2010/main" val="0"/>
              </a:ext>
            </a:extLst>
          </a:blip>
          <a:srcRect r="20250"/>
          <a:stretch/>
        </p:blipFill>
        <p:spPr>
          <a:xfrm>
            <a:off x="6041986" y="1325563"/>
            <a:ext cx="2897646" cy="3633431"/>
          </a:xfrm>
          <a:prstGeom prst="rect">
            <a:avLst/>
          </a:prstGeom>
        </p:spPr>
      </p:pic>
    </p:spTree>
    <p:extLst>
      <p:ext uri="{BB962C8B-B14F-4D97-AF65-F5344CB8AC3E}">
        <p14:creationId xmlns:p14="http://schemas.microsoft.com/office/powerpoint/2010/main" val="4514022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Longitudinal Joint Construction</a:t>
            </a:r>
          </a:p>
        </p:txBody>
      </p:sp>
      <p:sp>
        <p:nvSpPr>
          <p:cNvPr id="3" name="Content Placeholder 2"/>
          <p:cNvSpPr>
            <a:spLocks noGrp="1"/>
          </p:cNvSpPr>
          <p:nvPr>
            <p:ph idx="1"/>
          </p:nvPr>
        </p:nvSpPr>
        <p:spPr>
          <a:xfrm>
            <a:off x="1439186" y="1325563"/>
            <a:ext cx="7500446" cy="4713259"/>
          </a:xfrm>
        </p:spPr>
        <p:txBody>
          <a:bodyPr/>
          <a:lstStyle/>
          <a:p>
            <a:pPr>
              <a:lnSpc>
                <a:spcPct val="150000"/>
              </a:lnSpc>
            </a:pPr>
            <a:r>
              <a:rPr lang="en-US" sz="3500" dirty="0"/>
              <a:t>Longitudinal Joint Basics from IA &amp; FHWA</a:t>
            </a:r>
          </a:p>
          <a:p>
            <a:pPr>
              <a:lnSpc>
                <a:spcPct val="150000"/>
              </a:lnSpc>
            </a:pPr>
            <a:r>
              <a:rPr lang="en-US" sz="3500" dirty="0"/>
              <a:t>Where we were</a:t>
            </a:r>
          </a:p>
          <a:p>
            <a:pPr>
              <a:lnSpc>
                <a:spcPct val="150000"/>
              </a:lnSpc>
            </a:pPr>
            <a:r>
              <a:rPr lang="en-US" sz="3500" dirty="0"/>
              <a:t>Unification process</a:t>
            </a:r>
          </a:p>
          <a:p>
            <a:pPr>
              <a:lnSpc>
                <a:spcPct val="150000"/>
              </a:lnSpc>
            </a:pPr>
            <a:r>
              <a:rPr lang="en-US" sz="3500" dirty="0"/>
              <a:t>Where we are going</a:t>
            </a:r>
          </a:p>
          <a:p>
            <a:endParaRPr lang="en-US" dirty="0"/>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2</a:t>
            </a:fld>
            <a:endParaRPr lang="en-US" dirty="0"/>
          </a:p>
        </p:txBody>
      </p:sp>
    </p:spTree>
    <p:extLst>
      <p:ext uri="{BB962C8B-B14F-4D97-AF65-F5344CB8AC3E}">
        <p14:creationId xmlns:p14="http://schemas.microsoft.com/office/powerpoint/2010/main" val="351137924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Longitudinal Joint Construction</a:t>
            </a:r>
          </a:p>
        </p:txBody>
      </p:sp>
      <p:sp>
        <p:nvSpPr>
          <p:cNvPr id="3" name="Content Placeholder 2"/>
          <p:cNvSpPr>
            <a:spLocks noGrp="1"/>
          </p:cNvSpPr>
          <p:nvPr>
            <p:ph idx="1"/>
          </p:nvPr>
        </p:nvSpPr>
        <p:spPr>
          <a:xfrm>
            <a:off x="628649" y="1325564"/>
            <a:ext cx="8388130" cy="4995723"/>
          </a:xfrm>
        </p:spPr>
        <p:txBody>
          <a:bodyPr/>
          <a:lstStyle/>
          <a:p>
            <a:pPr marL="0" indent="0">
              <a:buNone/>
            </a:pPr>
            <a:r>
              <a:rPr lang="en-US" sz="3200" b="1" dirty="0"/>
              <a:t>CMM 4-58.5  Longitudinal Joints (Spring 2020)</a:t>
            </a:r>
          </a:p>
          <a:p>
            <a:pPr marL="0" indent="0">
              <a:buNone/>
            </a:pPr>
            <a:r>
              <a:rPr lang="en-US" dirty="0"/>
              <a:t>…The paving inspector should pay close attention to the following attributes of notched wedge joints:</a:t>
            </a:r>
          </a:p>
          <a:p>
            <a:pPr lvl="1"/>
            <a:r>
              <a:rPr lang="en-US" sz="2800" dirty="0"/>
              <a:t>Notched wedge final dimensions according to SDD 13c19</a:t>
            </a:r>
          </a:p>
          <a:p>
            <a:pPr lvl="1"/>
            <a:r>
              <a:rPr lang="en-US" sz="2800" dirty="0"/>
              <a:t>Device used to shape wedge and notches to be approved</a:t>
            </a:r>
          </a:p>
          <a:p>
            <a:pPr lvl="1"/>
            <a:r>
              <a:rPr lang="en-US" sz="2800" dirty="0"/>
              <a:t>Steel wheel roller or vibratory plate compactor to provide compaction on the wedge</a:t>
            </a:r>
          </a:p>
          <a:p>
            <a:pPr lvl="1"/>
            <a:r>
              <a:rPr lang="en-US" sz="2800" dirty="0"/>
              <a:t>Tack coat is applied to the wedge and both notches prior to paving the adjacent lane</a:t>
            </a:r>
          </a:p>
          <a:p>
            <a:pPr lvl="1"/>
            <a:r>
              <a:rPr lang="en-US" sz="2800" dirty="0"/>
              <a:t>Drum rollers used to compact the mat are following guidance in CMM 4-61 </a:t>
            </a:r>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20</a:t>
            </a:fld>
            <a:endParaRPr lang="en-US" dirty="0"/>
          </a:p>
        </p:txBody>
      </p:sp>
    </p:spTree>
    <p:extLst>
      <p:ext uri="{BB962C8B-B14F-4D97-AF65-F5344CB8AC3E}">
        <p14:creationId xmlns:p14="http://schemas.microsoft.com/office/powerpoint/2010/main" val="25673187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2E080A-A9B1-4E6E-94C0-7378D1C281CC}"/>
              </a:ext>
            </a:extLst>
          </p:cNvPr>
          <p:cNvPicPr>
            <a:picLocks noChangeAspect="1"/>
          </p:cNvPicPr>
          <p:nvPr/>
        </p:nvPicPr>
        <p:blipFill>
          <a:blip r:embed="rId3"/>
          <a:stretch>
            <a:fillRect/>
          </a:stretch>
        </p:blipFill>
        <p:spPr>
          <a:xfrm>
            <a:off x="2563479" y="1819566"/>
            <a:ext cx="3651282" cy="4109482"/>
          </a:xfrm>
          <a:prstGeom prst="rect">
            <a:avLst/>
          </a:prstGeom>
        </p:spPr>
      </p:pic>
      <p:sp>
        <p:nvSpPr>
          <p:cNvPr id="3" name="Title 2">
            <a:extLst>
              <a:ext uri="{FF2B5EF4-FFF2-40B4-BE49-F238E27FC236}">
                <a16:creationId xmlns:a16="http://schemas.microsoft.com/office/drawing/2014/main" id="{F192AF86-6B99-470A-8EC1-F03A20CDC3FB}"/>
              </a:ext>
            </a:extLst>
          </p:cNvPr>
          <p:cNvSpPr txBox="1">
            <a:spLocks/>
          </p:cNvSpPr>
          <p:nvPr/>
        </p:nvSpPr>
        <p:spPr>
          <a:xfrm>
            <a:off x="274320" y="67656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400"/>
              </a:lnSpc>
            </a:pPr>
            <a:r>
              <a:rPr lang="en-US" sz="4500" b="1" dirty="0">
                <a:solidFill>
                  <a:srgbClr val="00416A"/>
                </a:solidFill>
                <a:latin typeface="Arial Narrow" panose="020B0606020202030204" pitchFamily="34" charset="0"/>
              </a:rPr>
              <a:t>QUESTIONS?</a:t>
            </a:r>
          </a:p>
        </p:txBody>
      </p:sp>
    </p:spTree>
    <p:extLst>
      <p:ext uri="{BB962C8B-B14F-4D97-AF65-F5344CB8AC3E}">
        <p14:creationId xmlns:p14="http://schemas.microsoft.com/office/powerpoint/2010/main" val="8747545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34895-50B6-47E3-A7E5-08DD8742BD4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DC043DC-1FA2-4339-9CAE-2FA9F28B051D}"/>
              </a:ext>
            </a:extLst>
          </p:cNvPr>
          <p:cNvSpPr>
            <a:spLocks noGrp="1"/>
          </p:cNvSpPr>
          <p:nvPr>
            <p:ph type="sldNum" sz="quarter" idx="14"/>
          </p:nvPr>
        </p:nvSpPr>
        <p:spPr/>
        <p:txBody>
          <a:bodyPr/>
          <a:lstStyle/>
          <a:p>
            <a:fld id="{F9C967B8-68F1-49D5-A9F8-375F2491F3E5}" type="slidenum">
              <a:rPr lang="en-US" smtClean="0"/>
              <a:pPr/>
              <a:t>3</a:t>
            </a:fld>
            <a:endParaRPr lang="en-US" dirty="0"/>
          </a:p>
        </p:txBody>
      </p:sp>
      <p:pic>
        <p:nvPicPr>
          <p:cNvPr id="2" name="Picture 1">
            <a:extLst>
              <a:ext uri="{FF2B5EF4-FFF2-40B4-BE49-F238E27FC236}">
                <a16:creationId xmlns:a16="http://schemas.microsoft.com/office/drawing/2014/main" id="{EDF50426-74D3-4126-857B-DC36A3D8D810}"/>
              </a:ext>
            </a:extLst>
          </p:cNvPr>
          <p:cNvPicPr>
            <a:picLocks noChangeAspect="1"/>
          </p:cNvPicPr>
          <p:nvPr/>
        </p:nvPicPr>
        <p:blipFill>
          <a:blip r:embed="rId3"/>
          <a:stretch>
            <a:fillRect/>
          </a:stretch>
        </p:blipFill>
        <p:spPr>
          <a:xfrm>
            <a:off x="283989" y="0"/>
            <a:ext cx="8576021" cy="6858000"/>
          </a:xfrm>
          <a:prstGeom prst="rect">
            <a:avLst/>
          </a:prstGeom>
        </p:spPr>
      </p:pic>
      <p:pic>
        <p:nvPicPr>
          <p:cNvPr id="6" name="Picture 5">
            <a:extLst>
              <a:ext uri="{FF2B5EF4-FFF2-40B4-BE49-F238E27FC236}">
                <a16:creationId xmlns:a16="http://schemas.microsoft.com/office/drawing/2014/main" id="{19A76AAC-77F4-4E4F-A92E-B43E50FFF5B1}"/>
              </a:ext>
            </a:extLst>
          </p:cNvPr>
          <p:cNvPicPr>
            <a:picLocks noChangeAspect="1"/>
          </p:cNvPicPr>
          <p:nvPr/>
        </p:nvPicPr>
        <p:blipFill>
          <a:blip r:embed="rId4"/>
          <a:stretch>
            <a:fillRect/>
          </a:stretch>
        </p:blipFill>
        <p:spPr>
          <a:xfrm>
            <a:off x="283989" y="5068891"/>
            <a:ext cx="2045743" cy="1789109"/>
          </a:xfrm>
          <a:prstGeom prst="rect">
            <a:avLst/>
          </a:prstGeom>
        </p:spPr>
      </p:pic>
      <p:pic>
        <p:nvPicPr>
          <p:cNvPr id="7" name="Picture 6">
            <a:extLst>
              <a:ext uri="{FF2B5EF4-FFF2-40B4-BE49-F238E27FC236}">
                <a16:creationId xmlns:a16="http://schemas.microsoft.com/office/drawing/2014/main" id="{4452C2B6-36C3-4AD4-BADE-AE0BB5805172}"/>
              </a:ext>
            </a:extLst>
          </p:cNvPr>
          <p:cNvPicPr>
            <a:picLocks noChangeAspect="1"/>
          </p:cNvPicPr>
          <p:nvPr/>
        </p:nvPicPr>
        <p:blipFill>
          <a:blip r:embed="rId5"/>
          <a:stretch>
            <a:fillRect/>
          </a:stretch>
        </p:blipFill>
        <p:spPr>
          <a:xfrm>
            <a:off x="6814267" y="5004798"/>
            <a:ext cx="2045743" cy="1853202"/>
          </a:xfrm>
          <a:prstGeom prst="rect">
            <a:avLst/>
          </a:prstGeom>
        </p:spPr>
      </p:pic>
      <p:sp>
        <p:nvSpPr>
          <p:cNvPr id="8" name="TextBox 7">
            <a:extLst>
              <a:ext uri="{FF2B5EF4-FFF2-40B4-BE49-F238E27FC236}">
                <a16:creationId xmlns:a16="http://schemas.microsoft.com/office/drawing/2014/main" id="{0D339279-6B3E-4441-BF97-A64EBE813876}"/>
              </a:ext>
            </a:extLst>
          </p:cNvPr>
          <p:cNvSpPr txBox="1"/>
          <p:nvPr/>
        </p:nvSpPr>
        <p:spPr>
          <a:xfrm rot="18960093">
            <a:off x="840606" y="2830302"/>
            <a:ext cx="7462787" cy="1015663"/>
          </a:xfrm>
          <a:prstGeom prst="rect">
            <a:avLst/>
          </a:prstGeom>
          <a:noFill/>
        </p:spPr>
        <p:txBody>
          <a:bodyPr wrap="square" rtlCol="0">
            <a:spAutoFit/>
          </a:bodyPr>
          <a:lstStyle/>
          <a:p>
            <a:r>
              <a:rPr lang="en-US" sz="6000" b="1" dirty="0">
                <a:ln>
                  <a:solidFill>
                    <a:schemeClr val="tx1"/>
                  </a:solidFill>
                </a:ln>
                <a:solidFill>
                  <a:srgbClr val="C00000"/>
                </a:solidFill>
              </a:rPr>
              <a:t>Slides stolen from this</a:t>
            </a:r>
          </a:p>
        </p:txBody>
      </p:sp>
    </p:spTree>
    <p:extLst>
      <p:ext uri="{BB962C8B-B14F-4D97-AF65-F5344CB8AC3E}">
        <p14:creationId xmlns:p14="http://schemas.microsoft.com/office/powerpoint/2010/main" val="3819479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985B-3A44-414D-A03F-D6F80409A4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E166AF-0816-497A-B88C-D7A845B3461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0C0B2A6-252C-4AAB-A479-68EEB2B3800B}"/>
              </a:ext>
            </a:extLst>
          </p:cNvPr>
          <p:cNvSpPr>
            <a:spLocks noGrp="1"/>
          </p:cNvSpPr>
          <p:nvPr>
            <p:ph type="sldNum" sz="quarter" idx="14"/>
          </p:nvPr>
        </p:nvSpPr>
        <p:spPr/>
        <p:txBody>
          <a:bodyPr/>
          <a:lstStyle/>
          <a:p>
            <a:fld id="{F9C967B8-68F1-49D5-A9F8-375F2491F3E5}" type="slidenum">
              <a:rPr lang="en-US" smtClean="0"/>
              <a:pPr/>
              <a:t>4</a:t>
            </a:fld>
            <a:endParaRPr lang="en-US" dirty="0"/>
          </a:p>
        </p:txBody>
      </p:sp>
      <p:pic>
        <p:nvPicPr>
          <p:cNvPr id="5" name="Picture 4">
            <a:extLst>
              <a:ext uri="{FF2B5EF4-FFF2-40B4-BE49-F238E27FC236}">
                <a16:creationId xmlns:a16="http://schemas.microsoft.com/office/drawing/2014/main" id="{12DD4C8F-3CF8-4454-8EE8-2F72E418F588}"/>
              </a:ext>
            </a:extLst>
          </p:cNvPr>
          <p:cNvPicPr>
            <a:picLocks noChangeAspect="1"/>
          </p:cNvPicPr>
          <p:nvPr/>
        </p:nvPicPr>
        <p:blipFill>
          <a:blip r:embed="rId2"/>
          <a:stretch>
            <a:fillRect/>
          </a:stretch>
        </p:blipFill>
        <p:spPr>
          <a:xfrm>
            <a:off x="0" y="814"/>
            <a:ext cx="9144000" cy="6856371"/>
          </a:xfrm>
          <a:prstGeom prst="rect">
            <a:avLst/>
          </a:prstGeom>
        </p:spPr>
      </p:pic>
    </p:spTree>
    <p:extLst>
      <p:ext uri="{BB962C8B-B14F-4D97-AF65-F5344CB8AC3E}">
        <p14:creationId xmlns:p14="http://schemas.microsoft.com/office/powerpoint/2010/main" val="159532398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6C82-7C82-4583-A83C-6543D54751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3A536CC-AE94-47F2-9D11-6E5D4D5F8A4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5AC50BB-3D8D-4C04-95DA-9EF103C16A2C}"/>
              </a:ext>
            </a:extLst>
          </p:cNvPr>
          <p:cNvSpPr>
            <a:spLocks noGrp="1"/>
          </p:cNvSpPr>
          <p:nvPr>
            <p:ph type="sldNum" sz="quarter" idx="14"/>
          </p:nvPr>
        </p:nvSpPr>
        <p:spPr/>
        <p:txBody>
          <a:bodyPr/>
          <a:lstStyle/>
          <a:p>
            <a:fld id="{F9C967B8-68F1-49D5-A9F8-375F2491F3E5}" type="slidenum">
              <a:rPr lang="en-US" smtClean="0"/>
              <a:pPr/>
              <a:t>5</a:t>
            </a:fld>
            <a:endParaRPr lang="en-US" dirty="0"/>
          </a:p>
        </p:txBody>
      </p:sp>
      <p:pic>
        <p:nvPicPr>
          <p:cNvPr id="5" name="Picture 4">
            <a:extLst>
              <a:ext uri="{FF2B5EF4-FFF2-40B4-BE49-F238E27FC236}">
                <a16:creationId xmlns:a16="http://schemas.microsoft.com/office/drawing/2014/main" id="{142E9D52-6DBF-4C3A-A01D-F41C7EA285DF}"/>
              </a:ext>
            </a:extLst>
          </p:cNvPr>
          <p:cNvPicPr>
            <a:picLocks noChangeAspect="1"/>
          </p:cNvPicPr>
          <p:nvPr/>
        </p:nvPicPr>
        <p:blipFill>
          <a:blip r:embed="rId2"/>
          <a:stretch>
            <a:fillRect/>
          </a:stretch>
        </p:blipFill>
        <p:spPr>
          <a:xfrm>
            <a:off x="2173" y="0"/>
            <a:ext cx="9139654" cy="6858000"/>
          </a:xfrm>
          <a:prstGeom prst="rect">
            <a:avLst/>
          </a:prstGeom>
        </p:spPr>
      </p:pic>
    </p:spTree>
    <p:extLst>
      <p:ext uri="{BB962C8B-B14F-4D97-AF65-F5344CB8AC3E}">
        <p14:creationId xmlns:p14="http://schemas.microsoft.com/office/powerpoint/2010/main" val="48978941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F7FE-5686-42F6-A5B1-F63ED50BC4D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A13BF0-0B47-47C6-B435-B167A3676A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1962E25-4EE8-43FB-BE3B-33938452B740}"/>
              </a:ext>
            </a:extLst>
          </p:cNvPr>
          <p:cNvSpPr>
            <a:spLocks noGrp="1"/>
          </p:cNvSpPr>
          <p:nvPr>
            <p:ph type="sldNum" sz="quarter" idx="14"/>
          </p:nvPr>
        </p:nvSpPr>
        <p:spPr/>
        <p:txBody>
          <a:bodyPr/>
          <a:lstStyle/>
          <a:p>
            <a:fld id="{F9C967B8-68F1-49D5-A9F8-375F2491F3E5}" type="slidenum">
              <a:rPr lang="en-US" smtClean="0"/>
              <a:pPr/>
              <a:t>6</a:t>
            </a:fld>
            <a:endParaRPr lang="en-US" dirty="0"/>
          </a:p>
        </p:txBody>
      </p:sp>
      <p:pic>
        <p:nvPicPr>
          <p:cNvPr id="5" name="Picture 4">
            <a:extLst>
              <a:ext uri="{FF2B5EF4-FFF2-40B4-BE49-F238E27FC236}">
                <a16:creationId xmlns:a16="http://schemas.microsoft.com/office/drawing/2014/main" id="{2419A80F-AAFF-4999-B755-05C5A69BE3BB}"/>
              </a:ext>
            </a:extLst>
          </p:cNvPr>
          <p:cNvPicPr>
            <a:picLocks noChangeAspect="1"/>
          </p:cNvPicPr>
          <p:nvPr/>
        </p:nvPicPr>
        <p:blipFill>
          <a:blip r:embed="rId2"/>
          <a:stretch>
            <a:fillRect/>
          </a:stretch>
        </p:blipFill>
        <p:spPr>
          <a:xfrm>
            <a:off x="20546" y="0"/>
            <a:ext cx="9102908" cy="6858000"/>
          </a:xfrm>
          <a:prstGeom prst="rect">
            <a:avLst/>
          </a:prstGeom>
        </p:spPr>
      </p:pic>
    </p:spTree>
    <p:extLst>
      <p:ext uri="{BB962C8B-B14F-4D97-AF65-F5344CB8AC3E}">
        <p14:creationId xmlns:p14="http://schemas.microsoft.com/office/powerpoint/2010/main" val="15999743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0E5-93EA-4037-A145-618E8F81C1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76EBDD4-C3E0-4B10-AC3B-0D81DF0363C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E61A878-E1BB-4ADE-B304-FBECED2D25F5}"/>
              </a:ext>
            </a:extLst>
          </p:cNvPr>
          <p:cNvSpPr>
            <a:spLocks noGrp="1"/>
          </p:cNvSpPr>
          <p:nvPr>
            <p:ph type="sldNum" sz="quarter" idx="14"/>
          </p:nvPr>
        </p:nvSpPr>
        <p:spPr/>
        <p:txBody>
          <a:bodyPr/>
          <a:lstStyle/>
          <a:p>
            <a:fld id="{F9C967B8-68F1-49D5-A9F8-375F2491F3E5}" type="slidenum">
              <a:rPr lang="en-US" smtClean="0"/>
              <a:pPr/>
              <a:t>7</a:t>
            </a:fld>
            <a:endParaRPr lang="en-US" dirty="0"/>
          </a:p>
        </p:txBody>
      </p:sp>
      <p:pic>
        <p:nvPicPr>
          <p:cNvPr id="5" name="Picture 4">
            <a:extLst>
              <a:ext uri="{FF2B5EF4-FFF2-40B4-BE49-F238E27FC236}">
                <a16:creationId xmlns:a16="http://schemas.microsoft.com/office/drawing/2014/main" id="{B315629C-D728-44AC-9293-03E60D482726}"/>
              </a:ext>
            </a:extLst>
          </p:cNvPr>
          <p:cNvPicPr>
            <a:picLocks noChangeAspect="1"/>
          </p:cNvPicPr>
          <p:nvPr/>
        </p:nvPicPr>
        <p:blipFill>
          <a:blip r:embed="rId2"/>
          <a:stretch>
            <a:fillRect/>
          </a:stretch>
        </p:blipFill>
        <p:spPr>
          <a:xfrm>
            <a:off x="0" y="3256"/>
            <a:ext cx="9144000" cy="6851487"/>
          </a:xfrm>
          <a:prstGeom prst="rect">
            <a:avLst/>
          </a:prstGeom>
        </p:spPr>
      </p:pic>
    </p:spTree>
    <p:extLst>
      <p:ext uri="{BB962C8B-B14F-4D97-AF65-F5344CB8AC3E}">
        <p14:creationId xmlns:p14="http://schemas.microsoft.com/office/powerpoint/2010/main" val="147115536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5528-689A-4E8F-A704-1516766039F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98AE58E-CC30-47CB-AA5F-ED33EE90569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1A92E1F-448E-44F7-B19B-CC027CDFB246}"/>
              </a:ext>
            </a:extLst>
          </p:cNvPr>
          <p:cNvSpPr>
            <a:spLocks noGrp="1"/>
          </p:cNvSpPr>
          <p:nvPr>
            <p:ph type="sldNum" sz="quarter" idx="14"/>
          </p:nvPr>
        </p:nvSpPr>
        <p:spPr/>
        <p:txBody>
          <a:bodyPr/>
          <a:lstStyle/>
          <a:p>
            <a:fld id="{F9C967B8-68F1-49D5-A9F8-375F2491F3E5}" type="slidenum">
              <a:rPr lang="en-US" smtClean="0"/>
              <a:pPr/>
              <a:t>8</a:t>
            </a:fld>
            <a:endParaRPr lang="en-US" dirty="0"/>
          </a:p>
        </p:txBody>
      </p:sp>
      <p:pic>
        <p:nvPicPr>
          <p:cNvPr id="5" name="Picture 4">
            <a:extLst>
              <a:ext uri="{FF2B5EF4-FFF2-40B4-BE49-F238E27FC236}">
                <a16:creationId xmlns:a16="http://schemas.microsoft.com/office/drawing/2014/main" id="{6CBA1F32-CCE8-48BF-8154-6CEBC3910D5D}"/>
              </a:ext>
            </a:extLst>
          </p:cNvPr>
          <p:cNvPicPr>
            <a:picLocks noChangeAspect="1"/>
          </p:cNvPicPr>
          <p:nvPr/>
        </p:nvPicPr>
        <p:blipFill>
          <a:blip r:embed="rId2"/>
          <a:stretch>
            <a:fillRect/>
          </a:stretch>
        </p:blipFill>
        <p:spPr>
          <a:xfrm>
            <a:off x="2173" y="0"/>
            <a:ext cx="9139654" cy="6858000"/>
          </a:xfrm>
          <a:prstGeom prst="rect">
            <a:avLst/>
          </a:prstGeom>
        </p:spPr>
      </p:pic>
    </p:spTree>
    <p:extLst>
      <p:ext uri="{BB962C8B-B14F-4D97-AF65-F5344CB8AC3E}">
        <p14:creationId xmlns:p14="http://schemas.microsoft.com/office/powerpoint/2010/main" val="423721012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Where We Were</a:t>
            </a:r>
          </a:p>
        </p:txBody>
      </p:sp>
      <p:sp>
        <p:nvSpPr>
          <p:cNvPr id="3" name="Content Placeholder 2"/>
          <p:cNvSpPr>
            <a:spLocks noGrp="1"/>
          </p:cNvSpPr>
          <p:nvPr>
            <p:ph idx="1"/>
          </p:nvPr>
        </p:nvSpPr>
        <p:spPr>
          <a:xfrm>
            <a:off x="628649" y="1325563"/>
            <a:ext cx="8310983" cy="5353533"/>
          </a:xfrm>
        </p:spPr>
        <p:txBody>
          <a:bodyPr/>
          <a:lstStyle/>
          <a:p>
            <a:pPr>
              <a:lnSpc>
                <a:spcPct val="150000"/>
              </a:lnSpc>
            </a:pPr>
            <a:r>
              <a:rPr lang="en-US" sz="3500" dirty="0"/>
              <a:t>Regions greatly varied on LJC</a:t>
            </a:r>
          </a:p>
          <a:p>
            <a:pPr lvl="1">
              <a:lnSpc>
                <a:spcPct val="100000"/>
              </a:lnSpc>
            </a:pPr>
            <a:r>
              <a:rPr lang="en-US" sz="2800" dirty="0"/>
              <a:t>Match up at end of day</a:t>
            </a:r>
          </a:p>
          <a:p>
            <a:pPr lvl="1">
              <a:lnSpc>
                <a:spcPct val="100000"/>
              </a:lnSpc>
            </a:pPr>
            <a:r>
              <a:rPr lang="en-US" sz="2800" dirty="0"/>
              <a:t>Place vertical joint</a:t>
            </a:r>
          </a:p>
          <a:p>
            <a:pPr lvl="1">
              <a:lnSpc>
                <a:spcPct val="100000"/>
              </a:lnSpc>
            </a:pPr>
            <a:r>
              <a:rPr lang="en-US" sz="2800" dirty="0"/>
              <a:t>Place notched wedge joint</a:t>
            </a:r>
          </a:p>
          <a:p>
            <a:pPr lvl="2">
              <a:lnSpc>
                <a:spcPct val="100000"/>
              </a:lnSpc>
            </a:pPr>
            <a:r>
              <a:rPr lang="en-US" sz="2600" dirty="0"/>
              <a:t>Leave wedge in place</a:t>
            </a:r>
          </a:p>
          <a:p>
            <a:pPr lvl="2">
              <a:lnSpc>
                <a:spcPct val="100000"/>
              </a:lnSpc>
            </a:pPr>
            <a:r>
              <a:rPr lang="en-US" sz="2600" dirty="0"/>
              <a:t>Remove wedge (different special provisions used)</a:t>
            </a:r>
          </a:p>
          <a:p>
            <a:pPr lvl="3">
              <a:lnSpc>
                <a:spcPct val="100000"/>
              </a:lnSpc>
            </a:pPr>
            <a:r>
              <a:rPr lang="en-US" sz="2400" dirty="0"/>
              <a:t>Pay for removal</a:t>
            </a:r>
          </a:p>
          <a:p>
            <a:pPr lvl="3">
              <a:lnSpc>
                <a:spcPct val="100000"/>
              </a:lnSpc>
            </a:pPr>
            <a:r>
              <a:rPr lang="en-US" sz="2400" dirty="0"/>
              <a:t>No separate pay, cost included in?</a:t>
            </a:r>
          </a:p>
          <a:p>
            <a:pPr lvl="3"/>
            <a:endParaRPr lang="en-US" dirty="0"/>
          </a:p>
          <a:p>
            <a:endParaRPr lang="en-US" dirty="0"/>
          </a:p>
        </p:txBody>
      </p:sp>
      <p:sp>
        <p:nvSpPr>
          <p:cNvPr id="4" name="Slide Number Placeholder 3">
            <a:extLst>
              <a:ext uri="{FF2B5EF4-FFF2-40B4-BE49-F238E27FC236}">
                <a16:creationId xmlns:a16="http://schemas.microsoft.com/office/drawing/2014/main" id="{73E878AF-F5BC-48F2-9272-FE6918F30080}"/>
              </a:ext>
            </a:extLst>
          </p:cNvPr>
          <p:cNvSpPr>
            <a:spLocks noGrp="1"/>
          </p:cNvSpPr>
          <p:nvPr>
            <p:ph type="sldNum" sz="quarter" idx="14"/>
          </p:nvPr>
        </p:nvSpPr>
        <p:spPr/>
        <p:txBody>
          <a:bodyPr/>
          <a:lstStyle/>
          <a:p>
            <a:fld id="{F9C967B8-68F1-49D5-A9F8-375F2491F3E5}" type="slidenum">
              <a:rPr lang="en-US" smtClean="0"/>
              <a:pPr/>
              <a:t>9</a:t>
            </a:fld>
            <a:endParaRPr lang="en-US" dirty="0"/>
          </a:p>
        </p:txBody>
      </p:sp>
    </p:spTree>
    <p:extLst>
      <p:ext uri="{BB962C8B-B14F-4D97-AF65-F5344CB8AC3E}">
        <p14:creationId xmlns:p14="http://schemas.microsoft.com/office/powerpoint/2010/main" val="3441836523"/>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6435</TotalTime>
  <Words>2257</Words>
  <Application>Microsoft Office PowerPoint</Application>
  <PresentationFormat>On-screen Show (4:3)</PresentationFormat>
  <Paragraphs>236</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Wingdings</vt:lpstr>
      <vt:lpstr>WisDOT template standard screen gray background</vt:lpstr>
      <vt:lpstr>Longitudinal Joint Construction</vt:lpstr>
      <vt:lpstr>Longitudinal Joint Construction</vt:lpstr>
      <vt:lpstr>PowerPoint Presentation</vt:lpstr>
      <vt:lpstr>PowerPoint Presentation</vt:lpstr>
      <vt:lpstr>PowerPoint Presentation</vt:lpstr>
      <vt:lpstr>PowerPoint Presentation</vt:lpstr>
      <vt:lpstr>PowerPoint Presentation</vt:lpstr>
      <vt:lpstr>PowerPoint Presentation</vt:lpstr>
      <vt:lpstr>Where We Were</vt:lpstr>
      <vt:lpstr>Where We Were</vt:lpstr>
      <vt:lpstr>Unified Specifications</vt:lpstr>
      <vt:lpstr>Unified Specifications</vt:lpstr>
      <vt:lpstr>Unified Specifications</vt:lpstr>
      <vt:lpstr>2018 Longitudinal Joint Density SPV Project Results</vt:lpstr>
      <vt:lpstr>PowerPoint Presentation</vt:lpstr>
      <vt:lpstr>SDD 13C19 updated to all joint types </vt:lpstr>
      <vt:lpstr>Outcome Longitudinal Joint Construction</vt:lpstr>
      <vt:lpstr>Outcome Longitudinal Joint Construction</vt:lpstr>
      <vt:lpstr>Longitudinal Joint Construction</vt:lpstr>
      <vt:lpstr>Longitudinal Joint Construction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Rebecca Olsen</cp:lastModifiedBy>
  <cp:revision>151</cp:revision>
  <cp:lastPrinted>2020-02-13T21:51:30Z</cp:lastPrinted>
  <dcterms:created xsi:type="dcterms:W3CDTF">2017-03-13T20:15:47Z</dcterms:created>
  <dcterms:modified xsi:type="dcterms:W3CDTF">2020-02-17T21:22:45Z</dcterms:modified>
</cp:coreProperties>
</file>