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68" r:id="rId3"/>
    <p:sldId id="256"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 contextRef="#ctx0" brushRef="#br0">27 109 0,'0'0'352,"0"0"-63,0 0 127,0 0-32,0 0-159,0 0-1,0 0-64,0 0-32,0 0-32,0 0-64,0-27 0,0 27 0,-27 0-32,27-27 0,0 27 32,0 0 0,0 0-32,0 0-32,0 0 0,0-27 0,0 27-256,27 0-321,0-27-352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 contextRef="#ctx0" brushRef="#br0">27 109 0,'0'0'352,"0"0"-63,0 0 127,0 0-32,0 0-159,0 0-1,0 0-64,0 0-32,0 0-32,0 0-64,0-27 0,0 27 0,-27 0-32,27-27 0,0 27 32,0 0 0,0 0-32,0 0-32,0 0 0,0-27 0,0 27-256,27 0-321,0-27-352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F50B5-97B7-4DA9-9F03-9E7414C93DE8}"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77B7A-9AB4-4EB6-AD76-15EA7CE3CB40}" type="slidenum">
              <a:rPr lang="en-US" smtClean="0"/>
              <a:t>‹#›</a:t>
            </a:fld>
            <a:endParaRPr lang="en-US"/>
          </a:p>
        </p:txBody>
      </p:sp>
    </p:spTree>
    <p:extLst>
      <p:ext uri="{BB962C8B-B14F-4D97-AF65-F5344CB8AC3E}">
        <p14:creationId xmlns:p14="http://schemas.microsoft.com/office/powerpoint/2010/main" val="298326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a:t>
            </a:r>
            <a:r>
              <a:rPr lang="en-US" b="1" baseline="0">
                <a:solidFill>
                  <a:srgbClr val="FF0000"/>
                </a:solidFill>
              </a:rPr>
              <a:t>this WisDOT</a:t>
            </a:r>
            <a:r>
              <a:rPr lang="en-US" b="1" baseline="0" dirty="0">
                <a:solidFill>
                  <a:srgbClr val="FF0000"/>
                </a:solidFill>
              </a:rPr>
              <a:t> PowerPoint template: Standard screen size of 1024 by 768,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standard (4:3) aspect ratio (1024 x 768). </a:t>
            </a:r>
          </a:p>
          <a:p>
            <a:r>
              <a:rPr lang="en-US" dirty="0"/>
              <a:t>Use</a:t>
            </a:r>
            <a:r>
              <a:rPr lang="en-US" b="1" dirty="0"/>
              <a:t>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a:t>
            </a:r>
            <a:r>
              <a:rPr lang="en-US" b="1" dirty="0" err="1"/>
              <a:t>WisDOT</a:t>
            </a:r>
            <a:r>
              <a:rPr lang="en-US" b="1" dirty="0"/>
              <a:t> PowerPoint template that has the widescreen (16:9) aspect ratio (1920 x 1080) </a:t>
            </a:r>
            <a:r>
              <a:rPr lang="en-US" dirty="0"/>
              <a:t>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baseline="0" dirty="0" err="1"/>
              <a:t>WisDOT</a:t>
            </a:r>
            <a:r>
              <a:rPr lang="en-US" baseline="0" dirty="0"/>
              <a: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 and add new text to this slide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to choose the light gray background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60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BLUE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60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8368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a:t>
            </a:r>
            <a:r>
              <a:rPr lang="en-US" b="1" baseline="0">
                <a:solidFill>
                  <a:srgbClr val="FF0000"/>
                </a:solidFill>
              </a:rPr>
              <a:t>this WisDOT</a:t>
            </a:r>
            <a:r>
              <a:rPr lang="en-US" b="1" baseline="0" dirty="0">
                <a:solidFill>
                  <a:srgbClr val="FF0000"/>
                </a:solidFill>
              </a:rPr>
              <a:t> PowerPoint template: Standard screen size of 1024 by 768,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standard (4:3) aspect ratio (1024 x 768). </a:t>
            </a:r>
          </a:p>
          <a:p>
            <a:r>
              <a:rPr lang="en-US" dirty="0"/>
              <a:t>Use</a:t>
            </a:r>
            <a:r>
              <a:rPr lang="en-US" b="1" dirty="0"/>
              <a:t>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a:t>
            </a:r>
            <a:r>
              <a:rPr lang="en-US" b="1" dirty="0" err="1"/>
              <a:t>WisDOT</a:t>
            </a:r>
            <a:r>
              <a:rPr lang="en-US" b="1" dirty="0"/>
              <a:t> PowerPoint template that has the widescreen (16:9) aspect ratio (1920 x 1080) </a:t>
            </a:r>
            <a:r>
              <a:rPr lang="en-US" dirty="0"/>
              <a:t>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baseline="0" dirty="0" err="1"/>
              <a:t>WisDOT</a:t>
            </a:r>
            <a:r>
              <a:rPr lang="en-US" baseline="0" dirty="0"/>
              <a: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 and add new text to this slide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to choose the light gray background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60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BLUE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60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45622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1C74-33D2-4A31-AB1B-B6546D42E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DDD06D-DEF3-4ECB-B5FF-2C5349522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F62EA2-EB9B-465D-9D81-38A29364A0C9}"/>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850FC506-F555-4FF2-BC36-3900A3CAD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46F34-27D1-4ACC-97AC-CE4B3078AE04}"/>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176854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18F6-BBCB-4363-96E6-B848E70A6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1C908-46F2-43D0-BEC9-F15DE26FB8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E98D6-E9F3-42A3-8AA0-4D8088B19323}"/>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C2827163-5122-44B2-934A-C2B948D8B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8786D-D51E-4004-84C2-180CF84E10A0}"/>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25022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BB9E8-48A2-4109-A5BB-89A284C60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B52DFB-E782-4903-A5B1-39B7304A07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7DA42-C88E-4110-A4E7-4694430AFF2D}"/>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AB908780-685D-4B51-AD30-EBDB5B408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BA84F-145D-435F-AB32-3484C20F18B9}"/>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2607349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94360"/>
            <a:ext cx="109728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60960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60960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60960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60960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625" y="5299578"/>
            <a:ext cx="1524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478163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66ED-428E-4105-A883-23A99CBEC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A9E49-4538-4C09-9796-B1E19C52D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4B010-6E3E-4F9D-A502-A00AD8216DC7}"/>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D76F35B6-FD1E-4855-9976-77D9DB322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AE1EF-1F43-476F-A6BF-9CDCE91D5593}"/>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23960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83B0-F129-4EBC-AB35-41F6F016C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4CFF1-8CAD-42B2-94D4-E3AD4D9F3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DD39F-3035-467B-9C06-DF6E5018366D}"/>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EADAEFE9-8072-4717-B15C-BCD23A6E2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F7DDD-D247-47FD-B627-8F08B8DC5F56}"/>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326674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0636-9203-443D-85B1-369BED7416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0E3E0-783B-4AEF-82D7-105F5AFD11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9DCF28-5414-4EC5-A655-348B8975D7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9E17F-F23B-4319-8B11-1BF1B80372DD}"/>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6" name="Footer Placeholder 5">
            <a:extLst>
              <a:ext uri="{FF2B5EF4-FFF2-40B4-BE49-F238E27FC236}">
                <a16:creationId xmlns:a16="http://schemas.microsoft.com/office/drawing/2014/main" id="{AD940BED-AF1A-45D2-939D-823C6ECB5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7EFD-9E18-44C7-98E9-D04B7424A12E}"/>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215195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BF15-4218-40CD-89E3-9B402E5951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26541-93B8-491E-8879-A9636893B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FEDE76-DDA7-4979-BC2A-4F95E9F10B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B460E8-7E7C-41F2-AC4F-8495A746D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A9CD59-ED78-449D-B078-FD39F79D42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C2FBF-B483-40D8-B4A4-AB4382F757F0}"/>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8" name="Footer Placeholder 7">
            <a:extLst>
              <a:ext uri="{FF2B5EF4-FFF2-40B4-BE49-F238E27FC236}">
                <a16:creationId xmlns:a16="http://schemas.microsoft.com/office/drawing/2014/main" id="{0E5907F1-0EF2-4B90-AD00-02F2DC9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94BEEF-30C0-4484-A095-6F145BC34AB2}"/>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50851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A614-31DE-4C75-8C6B-CE57B28190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4F16F-01A4-4D9D-8874-7017A820ED93}"/>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4" name="Footer Placeholder 3">
            <a:extLst>
              <a:ext uri="{FF2B5EF4-FFF2-40B4-BE49-F238E27FC236}">
                <a16:creationId xmlns:a16="http://schemas.microsoft.com/office/drawing/2014/main" id="{BA218DA3-C9DE-4AE5-9C87-0BF7219EC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18C11-753A-41BA-8A2E-B0C8BE24CD10}"/>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240629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E4BBF-8701-4520-9174-1EEA49AEA048}"/>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3" name="Footer Placeholder 2">
            <a:extLst>
              <a:ext uri="{FF2B5EF4-FFF2-40B4-BE49-F238E27FC236}">
                <a16:creationId xmlns:a16="http://schemas.microsoft.com/office/drawing/2014/main" id="{C5F45E4A-5729-46F8-9116-9FE49715C1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E87CD-32FB-4EDC-BF6A-1B5E39026FE5}"/>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303079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028-223D-4660-AA3A-AEE5C41F3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06C71-F2DE-4809-8504-A78C7688A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86853-29C3-4787-80F9-75A40244A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408A72-50DE-4CC8-B5E6-6D9684D39363}"/>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6" name="Footer Placeholder 5">
            <a:extLst>
              <a:ext uri="{FF2B5EF4-FFF2-40B4-BE49-F238E27FC236}">
                <a16:creationId xmlns:a16="http://schemas.microsoft.com/office/drawing/2014/main" id="{5F836416-F7C7-4B93-B3D5-701A9BE15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57B4-74CE-4C7F-BDAC-7D4916C9BB11}"/>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307370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B629-DEB4-49E4-A022-E47D7BBF6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00C396-2692-4300-8EB1-1B36021DF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D93E71-047E-450A-A7F2-0029911CB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749EA-8A8C-4A6A-AABF-2EE057D47719}"/>
              </a:ext>
            </a:extLst>
          </p:cNvPr>
          <p:cNvSpPr>
            <a:spLocks noGrp="1"/>
          </p:cNvSpPr>
          <p:nvPr>
            <p:ph type="dt" sz="half" idx="10"/>
          </p:nvPr>
        </p:nvSpPr>
        <p:spPr/>
        <p:txBody>
          <a:bodyPr/>
          <a:lstStyle/>
          <a:p>
            <a:fld id="{A49BB747-390B-46BE-916E-8FA600282232}" type="datetimeFigureOut">
              <a:rPr lang="en-US" smtClean="0"/>
              <a:t>2/18/2020</a:t>
            </a:fld>
            <a:endParaRPr lang="en-US"/>
          </a:p>
        </p:txBody>
      </p:sp>
      <p:sp>
        <p:nvSpPr>
          <p:cNvPr id="6" name="Footer Placeholder 5">
            <a:extLst>
              <a:ext uri="{FF2B5EF4-FFF2-40B4-BE49-F238E27FC236}">
                <a16:creationId xmlns:a16="http://schemas.microsoft.com/office/drawing/2014/main" id="{8F818337-15B6-4646-9148-723371872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923C9-9BF1-46B2-BD31-F259506CAB93}"/>
              </a:ext>
            </a:extLst>
          </p:cNvPr>
          <p:cNvSpPr>
            <a:spLocks noGrp="1"/>
          </p:cNvSpPr>
          <p:nvPr>
            <p:ph type="sldNum" sz="quarter" idx="12"/>
          </p:nvPr>
        </p:nvSpPr>
        <p:spPr/>
        <p:txBody>
          <a:bodyPr/>
          <a:lstStyle/>
          <a:p>
            <a:fld id="{B4E4B4C9-5922-4549-A39B-31801C1E0930}" type="slidenum">
              <a:rPr lang="en-US" smtClean="0"/>
              <a:t>‹#›</a:t>
            </a:fld>
            <a:endParaRPr lang="en-US"/>
          </a:p>
        </p:txBody>
      </p:sp>
    </p:spTree>
    <p:extLst>
      <p:ext uri="{BB962C8B-B14F-4D97-AF65-F5344CB8AC3E}">
        <p14:creationId xmlns:p14="http://schemas.microsoft.com/office/powerpoint/2010/main" val="51901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FA284-C32E-483E-B3A8-4D58D1A9B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E8C08-FFD2-406F-8F8A-F94190338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EC698-DD3E-4BEF-AAE9-74E9B9332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BB747-390B-46BE-916E-8FA600282232}" type="datetimeFigureOut">
              <a:rPr lang="en-US" smtClean="0"/>
              <a:t>2/18/2020</a:t>
            </a:fld>
            <a:endParaRPr lang="en-US"/>
          </a:p>
        </p:txBody>
      </p:sp>
      <p:sp>
        <p:nvSpPr>
          <p:cNvPr id="5" name="Footer Placeholder 4">
            <a:extLst>
              <a:ext uri="{FF2B5EF4-FFF2-40B4-BE49-F238E27FC236}">
                <a16:creationId xmlns:a16="http://schemas.microsoft.com/office/drawing/2014/main" id="{12562EBB-E005-4DE7-A3EF-E99FA3B4D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2939CA-5197-4735-8364-D55B9C905C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4B4C9-5922-4549-A39B-31801C1E0930}" type="slidenum">
              <a:rPr lang="en-US" smtClean="0"/>
              <a:t>‹#›</a:t>
            </a:fld>
            <a:endParaRPr lang="en-US"/>
          </a:p>
        </p:txBody>
      </p:sp>
    </p:spTree>
    <p:extLst>
      <p:ext uri="{BB962C8B-B14F-4D97-AF65-F5344CB8AC3E}">
        <p14:creationId xmlns:p14="http://schemas.microsoft.com/office/powerpoint/2010/main" val="6889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North Central Region</a:t>
            </a:r>
            <a:br>
              <a:rPr lang="en-US" sz="4800" dirty="0"/>
            </a:br>
            <a:r>
              <a:rPr lang="en-US" sz="4800" dirty="0"/>
              <a:t>Construction Conference</a:t>
            </a:r>
          </a:p>
        </p:txBody>
      </p:sp>
      <p:sp>
        <p:nvSpPr>
          <p:cNvPr id="3" name="Text Placeholder 2"/>
          <p:cNvSpPr>
            <a:spLocks noGrp="1"/>
          </p:cNvSpPr>
          <p:nvPr>
            <p:ph type="body" sz="quarter" idx="10"/>
          </p:nvPr>
        </p:nvSpPr>
        <p:spPr>
          <a:xfrm>
            <a:off x="609600" y="2012535"/>
            <a:ext cx="10972800" cy="567260"/>
          </a:xfrm>
        </p:spPr>
        <p:txBody>
          <a:bodyPr>
            <a:normAutofit/>
          </a:bodyPr>
          <a:lstStyle/>
          <a:p>
            <a:r>
              <a:rPr lang="en-US" sz="2800" b="0" dirty="0"/>
              <a:t>Tim Hanley, Jesse Jefferson, Jeff Stewart</a:t>
            </a:r>
          </a:p>
        </p:txBody>
      </p:sp>
      <p:sp>
        <p:nvSpPr>
          <p:cNvPr id="4" name="Text Placeholder 3"/>
          <p:cNvSpPr>
            <a:spLocks noGrp="1"/>
          </p:cNvSpPr>
          <p:nvPr>
            <p:ph type="body" sz="quarter" idx="11"/>
          </p:nvPr>
        </p:nvSpPr>
        <p:spPr>
          <a:xfrm>
            <a:off x="609600" y="3131712"/>
            <a:ext cx="10972800" cy="548640"/>
          </a:xfrm>
        </p:spPr>
        <p:txBody>
          <a:bodyPr>
            <a:normAutofit/>
          </a:bodyPr>
          <a:lstStyle/>
          <a:p>
            <a:r>
              <a:rPr lang="en-US" sz="4800" b="1" dirty="0"/>
              <a:t>Project Manager Panel</a:t>
            </a:r>
          </a:p>
        </p:txBody>
      </p:sp>
      <p:sp>
        <p:nvSpPr>
          <p:cNvPr id="5" name="Text Placeholder 4"/>
          <p:cNvSpPr>
            <a:spLocks noGrp="1"/>
          </p:cNvSpPr>
          <p:nvPr>
            <p:ph type="body" sz="quarter" idx="12"/>
          </p:nvPr>
        </p:nvSpPr>
        <p:spPr>
          <a:xfrm>
            <a:off x="1981200" y="4830148"/>
            <a:ext cx="8229600" cy="778701"/>
          </a:xfrm>
        </p:spPr>
        <p:txBody>
          <a:bodyPr>
            <a:normAutofit fontScale="25000" lnSpcReduction="20000"/>
          </a:bodyPr>
          <a:lstStyle/>
          <a:p>
            <a:r>
              <a:rPr lang="en-US" sz="5600" dirty="0"/>
              <a:t>Northcentral Technical College</a:t>
            </a:r>
          </a:p>
          <a:p>
            <a:r>
              <a:rPr lang="en-US" sz="5600" dirty="0"/>
              <a:t>Auditorium (CHS 1004)</a:t>
            </a:r>
          </a:p>
          <a:p>
            <a:r>
              <a:rPr lang="en-US" sz="5600" dirty="0"/>
              <a:t>Wausau, WI </a:t>
            </a:r>
          </a:p>
          <a:p>
            <a:endParaRPr lang="en-US" dirty="0"/>
          </a:p>
        </p:txBody>
      </p:sp>
      <p:sp>
        <p:nvSpPr>
          <p:cNvPr id="6" name="Text Placeholder 5"/>
          <p:cNvSpPr>
            <a:spLocks noGrp="1"/>
          </p:cNvSpPr>
          <p:nvPr>
            <p:ph type="body" sz="quarter" idx="13"/>
          </p:nvPr>
        </p:nvSpPr>
        <p:spPr>
          <a:xfrm>
            <a:off x="1981200" y="5896552"/>
            <a:ext cx="8229600" cy="482600"/>
          </a:xfrm>
        </p:spPr>
        <p:txBody>
          <a:bodyPr>
            <a:normAutofit/>
          </a:bodyPr>
          <a:lstStyle/>
          <a:p>
            <a:r>
              <a:rPr lang="en-US" sz="1800"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2882564" y="6196197"/>
              <a:ext cx="19800" cy="39240"/>
            </p14:xfrm>
          </p:contentPart>
        </mc:Choice>
        <mc:Fallback xmlns="">
          <p:pic>
            <p:nvPicPr>
              <p:cNvPr id="9" name="Ink 8"/>
              <p:cNvPicPr/>
              <p:nvPr/>
            </p:nvPicPr>
            <p:blipFill>
              <a:blip r:embed="rId4"/>
              <a:stretch>
                <a:fillRect/>
              </a:stretch>
            </p:blipFill>
            <p:spPr>
              <a:xfrm>
                <a:off x="12873564" y="6187197"/>
                <a:ext cx="37440" cy="5688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9E404-3260-490E-9368-5717A8C4E95C}"/>
              </a:ext>
            </a:extLst>
          </p:cNvPr>
          <p:cNvPicPr>
            <a:picLocks noChangeAspect="1"/>
          </p:cNvPicPr>
          <p:nvPr/>
        </p:nvPicPr>
        <p:blipFill>
          <a:blip r:embed="rId2"/>
          <a:stretch>
            <a:fillRect/>
          </a:stretch>
        </p:blipFill>
        <p:spPr>
          <a:xfrm>
            <a:off x="512618" y="286115"/>
            <a:ext cx="7046406" cy="3000623"/>
          </a:xfrm>
          <a:prstGeom prst="rect">
            <a:avLst/>
          </a:prstGeom>
        </p:spPr>
      </p:pic>
      <p:pic>
        <p:nvPicPr>
          <p:cNvPr id="4" name="Picture 3">
            <a:extLst>
              <a:ext uri="{FF2B5EF4-FFF2-40B4-BE49-F238E27FC236}">
                <a16:creationId xmlns:a16="http://schemas.microsoft.com/office/drawing/2014/main" id="{0EE590F3-AAC1-48D4-9B79-E22B89890E58}"/>
              </a:ext>
            </a:extLst>
          </p:cNvPr>
          <p:cNvPicPr>
            <a:picLocks noChangeAspect="1"/>
          </p:cNvPicPr>
          <p:nvPr/>
        </p:nvPicPr>
        <p:blipFill>
          <a:blip r:embed="rId3"/>
          <a:stretch>
            <a:fillRect/>
          </a:stretch>
        </p:blipFill>
        <p:spPr>
          <a:xfrm>
            <a:off x="7757295" y="318456"/>
            <a:ext cx="4236142" cy="5654327"/>
          </a:xfrm>
          <a:prstGeom prst="rect">
            <a:avLst/>
          </a:prstGeom>
        </p:spPr>
      </p:pic>
      <p:pic>
        <p:nvPicPr>
          <p:cNvPr id="6" name="Picture 5">
            <a:extLst>
              <a:ext uri="{FF2B5EF4-FFF2-40B4-BE49-F238E27FC236}">
                <a16:creationId xmlns:a16="http://schemas.microsoft.com/office/drawing/2014/main" id="{FD4F9D0B-F5F0-4D0D-813D-A9CC3DC062B6}"/>
              </a:ext>
            </a:extLst>
          </p:cNvPr>
          <p:cNvPicPr>
            <a:picLocks noChangeAspect="1"/>
          </p:cNvPicPr>
          <p:nvPr/>
        </p:nvPicPr>
        <p:blipFill>
          <a:blip r:embed="rId4"/>
          <a:stretch>
            <a:fillRect/>
          </a:stretch>
        </p:blipFill>
        <p:spPr>
          <a:xfrm>
            <a:off x="456959" y="3416074"/>
            <a:ext cx="4632238" cy="3332375"/>
          </a:xfrm>
          <a:prstGeom prst="rect">
            <a:avLst/>
          </a:prstGeom>
        </p:spPr>
      </p:pic>
      <p:sp>
        <p:nvSpPr>
          <p:cNvPr id="7" name="TextBox 6">
            <a:extLst>
              <a:ext uri="{FF2B5EF4-FFF2-40B4-BE49-F238E27FC236}">
                <a16:creationId xmlns:a16="http://schemas.microsoft.com/office/drawing/2014/main" id="{9C3F7848-3D32-4914-B32E-1D6AAC11693A}"/>
              </a:ext>
            </a:extLst>
          </p:cNvPr>
          <p:cNvSpPr txBox="1"/>
          <p:nvPr/>
        </p:nvSpPr>
        <p:spPr>
          <a:xfrm>
            <a:off x="3488947" y="6102119"/>
            <a:ext cx="9052970" cy="646331"/>
          </a:xfrm>
          <a:prstGeom prst="rect">
            <a:avLst/>
          </a:prstGeom>
          <a:noFill/>
        </p:spPr>
        <p:txBody>
          <a:bodyPr wrap="square" rtlCol="0">
            <a:spAutoFit/>
          </a:bodyPr>
          <a:lstStyle/>
          <a:p>
            <a:r>
              <a:rPr lang="en-US" dirty="0"/>
              <a:t>Pedestrian Accommodation Solution proposed by contractor – Shuttle bus – Abby Vans </a:t>
            </a:r>
          </a:p>
          <a:p>
            <a:r>
              <a:rPr lang="en-US" dirty="0"/>
              <a:t>Two day operation – 10 pedestrians per day – handled bikes, all pedestrians, and disabled. </a:t>
            </a:r>
          </a:p>
        </p:txBody>
      </p:sp>
      <p:pic>
        <p:nvPicPr>
          <p:cNvPr id="9" name="Picture 8">
            <a:extLst>
              <a:ext uri="{FF2B5EF4-FFF2-40B4-BE49-F238E27FC236}">
                <a16:creationId xmlns:a16="http://schemas.microsoft.com/office/drawing/2014/main" id="{D3FB58A3-FFD9-4A67-A7A4-42CFF3E267C7}"/>
              </a:ext>
            </a:extLst>
          </p:cNvPr>
          <p:cNvPicPr>
            <a:picLocks noChangeAspect="1"/>
          </p:cNvPicPr>
          <p:nvPr/>
        </p:nvPicPr>
        <p:blipFill>
          <a:blip r:embed="rId5"/>
          <a:stretch>
            <a:fillRect/>
          </a:stretch>
        </p:blipFill>
        <p:spPr>
          <a:xfrm>
            <a:off x="5089197" y="3690918"/>
            <a:ext cx="2401060" cy="1391343"/>
          </a:xfrm>
          <a:prstGeom prst="rect">
            <a:avLst/>
          </a:prstGeom>
        </p:spPr>
      </p:pic>
    </p:spTree>
    <p:extLst>
      <p:ext uri="{BB962C8B-B14F-4D97-AF65-F5344CB8AC3E}">
        <p14:creationId xmlns:p14="http://schemas.microsoft.com/office/powerpoint/2010/main" val="91578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North Central Region</a:t>
            </a:r>
            <a:br>
              <a:rPr lang="en-US" sz="4800" dirty="0"/>
            </a:br>
            <a:r>
              <a:rPr lang="en-US" sz="4800" dirty="0"/>
              <a:t>Construction Conference</a:t>
            </a:r>
          </a:p>
        </p:txBody>
      </p:sp>
      <p:sp>
        <p:nvSpPr>
          <p:cNvPr id="3" name="Text Placeholder 2"/>
          <p:cNvSpPr>
            <a:spLocks noGrp="1"/>
          </p:cNvSpPr>
          <p:nvPr>
            <p:ph type="body" sz="quarter" idx="10"/>
          </p:nvPr>
        </p:nvSpPr>
        <p:spPr>
          <a:xfrm>
            <a:off x="609600" y="2012535"/>
            <a:ext cx="10972800" cy="567260"/>
          </a:xfrm>
        </p:spPr>
        <p:txBody>
          <a:bodyPr>
            <a:normAutofit/>
          </a:bodyPr>
          <a:lstStyle/>
          <a:p>
            <a:r>
              <a:rPr lang="en-US" sz="2800" b="0" dirty="0"/>
              <a:t>Jeff Stewart</a:t>
            </a:r>
          </a:p>
        </p:txBody>
      </p:sp>
      <p:sp>
        <p:nvSpPr>
          <p:cNvPr id="4" name="Text Placeholder 3"/>
          <p:cNvSpPr>
            <a:spLocks noGrp="1"/>
          </p:cNvSpPr>
          <p:nvPr>
            <p:ph type="body" sz="quarter" idx="11"/>
          </p:nvPr>
        </p:nvSpPr>
        <p:spPr>
          <a:xfrm>
            <a:off x="609600" y="3131712"/>
            <a:ext cx="10972800" cy="548640"/>
          </a:xfrm>
        </p:spPr>
        <p:txBody>
          <a:bodyPr>
            <a:normAutofit/>
          </a:bodyPr>
          <a:lstStyle/>
          <a:p>
            <a:r>
              <a:rPr lang="en-US" sz="4800" b="1" dirty="0"/>
              <a:t>Pedestrian Accommodations</a:t>
            </a:r>
          </a:p>
        </p:txBody>
      </p:sp>
      <p:sp>
        <p:nvSpPr>
          <p:cNvPr id="5" name="Text Placeholder 4"/>
          <p:cNvSpPr>
            <a:spLocks noGrp="1"/>
          </p:cNvSpPr>
          <p:nvPr>
            <p:ph type="body" sz="quarter" idx="12"/>
          </p:nvPr>
        </p:nvSpPr>
        <p:spPr>
          <a:xfrm>
            <a:off x="1981200" y="4830148"/>
            <a:ext cx="8229600" cy="778701"/>
          </a:xfrm>
        </p:spPr>
        <p:txBody>
          <a:bodyPr>
            <a:normAutofit fontScale="25000" lnSpcReduction="20000"/>
          </a:bodyPr>
          <a:lstStyle/>
          <a:p>
            <a:r>
              <a:rPr lang="en-US" sz="5600" dirty="0"/>
              <a:t>Northcentral Technical College</a:t>
            </a:r>
          </a:p>
          <a:p>
            <a:r>
              <a:rPr lang="en-US" sz="5600" dirty="0"/>
              <a:t>Auditorium (CHS 1004)</a:t>
            </a:r>
          </a:p>
          <a:p>
            <a:r>
              <a:rPr lang="en-US" sz="5600" dirty="0"/>
              <a:t>Wausau, WI </a:t>
            </a:r>
          </a:p>
          <a:p>
            <a:endParaRPr lang="en-US" dirty="0"/>
          </a:p>
        </p:txBody>
      </p:sp>
      <p:sp>
        <p:nvSpPr>
          <p:cNvPr id="6" name="Text Placeholder 5"/>
          <p:cNvSpPr>
            <a:spLocks noGrp="1"/>
          </p:cNvSpPr>
          <p:nvPr>
            <p:ph type="body" sz="quarter" idx="13"/>
          </p:nvPr>
        </p:nvSpPr>
        <p:spPr>
          <a:xfrm>
            <a:off x="1981200" y="5896552"/>
            <a:ext cx="8229600" cy="482600"/>
          </a:xfrm>
        </p:spPr>
        <p:txBody>
          <a:bodyPr>
            <a:normAutofit/>
          </a:bodyPr>
          <a:lstStyle/>
          <a:p>
            <a:r>
              <a:rPr lang="en-US" sz="1800"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2882564" y="6196197"/>
              <a:ext cx="19800" cy="39240"/>
            </p14:xfrm>
          </p:contentPart>
        </mc:Choice>
        <mc:Fallback xmlns="">
          <p:pic>
            <p:nvPicPr>
              <p:cNvPr id="9" name="Ink 8"/>
              <p:cNvPicPr/>
              <p:nvPr/>
            </p:nvPicPr>
            <p:blipFill>
              <a:blip r:embed="rId4"/>
              <a:stretch>
                <a:fillRect/>
              </a:stretch>
            </p:blipFill>
            <p:spPr>
              <a:xfrm>
                <a:off x="12873564" y="6187197"/>
                <a:ext cx="37440" cy="56880"/>
              </a:xfrm>
              <a:prstGeom prst="rect">
                <a:avLst/>
              </a:prstGeom>
            </p:spPr>
          </p:pic>
        </mc:Fallback>
      </mc:AlternateContent>
    </p:spTree>
    <p:extLst>
      <p:ext uri="{BB962C8B-B14F-4D97-AF65-F5344CB8AC3E}">
        <p14:creationId xmlns:p14="http://schemas.microsoft.com/office/powerpoint/2010/main" val="41928311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6B09-18F5-448A-B024-DFABA520D8B4}"/>
              </a:ext>
            </a:extLst>
          </p:cNvPr>
          <p:cNvPicPr>
            <a:picLocks noChangeAspect="1"/>
          </p:cNvPicPr>
          <p:nvPr/>
        </p:nvPicPr>
        <p:blipFill>
          <a:blip r:embed="rId2"/>
          <a:stretch>
            <a:fillRect/>
          </a:stretch>
        </p:blipFill>
        <p:spPr>
          <a:xfrm>
            <a:off x="499113" y="557971"/>
            <a:ext cx="9501890" cy="5541272"/>
          </a:xfrm>
          <a:prstGeom prst="rect">
            <a:avLst/>
          </a:prstGeom>
        </p:spPr>
      </p:pic>
      <p:pic>
        <p:nvPicPr>
          <p:cNvPr id="6" name="Picture 5">
            <a:extLst>
              <a:ext uri="{FF2B5EF4-FFF2-40B4-BE49-F238E27FC236}">
                <a16:creationId xmlns:a16="http://schemas.microsoft.com/office/drawing/2014/main" id="{32F7E2B0-856D-4003-A86C-6C0537CCCE95}"/>
              </a:ext>
            </a:extLst>
          </p:cNvPr>
          <p:cNvPicPr>
            <a:picLocks noChangeAspect="1"/>
          </p:cNvPicPr>
          <p:nvPr/>
        </p:nvPicPr>
        <p:blipFill>
          <a:blip r:embed="rId3"/>
          <a:stretch>
            <a:fillRect/>
          </a:stretch>
        </p:blipFill>
        <p:spPr>
          <a:xfrm>
            <a:off x="8466498" y="298440"/>
            <a:ext cx="3341384" cy="4422871"/>
          </a:xfrm>
          <a:prstGeom prst="rect">
            <a:avLst/>
          </a:prstGeom>
        </p:spPr>
      </p:pic>
      <p:sp>
        <p:nvSpPr>
          <p:cNvPr id="9" name="TextBox 8">
            <a:extLst>
              <a:ext uri="{FF2B5EF4-FFF2-40B4-BE49-F238E27FC236}">
                <a16:creationId xmlns:a16="http://schemas.microsoft.com/office/drawing/2014/main" id="{F4AE4933-3924-4826-B536-E7292D58DF88}"/>
              </a:ext>
            </a:extLst>
          </p:cNvPr>
          <p:cNvSpPr txBox="1"/>
          <p:nvPr/>
        </p:nvSpPr>
        <p:spPr>
          <a:xfrm>
            <a:off x="1948070" y="6217920"/>
            <a:ext cx="5542059" cy="369332"/>
          </a:xfrm>
          <a:prstGeom prst="rect">
            <a:avLst/>
          </a:prstGeom>
          <a:noFill/>
        </p:spPr>
        <p:txBody>
          <a:bodyPr wrap="square" rtlCol="0">
            <a:spAutoFit/>
          </a:bodyPr>
          <a:lstStyle/>
          <a:p>
            <a:r>
              <a:rPr lang="en-US" dirty="0"/>
              <a:t>Pedestrian Accommodation - As shown in the Plan</a:t>
            </a:r>
          </a:p>
        </p:txBody>
      </p:sp>
      <p:sp>
        <p:nvSpPr>
          <p:cNvPr id="10" name="TextBox 9">
            <a:extLst>
              <a:ext uri="{FF2B5EF4-FFF2-40B4-BE49-F238E27FC236}">
                <a16:creationId xmlns:a16="http://schemas.microsoft.com/office/drawing/2014/main" id="{02A9307E-A846-46E6-B0E3-1B4185021A6C}"/>
              </a:ext>
            </a:extLst>
          </p:cNvPr>
          <p:cNvSpPr txBox="1"/>
          <p:nvPr/>
        </p:nvSpPr>
        <p:spPr>
          <a:xfrm>
            <a:off x="1157591" y="3754877"/>
            <a:ext cx="2149813" cy="923330"/>
          </a:xfrm>
          <a:prstGeom prst="rect">
            <a:avLst/>
          </a:prstGeom>
          <a:solidFill>
            <a:schemeClr val="bg1"/>
          </a:solidFill>
        </p:spPr>
        <p:txBody>
          <a:bodyPr wrap="square" rtlCol="0">
            <a:spAutoFit/>
          </a:bodyPr>
          <a:lstStyle/>
          <a:p>
            <a:r>
              <a:rPr lang="en-US" dirty="0"/>
              <a:t>East Grand Avenue Reconstruction – Wisconsin Rapids</a:t>
            </a:r>
          </a:p>
        </p:txBody>
      </p:sp>
    </p:spTree>
    <p:extLst>
      <p:ext uri="{BB962C8B-B14F-4D97-AF65-F5344CB8AC3E}">
        <p14:creationId xmlns:p14="http://schemas.microsoft.com/office/powerpoint/2010/main" val="263356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FDDAB-DD21-4275-9B8F-161EA95EFDA4}"/>
              </a:ext>
            </a:extLst>
          </p:cNvPr>
          <p:cNvPicPr>
            <a:picLocks noChangeAspect="1"/>
          </p:cNvPicPr>
          <p:nvPr/>
        </p:nvPicPr>
        <p:blipFill>
          <a:blip r:embed="rId2"/>
          <a:stretch>
            <a:fillRect/>
          </a:stretch>
        </p:blipFill>
        <p:spPr>
          <a:xfrm>
            <a:off x="1736054" y="0"/>
            <a:ext cx="8719892" cy="6163114"/>
          </a:xfrm>
          <a:prstGeom prst="rect">
            <a:avLst/>
          </a:prstGeom>
        </p:spPr>
      </p:pic>
      <p:sp>
        <p:nvSpPr>
          <p:cNvPr id="4" name="TextBox 3">
            <a:extLst>
              <a:ext uri="{FF2B5EF4-FFF2-40B4-BE49-F238E27FC236}">
                <a16:creationId xmlns:a16="http://schemas.microsoft.com/office/drawing/2014/main" id="{3CA7DD0C-8FEC-452F-9374-6394E0EEE0E5}"/>
              </a:ext>
            </a:extLst>
          </p:cNvPr>
          <p:cNvSpPr txBox="1"/>
          <p:nvPr/>
        </p:nvSpPr>
        <p:spPr>
          <a:xfrm>
            <a:off x="2989691" y="6241774"/>
            <a:ext cx="5366369" cy="369332"/>
          </a:xfrm>
          <a:prstGeom prst="rect">
            <a:avLst/>
          </a:prstGeom>
          <a:noFill/>
        </p:spPr>
        <p:txBody>
          <a:bodyPr wrap="square" rtlCol="0">
            <a:spAutoFit/>
          </a:bodyPr>
          <a:lstStyle/>
          <a:p>
            <a:r>
              <a:rPr lang="en-US" dirty="0"/>
              <a:t>Pedestrian Accommodation – Conditions in the field</a:t>
            </a:r>
          </a:p>
        </p:txBody>
      </p:sp>
    </p:spTree>
    <p:extLst>
      <p:ext uri="{BB962C8B-B14F-4D97-AF65-F5344CB8AC3E}">
        <p14:creationId xmlns:p14="http://schemas.microsoft.com/office/powerpoint/2010/main" val="12665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13DD1-DFC2-4C31-B179-C80644D0BABA}"/>
              </a:ext>
            </a:extLst>
          </p:cNvPr>
          <p:cNvPicPr>
            <a:picLocks noChangeAspect="1"/>
          </p:cNvPicPr>
          <p:nvPr/>
        </p:nvPicPr>
        <p:blipFill>
          <a:blip r:embed="rId2"/>
          <a:stretch>
            <a:fillRect/>
          </a:stretch>
        </p:blipFill>
        <p:spPr>
          <a:xfrm>
            <a:off x="1207180" y="0"/>
            <a:ext cx="9629433" cy="6044449"/>
          </a:xfrm>
          <a:prstGeom prst="rect">
            <a:avLst/>
          </a:prstGeom>
        </p:spPr>
      </p:pic>
      <p:sp>
        <p:nvSpPr>
          <p:cNvPr id="5" name="TextBox 4">
            <a:extLst>
              <a:ext uri="{FF2B5EF4-FFF2-40B4-BE49-F238E27FC236}">
                <a16:creationId xmlns:a16="http://schemas.microsoft.com/office/drawing/2014/main" id="{8FF0959A-6361-4614-993A-1DEA759A3CD8}"/>
              </a:ext>
            </a:extLst>
          </p:cNvPr>
          <p:cNvSpPr txBox="1"/>
          <p:nvPr/>
        </p:nvSpPr>
        <p:spPr>
          <a:xfrm>
            <a:off x="1391478" y="6241774"/>
            <a:ext cx="9382539" cy="369332"/>
          </a:xfrm>
          <a:prstGeom prst="rect">
            <a:avLst/>
          </a:prstGeom>
          <a:noFill/>
        </p:spPr>
        <p:txBody>
          <a:bodyPr wrap="square" rtlCol="0">
            <a:spAutoFit/>
          </a:bodyPr>
          <a:lstStyle/>
          <a:p>
            <a:r>
              <a:rPr lang="en-US" dirty="0"/>
              <a:t>Pedestrian Accommodation Solution – Pedestrian detour outside of project on parallel streets </a:t>
            </a:r>
          </a:p>
        </p:txBody>
      </p:sp>
    </p:spTree>
    <p:extLst>
      <p:ext uri="{BB962C8B-B14F-4D97-AF65-F5344CB8AC3E}">
        <p14:creationId xmlns:p14="http://schemas.microsoft.com/office/powerpoint/2010/main" val="261049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4FE744-CED5-4017-A897-EA8F9A7791BD}"/>
              </a:ext>
            </a:extLst>
          </p:cNvPr>
          <p:cNvPicPr>
            <a:picLocks noChangeAspect="1"/>
          </p:cNvPicPr>
          <p:nvPr/>
        </p:nvPicPr>
        <p:blipFill>
          <a:blip r:embed="rId2"/>
          <a:stretch>
            <a:fillRect/>
          </a:stretch>
        </p:blipFill>
        <p:spPr>
          <a:xfrm>
            <a:off x="357034" y="300952"/>
            <a:ext cx="4506798" cy="5798746"/>
          </a:xfrm>
          <a:prstGeom prst="rect">
            <a:avLst/>
          </a:prstGeom>
        </p:spPr>
      </p:pic>
      <p:pic>
        <p:nvPicPr>
          <p:cNvPr id="4" name="Picture 3">
            <a:extLst>
              <a:ext uri="{FF2B5EF4-FFF2-40B4-BE49-F238E27FC236}">
                <a16:creationId xmlns:a16="http://schemas.microsoft.com/office/drawing/2014/main" id="{0EF9FFB7-8C91-41D7-9F23-F352AB3EFD21}"/>
              </a:ext>
            </a:extLst>
          </p:cNvPr>
          <p:cNvPicPr>
            <a:picLocks noChangeAspect="1"/>
          </p:cNvPicPr>
          <p:nvPr/>
        </p:nvPicPr>
        <p:blipFill>
          <a:blip r:embed="rId3"/>
          <a:stretch>
            <a:fillRect/>
          </a:stretch>
        </p:blipFill>
        <p:spPr>
          <a:xfrm>
            <a:off x="5109920" y="300952"/>
            <a:ext cx="4436500" cy="5798746"/>
          </a:xfrm>
          <a:prstGeom prst="rect">
            <a:avLst/>
          </a:prstGeom>
        </p:spPr>
      </p:pic>
      <p:sp>
        <p:nvSpPr>
          <p:cNvPr id="5" name="TextBox 4">
            <a:extLst>
              <a:ext uri="{FF2B5EF4-FFF2-40B4-BE49-F238E27FC236}">
                <a16:creationId xmlns:a16="http://schemas.microsoft.com/office/drawing/2014/main" id="{5D44539F-D036-4866-9853-040BDCA16452}"/>
              </a:ext>
            </a:extLst>
          </p:cNvPr>
          <p:cNvSpPr txBox="1"/>
          <p:nvPr/>
        </p:nvSpPr>
        <p:spPr>
          <a:xfrm>
            <a:off x="496534" y="6212195"/>
            <a:ext cx="6591632" cy="369332"/>
          </a:xfrm>
          <a:prstGeom prst="rect">
            <a:avLst/>
          </a:prstGeom>
          <a:noFill/>
        </p:spPr>
        <p:txBody>
          <a:bodyPr wrap="square" rtlCol="0">
            <a:spAutoFit/>
          </a:bodyPr>
          <a:lstStyle/>
          <a:p>
            <a:r>
              <a:rPr lang="en-US" dirty="0"/>
              <a:t>Pedestrian Accommodation Solution – Pedestrian detour signing</a:t>
            </a:r>
          </a:p>
        </p:txBody>
      </p:sp>
      <p:pic>
        <p:nvPicPr>
          <p:cNvPr id="2" name="Picture 1">
            <a:extLst>
              <a:ext uri="{FF2B5EF4-FFF2-40B4-BE49-F238E27FC236}">
                <a16:creationId xmlns:a16="http://schemas.microsoft.com/office/drawing/2014/main" id="{2E676C5A-0C0A-4697-987A-E3220ADA052B}"/>
              </a:ext>
            </a:extLst>
          </p:cNvPr>
          <p:cNvPicPr>
            <a:picLocks noChangeAspect="1"/>
          </p:cNvPicPr>
          <p:nvPr/>
        </p:nvPicPr>
        <p:blipFill>
          <a:blip r:embed="rId4"/>
          <a:stretch>
            <a:fillRect/>
          </a:stretch>
        </p:blipFill>
        <p:spPr>
          <a:xfrm>
            <a:off x="6979941" y="3837562"/>
            <a:ext cx="5080389" cy="2886042"/>
          </a:xfrm>
          <a:prstGeom prst="rect">
            <a:avLst/>
          </a:prstGeom>
        </p:spPr>
      </p:pic>
    </p:spTree>
    <p:extLst>
      <p:ext uri="{BB962C8B-B14F-4D97-AF65-F5344CB8AC3E}">
        <p14:creationId xmlns:p14="http://schemas.microsoft.com/office/powerpoint/2010/main" val="152258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CB6A5-FB8C-44AB-BD1B-6EE3EB96942B}"/>
              </a:ext>
            </a:extLst>
          </p:cNvPr>
          <p:cNvPicPr>
            <a:picLocks noChangeAspect="1"/>
          </p:cNvPicPr>
          <p:nvPr/>
        </p:nvPicPr>
        <p:blipFill>
          <a:blip r:embed="rId2"/>
          <a:stretch>
            <a:fillRect/>
          </a:stretch>
        </p:blipFill>
        <p:spPr>
          <a:xfrm>
            <a:off x="618085" y="924583"/>
            <a:ext cx="10955830" cy="5008834"/>
          </a:xfrm>
          <a:prstGeom prst="rect">
            <a:avLst/>
          </a:prstGeom>
        </p:spPr>
      </p:pic>
      <p:sp>
        <p:nvSpPr>
          <p:cNvPr id="3" name="TextBox 2">
            <a:extLst>
              <a:ext uri="{FF2B5EF4-FFF2-40B4-BE49-F238E27FC236}">
                <a16:creationId xmlns:a16="http://schemas.microsoft.com/office/drawing/2014/main" id="{2011155F-646C-4BFD-A6F6-87EFE28E9514}"/>
              </a:ext>
            </a:extLst>
          </p:cNvPr>
          <p:cNvSpPr txBox="1"/>
          <p:nvPr/>
        </p:nvSpPr>
        <p:spPr>
          <a:xfrm>
            <a:off x="2564972" y="4907816"/>
            <a:ext cx="2149813" cy="646331"/>
          </a:xfrm>
          <a:prstGeom prst="rect">
            <a:avLst/>
          </a:prstGeom>
          <a:solidFill>
            <a:schemeClr val="bg1"/>
          </a:solidFill>
        </p:spPr>
        <p:txBody>
          <a:bodyPr wrap="square" rtlCol="0">
            <a:spAutoFit/>
          </a:bodyPr>
          <a:lstStyle/>
          <a:p>
            <a:r>
              <a:rPr lang="en-US" dirty="0"/>
              <a:t>Bridge Polymer Overlay - Mosinee</a:t>
            </a:r>
          </a:p>
        </p:txBody>
      </p:sp>
    </p:spTree>
    <p:extLst>
      <p:ext uri="{BB962C8B-B14F-4D97-AF65-F5344CB8AC3E}">
        <p14:creationId xmlns:p14="http://schemas.microsoft.com/office/powerpoint/2010/main" val="241093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A01A6B-92FD-44BE-9E36-FBAB5FA19BB5}"/>
              </a:ext>
            </a:extLst>
          </p:cNvPr>
          <p:cNvPicPr>
            <a:picLocks noChangeAspect="1"/>
          </p:cNvPicPr>
          <p:nvPr/>
        </p:nvPicPr>
        <p:blipFill>
          <a:blip r:embed="rId2"/>
          <a:stretch>
            <a:fillRect/>
          </a:stretch>
        </p:blipFill>
        <p:spPr>
          <a:xfrm>
            <a:off x="1934554" y="1161884"/>
            <a:ext cx="7894876" cy="3911661"/>
          </a:xfrm>
          <a:prstGeom prst="rect">
            <a:avLst/>
          </a:prstGeom>
        </p:spPr>
      </p:pic>
      <p:sp>
        <p:nvSpPr>
          <p:cNvPr id="3" name="TextBox 2">
            <a:extLst>
              <a:ext uri="{FF2B5EF4-FFF2-40B4-BE49-F238E27FC236}">
                <a16:creationId xmlns:a16="http://schemas.microsoft.com/office/drawing/2014/main" id="{6A211DD9-636B-4918-84F0-C92FAC01EFDA}"/>
              </a:ext>
            </a:extLst>
          </p:cNvPr>
          <p:cNvSpPr txBox="1"/>
          <p:nvPr/>
        </p:nvSpPr>
        <p:spPr>
          <a:xfrm>
            <a:off x="3045350" y="5836258"/>
            <a:ext cx="5542059" cy="369332"/>
          </a:xfrm>
          <a:prstGeom prst="rect">
            <a:avLst/>
          </a:prstGeom>
          <a:noFill/>
        </p:spPr>
        <p:txBody>
          <a:bodyPr wrap="square" rtlCol="0">
            <a:spAutoFit/>
          </a:bodyPr>
          <a:lstStyle/>
          <a:p>
            <a:r>
              <a:rPr lang="en-US" dirty="0"/>
              <a:t>Pedestrian Accommodation - As shown in the Plan</a:t>
            </a:r>
          </a:p>
        </p:txBody>
      </p:sp>
    </p:spTree>
    <p:extLst>
      <p:ext uri="{BB962C8B-B14F-4D97-AF65-F5344CB8AC3E}">
        <p14:creationId xmlns:p14="http://schemas.microsoft.com/office/powerpoint/2010/main" val="214021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16408-899B-48D1-853C-3937E0FB17BE}"/>
              </a:ext>
            </a:extLst>
          </p:cNvPr>
          <p:cNvPicPr>
            <a:picLocks noChangeAspect="1"/>
          </p:cNvPicPr>
          <p:nvPr/>
        </p:nvPicPr>
        <p:blipFill>
          <a:blip r:embed="rId2"/>
          <a:stretch>
            <a:fillRect/>
          </a:stretch>
        </p:blipFill>
        <p:spPr>
          <a:xfrm>
            <a:off x="359453" y="368182"/>
            <a:ext cx="6543286" cy="5446113"/>
          </a:xfrm>
          <a:prstGeom prst="rect">
            <a:avLst/>
          </a:prstGeom>
        </p:spPr>
      </p:pic>
      <p:pic>
        <p:nvPicPr>
          <p:cNvPr id="3" name="Picture 2">
            <a:extLst>
              <a:ext uri="{FF2B5EF4-FFF2-40B4-BE49-F238E27FC236}">
                <a16:creationId xmlns:a16="http://schemas.microsoft.com/office/drawing/2014/main" id="{3E599942-CB1E-46C4-8702-95EA2712F5F0}"/>
              </a:ext>
            </a:extLst>
          </p:cNvPr>
          <p:cNvPicPr>
            <a:picLocks noChangeAspect="1"/>
          </p:cNvPicPr>
          <p:nvPr/>
        </p:nvPicPr>
        <p:blipFill>
          <a:blip r:embed="rId3"/>
          <a:stretch>
            <a:fillRect/>
          </a:stretch>
        </p:blipFill>
        <p:spPr>
          <a:xfrm>
            <a:off x="6805042" y="362885"/>
            <a:ext cx="5301409" cy="5446113"/>
          </a:xfrm>
          <a:prstGeom prst="rect">
            <a:avLst/>
          </a:prstGeom>
        </p:spPr>
      </p:pic>
      <p:sp>
        <p:nvSpPr>
          <p:cNvPr id="4" name="TextBox 3">
            <a:extLst>
              <a:ext uri="{FF2B5EF4-FFF2-40B4-BE49-F238E27FC236}">
                <a16:creationId xmlns:a16="http://schemas.microsoft.com/office/drawing/2014/main" id="{30C7C7D9-32D2-4170-9AA2-D9254FEA611A}"/>
              </a:ext>
            </a:extLst>
          </p:cNvPr>
          <p:cNvSpPr txBox="1"/>
          <p:nvPr/>
        </p:nvSpPr>
        <p:spPr>
          <a:xfrm>
            <a:off x="2989691" y="6241774"/>
            <a:ext cx="5366369" cy="369332"/>
          </a:xfrm>
          <a:prstGeom prst="rect">
            <a:avLst/>
          </a:prstGeom>
          <a:noFill/>
        </p:spPr>
        <p:txBody>
          <a:bodyPr wrap="square" rtlCol="0">
            <a:spAutoFit/>
          </a:bodyPr>
          <a:lstStyle/>
          <a:p>
            <a:r>
              <a:rPr lang="en-US" dirty="0"/>
              <a:t>Pedestrian Accommodation – Conditions in the field</a:t>
            </a:r>
          </a:p>
        </p:txBody>
      </p:sp>
    </p:spTree>
    <p:extLst>
      <p:ext uri="{BB962C8B-B14F-4D97-AF65-F5344CB8AC3E}">
        <p14:creationId xmlns:p14="http://schemas.microsoft.com/office/powerpoint/2010/main" val="1534717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3124</Words>
  <Application>Microsoft Office PowerPoint</Application>
  <PresentationFormat>Widescreen</PresentationFormat>
  <Paragraphs>198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Calibri Light</vt:lpstr>
      <vt:lpstr>Office Theme</vt:lpstr>
      <vt:lpstr>North Central Region Construction Conference</vt:lpstr>
      <vt:lpstr>North Central Region Construction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JEFFREY J</dc:creator>
  <cp:lastModifiedBy>Hagenbucher, Stacy A - DOT</cp:lastModifiedBy>
  <cp:revision>13</cp:revision>
  <dcterms:created xsi:type="dcterms:W3CDTF">2019-12-02T15:01:07Z</dcterms:created>
  <dcterms:modified xsi:type="dcterms:W3CDTF">2020-02-18T20:11:23Z</dcterms:modified>
</cp:coreProperties>
</file>