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1"/>
  </p:notesMasterIdLst>
  <p:handoutMasterIdLst>
    <p:handoutMasterId r:id="rId22"/>
  </p:handoutMasterIdLst>
  <p:sldIdLst>
    <p:sldId id="262" r:id="rId5"/>
    <p:sldId id="264" r:id="rId6"/>
    <p:sldId id="271" r:id="rId7"/>
    <p:sldId id="273" r:id="rId8"/>
    <p:sldId id="274" r:id="rId9"/>
    <p:sldId id="275" r:id="rId10"/>
    <p:sldId id="291" r:id="rId11"/>
    <p:sldId id="285" r:id="rId12"/>
    <p:sldId id="287" r:id="rId13"/>
    <p:sldId id="286" r:id="rId14"/>
    <p:sldId id="290" r:id="rId15"/>
    <p:sldId id="276" r:id="rId16"/>
    <p:sldId id="277" r:id="rId17"/>
    <p:sldId id="283" r:id="rId18"/>
    <p:sldId id="284" r:id="rId19"/>
    <p:sldId id="292" r:id="rId2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846"/>
    <a:srgbClr val="D8B832"/>
    <a:srgbClr val="FFBE05"/>
    <a:srgbClr val="F2CD00"/>
    <a:srgbClr val="00416A"/>
    <a:srgbClr val="A0284C"/>
    <a:srgbClr val="D8B85E"/>
    <a:srgbClr val="DCC070"/>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51092" autoAdjust="0"/>
  </p:normalViewPr>
  <p:slideViewPr>
    <p:cSldViewPr snapToGrid="0">
      <p:cViewPr varScale="1">
        <p:scale>
          <a:sx n="53" d="100"/>
          <a:sy n="53" d="100"/>
        </p:scale>
        <p:origin x="247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387A35C-FE16-4401-8225-4521579CB0E4}" type="datetimeFigureOut">
              <a:rPr lang="en-US" smtClean="0"/>
              <a:t>2/17/2020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230065EF-5B0B-4527-B697-707380E472D5}" type="slidenum">
              <a:rPr lang="en-US" smtClean="0"/>
              <a:t>‹#›</a:t>
            </a:fld>
            <a:endParaRPr lang="en-US"/>
          </a:p>
        </p:txBody>
      </p:sp>
    </p:spTree>
    <p:extLst>
      <p:ext uri="{BB962C8B-B14F-4D97-AF65-F5344CB8AC3E}">
        <p14:creationId xmlns:p14="http://schemas.microsoft.com/office/powerpoint/2010/main" val="1519160728"/>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8T16:09:57.360"/>
    </inkml:context>
    <inkml:brush xml:id="br0">
      <inkml:brushProperty name="width" value="0.05" units="cm"/>
      <inkml:brushProperty name="height" value="0.05" units="cm"/>
    </inkml:brush>
  </inkml:definitions>
  <inkml:traceGroup>
    <inkml:annotationXML>
      <emma:emma xmlns:emma="http://www.w3.org/2003/04/emma" version="1.0">
        <emma:interpretation id="{DBFDDA02-9F01-45C1-BF11-C9918CE0F95A}" emma:medium="tactile" emma:mode="ink">
          <msink:context xmlns:msink="http://schemas.microsoft.com/ink/2010/main" type="writingRegion" rotatedBoundingBox="1173,1125 1188,1125 1188,1140 1173,1140"/>
        </emma:interpretation>
      </emma:emma>
    </inkml:annotationXML>
    <inkml:traceGroup>
      <inkml:annotationXML>
        <emma:emma xmlns:emma="http://www.w3.org/2003/04/emma" version="1.0">
          <emma:interpretation id="{2EF3A6D8-2DBA-44EA-BB84-F71448F32D89}" emma:medium="tactile" emma:mode="ink">
            <msink:context xmlns:msink="http://schemas.microsoft.com/ink/2010/main" type="paragraph" rotatedBoundingBox="1173,1125 1188,1125 1188,1140 1173,1140" alignmentLevel="1"/>
          </emma:interpretation>
        </emma:emma>
      </inkml:annotationXML>
      <inkml:traceGroup>
        <inkml:annotationXML>
          <emma:emma xmlns:emma="http://www.w3.org/2003/04/emma" version="1.0">
            <emma:interpretation id="{3095C8D4-FFF5-4492-B995-6C18F77D0B29}" emma:medium="tactile" emma:mode="ink">
              <msink:context xmlns:msink="http://schemas.microsoft.com/ink/2010/main" type="line" rotatedBoundingBox="1173,1125 1188,1125 1188,1140 1173,1140"/>
            </emma:interpretation>
          </emma:emma>
        </inkml:annotationXML>
        <inkml:traceGroup>
          <inkml:annotationXML>
            <emma:emma xmlns:emma="http://www.w3.org/2003/04/emma" version="1.0">
              <emma:interpretation id="{3D22B72E-8A8E-4226-8662-1F1CB26AC21B}" emma:medium="tactile" emma:mode="ink">
                <msink:context xmlns:msink="http://schemas.microsoft.com/ink/2010/main" type="inkWord" rotatedBoundingBox="1173,1125 1188,1125 1188,1140 1173,1140"/>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0,'0'0'224,"0"0"-32,0 0-96,0 0 65,0 0-33,0 0 32,0 0 128,0 0 0,0 0-95,0 0-1,0 0-64,0 0-64,0 0-32,0 0 0,0 0 32,0 0-32,0 0-32,0 0 0,0 0 0,0 0 32,0 0-32,0 0 0,0 0 0,0 0 0,0 0-32,0 0-192,0 0-96,0 0-97,0 0-223,0 0-33</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6:40:01.099"/>
    </inkml:context>
    <inkml:brush xml:id="br0">
      <inkml:brushProperty name="width" value="0.05" units="cm"/>
      <inkml:brushProperty name="height" value="0.05" units="cm"/>
    </inkml:brush>
  </inkml:definitions>
  <inkml:traceGroup>
    <inkml:annotationXML>
      <emma:emma xmlns:emma="http://www.w3.org/2003/04/emma" version="1.0">
        <emma:interpretation id="{0E13C1C7-6FAB-4E68-ADFC-5B813B7C1058}" emma:medium="tactile" emma:mode="ink">
          <msink:context xmlns:msink="http://schemas.microsoft.com/ink/2010/main" type="writingRegion" rotatedBoundingBox="27318,17211 27372,17211 27372,17319 27318,17319"/>
        </emma:interpretation>
      </emma:emma>
    </inkml:annotationXML>
    <inkml:traceGroup>
      <inkml:annotationXML>
        <emma:emma xmlns:emma="http://www.w3.org/2003/04/emma" version="1.0">
          <emma:interpretation id="{EFCEBCAC-36D5-4F24-98B0-04FDDD4D49E7}" emma:medium="tactile" emma:mode="ink">
            <msink:context xmlns:msink="http://schemas.microsoft.com/ink/2010/main" type="paragraph" rotatedBoundingBox="27318,17211 27372,17211 27372,17319 27318,17319" alignmentLevel="1"/>
          </emma:interpretation>
        </emma:emma>
      </inkml:annotationXML>
      <inkml:traceGroup>
        <inkml:annotationXML>
          <emma:emma xmlns:emma="http://www.w3.org/2003/04/emma" version="1.0">
            <emma:interpretation id="{02048C3A-3CFE-4D80-AA99-2A39DF3F837F}" emma:medium="tactile" emma:mode="ink">
              <msink:context xmlns:msink="http://schemas.microsoft.com/ink/2010/main" type="line" rotatedBoundingBox="27318,17211 27372,17211 27372,17319 27318,17319"/>
            </emma:interpretation>
          </emma:emma>
        </inkml:annotationXML>
        <inkml:traceGroup>
          <inkml:annotationXML>
            <emma:emma xmlns:emma="http://www.w3.org/2003/04/emma" version="1.0">
              <emma:interpretation id="{7779F1BC-1A8C-41E5-9206-4653DC0ABF3F}" emma:medium="tactile" emma:mode="ink">
                <msink:context xmlns:msink="http://schemas.microsoft.com/ink/2010/main" type="inkWord" rotatedBoundingBox="27318,17211 27372,17211 27372,17319 27318,17319"/>
              </emma:interpretation>
              <emma:one-of disjunction-type="recognition" id="oneOf0">
                <emma:interpretation id="interp0" emma:lang="en-US" emma:confidence="0">
                  <emma:literal>•</emma:literal>
                </emma:interpretation>
                <emma:interpretation id="interp1" emma:lang="en-US" emma:confidence="0">
                  <emma:literal>G</emma:literal>
                </emma:interpretation>
                <emma:interpretation id="interp2" emma:lang="en-US" emma:confidence="0">
                  <emma:literal>r</emma:literal>
                </emma:interpretation>
                <emma:interpretation id="interp3" emma:lang="en-US" emma:confidence="0">
                  <emma:literal>f</emma:literal>
                </emma:interpretation>
                <emma:interpretation id="interp4" emma:lang="en-US" emma:confidence="0">
                  <emma:literal>.</emma:literal>
                </emma:interpretation>
              </emma:one-of>
            </emma:emma>
          </inkml:annotationXML>
          <inkml:trace contextRef="#ctx0" brushRef="#br0">27 109 0,'0'0'352,"0"0"-63,0 0 127,0 0-32,0 0-159,0 0-1,0 0-64,0 0-32,0 0-32,0 0-64,0-27 0,0 27 0,-27 0-32,27-27 0,0 27 32,0 0 0,0 0-32,0 0-32,0 0 0,0-27 0,0 27-256,27 0-321,0-27-352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8B8B34B4-0DAC-4C17-B484-320AB1570CDC}" type="datetimeFigureOut">
              <a:rPr lang="en-US" smtClean="0"/>
              <a:t>2/17/2020</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3688F50-7C5E-4630-BBD8-8950DF35ABB8}" type="slidenum">
              <a:rPr lang="en-US" smtClean="0"/>
              <a:t>‹#›</a:t>
            </a:fld>
            <a:endParaRPr lang="en-US"/>
          </a:p>
        </p:txBody>
      </p:sp>
    </p:spTree>
    <p:extLst>
      <p:ext uri="{BB962C8B-B14F-4D97-AF65-F5344CB8AC3E}">
        <p14:creationId xmlns:p14="http://schemas.microsoft.com/office/powerpoint/2010/main" val="21878131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Read me</a:t>
            </a:r>
            <a:r>
              <a:rPr lang="en-US" b="1" baseline="0" dirty="0">
                <a:solidFill>
                  <a:srgbClr val="FF0000"/>
                </a:solidFill>
              </a:rPr>
              <a:t> notes regarding </a:t>
            </a:r>
            <a:r>
              <a:rPr lang="en-US" b="1" baseline="0">
                <a:solidFill>
                  <a:srgbClr val="FF0000"/>
                </a:solidFill>
              </a:rPr>
              <a:t>this WisDOT</a:t>
            </a:r>
            <a:r>
              <a:rPr lang="en-US" b="1" baseline="0" dirty="0">
                <a:solidFill>
                  <a:srgbClr val="FF0000"/>
                </a:solidFill>
              </a:rPr>
              <a:t> PowerPoint template: Standard screen size of 1024 by 768, includes either blue or light gray backgrounds</a:t>
            </a:r>
            <a:endParaRPr lang="en-US" b="1" dirty="0">
              <a:solidFill>
                <a:srgbClr val="FF0000"/>
              </a:solidFill>
            </a:endParaRPr>
          </a:p>
          <a:p>
            <a:endParaRPr lang="en-US" b="1" dirty="0"/>
          </a:p>
          <a:p>
            <a:r>
              <a:rPr lang="en-US" b="1" dirty="0"/>
              <a:t>This </a:t>
            </a:r>
            <a:r>
              <a:rPr lang="en-US" b="1" dirty="0" err="1"/>
              <a:t>WisDOT</a:t>
            </a:r>
            <a:r>
              <a:rPr lang="en-US" b="1" dirty="0"/>
              <a:t> PowerPoint template has a standard (4:3) aspect ratio (1024 x 768). </a:t>
            </a:r>
          </a:p>
          <a:p>
            <a:r>
              <a:rPr lang="en-US" dirty="0"/>
              <a:t>Use</a:t>
            </a:r>
            <a:r>
              <a:rPr lang="en-US" b="1" dirty="0"/>
              <a:t> </a:t>
            </a:r>
            <a:r>
              <a:rPr lang="en-US" dirty="0"/>
              <a:t>if you will be doing one of the following:</a:t>
            </a:r>
          </a:p>
          <a:p>
            <a:pPr marL="171450" indent="-171450">
              <a:buFont typeface="Arial" panose="020B0604020202020204" pitchFamily="34" charset="0"/>
              <a:buChar char="•"/>
            </a:pPr>
            <a:r>
              <a:rPr lang="en-US" dirty="0"/>
              <a:t>Presenting with a </a:t>
            </a:r>
            <a:r>
              <a:rPr lang="en-US" dirty="0" err="1"/>
              <a:t>WisDOT</a:t>
            </a:r>
            <a:r>
              <a:rPr lang="en-US" dirty="0"/>
              <a:t> projector that displays in standard (4:3) or 1024 x 768.</a:t>
            </a:r>
          </a:p>
          <a:p>
            <a:pPr marL="171450" indent="-171450">
              <a:buFont typeface="Arial" panose="020B0604020202020204" pitchFamily="34" charset="0"/>
              <a:buChar char="•"/>
            </a:pPr>
            <a:r>
              <a:rPr lang="en-US" dirty="0"/>
              <a:t>Presenting at a conference location which uses projectors that display in standard (4:3) or 1024 x 768.</a:t>
            </a:r>
          </a:p>
          <a:p>
            <a:endParaRPr lang="en-US" dirty="0"/>
          </a:p>
          <a:p>
            <a:r>
              <a:rPr lang="en-US" b="1" dirty="0"/>
              <a:t>Use the </a:t>
            </a:r>
            <a:r>
              <a:rPr lang="en-US" b="1" dirty="0" err="1"/>
              <a:t>WisDOT</a:t>
            </a:r>
            <a:r>
              <a:rPr lang="en-US" b="1" dirty="0"/>
              <a:t> PowerPoint template that has the widescreen (16:9) aspect ratio (1920 x 1080) </a:t>
            </a:r>
            <a:r>
              <a:rPr lang="en-US" dirty="0"/>
              <a:t>if you will be doing one of the following:</a:t>
            </a:r>
          </a:p>
          <a:p>
            <a:pPr marL="171450" indent="-171450">
              <a:buFont typeface="Arial" panose="020B0604020202020204" pitchFamily="34" charset="0"/>
              <a:buChar char="•"/>
            </a:pPr>
            <a:r>
              <a:rPr lang="en-US" dirty="0"/>
              <a:t>showing your presentation on a large widescreen television. </a:t>
            </a:r>
          </a:p>
          <a:p>
            <a:pPr marL="171450" indent="-171450">
              <a:buFont typeface="Arial" panose="020B0604020202020204" pitchFamily="34" charset="0"/>
              <a:buChar char="•"/>
            </a:pPr>
            <a:r>
              <a:rPr lang="en-US" dirty="0"/>
              <a:t>showing your presentation using a display in widescreen format.</a:t>
            </a:r>
          </a:p>
          <a:p>
            <a:pPr marL="171450" indent="-171450">
              <a:buFont typeface="Arial" panose="020B0604020202020204" pitchFamily="34" charset="0"/>
              <a:buChar char="•"/>
            </a:pPr>
            <a:r>
              <a:rPr lang="en-US" dirty="0"/>
              <a:t>converting your presentation to video in the future.</a:t>
            </a:r>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1" dirty="0"/>
              <a:t>Title slide</a:t>
            </a:r>
          </a:p>
          <a:p>
            <a:r>
              <a:rPr lang="en-US" sz="1200" dirty="0"/>
              <a:t>Slide 1 and slide 8 are layout</a:t>
            </a:r>
            <a:r>
              <a:rPr lang="en-US" sz="1200" baseline="0" dirty="0"/>
              <a:t>s</a:t>
            </a:r>
            <a:r>
              <a:rPr lang="en-US" sz="1200" dirty="0"/>
              <a:t> for</a:t>
            </a:r>
            <a:r>
              <a:rPr lang="en-US" sz="1200" baseline="0" dirty="0"/>
              <a:t> the title slide of your </a:t>
            </a:r>
            <a:r>
              <a:rPr lang="en-US" sz="1200" baseline="0" dirty="0" err="1"/>
              <a:t>WisDOT</a:t>
            </a:r>
            <a:r>
              <a:rPr lang="en-US" sz="1200" baseline="0" dirty="0"/>
              <a:t> presentation. The title of your presentation goes at the top in the white text (for the light gray background) or blue text (for the gray background). The title may be one or two lines. </a:t>
            </a:r>
          </a:p>
          <a:p>
            <a:endParaRPr lang="en-US" sz="1200" b="1" baseline="0" dirty="0"/>
          </a:p>
          <a:p>
            <a:r>
              <a:rPr lang="en-US" sz="1200" b="1" baseline="0" dirty="0"/>
              <a:t>Managing placeholders</a:t>
            </a:r>
          </a:p>
          <a:p>
            <a:r>
              <a:rPr lang="en-US" sz="1200" baseline="0" dirty="0"/>
              <a:t>If your presentation does not need all the text placeholders, delete the placeholders you do not need and then you may need to lower or adjust the height between lines.</a:t>
            </a:r>
          </a:p>
          <a:p>
            <a:endParaRPr lang="en-US" b="1" baseline="0" dirty="0"/>
          </a:p>
          <a:p>
            <a:r>
              <a:rPr lang="en-US" b="1" baseline="0" dirty="0"/>
              <a:t>Various slide layouts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Slides 2 through 6 and 9 through 13 are examples of five slide layouts you may use in your presentation. The headline of each example describes which content placeholders are available in its layout. Review the slide layouts and decide which one best suits your content. </a:t>
            </a:r>
          </a:p>
          <a:p>
            <a:endParaRPr lang="en-US" baseline="0" dirty="0"/>
          </a:p>
          <a:p>
            <a:r>
              <a:rPr lang="en-US" b="1" baseline="0" dirty="0"/>
              <a:t>Blank slides</a:t>
            </a:r>
          </a:p>
          <a:p>
            <a:r>
              <a:rPr lang="en-US" baseline="0" dirty="0"/>
              <a:t>Slides 7 and 14 are blank slides for custom layouts in your presentation.</a:t>
            </a:r>
          </a:p>
          <a:p>
            <a:endParaRPr lang="en-US" baseline="0" dirty="0"/>
          </a:p>
          <a:p>
            <a:r>
              <a:rPr lang="en-US" b="1" baseline="0" dirty="0"/>
              <a:t>Ways to transfer a PowerPoint presentation from another design to this template.</a:t>
            </a:r>
          </a:p>
          <a:p>
            <a:r>
              <a:rPr lang="en-US" b="0" baseline="0" dirty="0"/>
              <a:t>The recommended way is to copy text line by line, slide by slide, from the other PowerPoint design. Then paste it into Notepad, copy from Notepad, then return to this template, select the text in the desired placeholder and copy. If you would like to get all your text out of the other design at once, </a:t>
            </a:r>
            <a:r>
              <a:rPr lang="en-US" b="0" i="0" baseline="0" dirty="0"/>
              <a:t>choose </a:t>
            </a:r>
            <a:r>
              <a:rPr lang="en-US" b="0" i="1" baseline="0" dirty="0"/>
              <a:t>file, save as .rtf, </a:t>
            </a:r>
            <a:r>
              <a:rPr lang="en-US" b="0" i="0" baseline="0" dirty="0"/>
              <a:t>then copy all text from the .rtf, paste it into Notepad. Then use the Notepad file to copy the text line by line into this template by selecting the desired placeholder and copying. (Notepad will clear styles from the other PowerPoint design.)</a:t>
            </a:r>
            <a:endParaRPr lang="en-US" b="0" i="1" baseline="0" dirty="0"/>
          </a:p>
          <a:p>
            <a:endParaRPr lang="en-US" b="1" baseline="0" dirty="0"/>
          </a:p>
          <a:p>
            <a:r>
              <a:rPr lang="en-US" b="1" baseline="0" dirty="0"/>
              <a:t>How to paste text and keep template’s font styles and color</a:t>
            </a:r>
          </a:p>
          <a:p>
            <a:r>
              <a:rPr lang="en-US" baseline="0" dirty="0"/>
              <a:t>Select the text in placeholder, then copy. If copying and pasting text into a slide layout does not preserve the template’s font styles, select text in placeholder and right click on the placeholder and select the first paste option: use destination theme. Doing so will keep your pasted text in the font style and color designed for </a:t>
            </a:r>
            <a:r>
              <a:rPr lang="en-US" baseline="0" dirty="0" err="1"/>
              <a:t>WisDOT</a:t>
            </a:r>
            <a:r>
              <a:rPr lang="en-US" baseline="0" dirty="0"/>
              <a:t> template.</a:t>
            </a:r>
          </a:p>
          <a:p>
            <a:endParaRPr lang="en-US" baseline="0" dirty="0"/>
          </a:p>
          <a:p>
            <a:r>
              <a:rPr lang="en-US" b="1" baseline="0" dirty="0"/>
              <a:t>How to add more slides with the layout you want</a:t>
            </a:r>
          </a:p>
          <a:p>
            <a:r>
              <a:rPr lang="en-US" baseline="0" dirty="0"/>
              <a:t>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a:t>
            </a:r>
            <a:r>
              <a:rPr lang="en-US" baseline="0" dirty="0" err="1"/>
              <a:t>WisDOT</a:t>
            </a:r>
            <a:r>
              <a:rPr lang="en-US" baseline="0" dirty="0"/>
              <a:t> template will appear. Select the slide layout you want.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Changing a current slide layout on to a different current slide layout is not recommended.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Changing a current slide layout on to a different current slide layout is not recommended, as sometimes this results in additions of unmatched text and placeholders. It’s best t</a:t>
            </a:r>
            <a:r>
              <a:rPr lang="en-US" baseline="0" dirty="0"/>
              <a: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a:t>
            </a:r>
            <a:r>
              <a:rPr lang="en-US" baseline="0" dirty="0" err="1"/>
              <a:t>WisDOT</a:t>
            </a:r>
            <a:r>
              <a:rPr lang="en-US" baseline="0" dirty="0"/>
              <a:t> template will appear. Select the slide layout you want and add new text to this slide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When to choose the light gray background</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Slides 1 through 7 have a light gray background. Use with its navy and red type styles. Use if you have positive versions of graphics and logos. </a:t>
            </a:r>
            <a:r>
              <a:rPr lang="en-US" sz="1200" b="0" i="0" kern="1200" dirty="0">
                <a:solidFill>
                  <a:schemeClr val="tx1"/>
                </a:solidFill>
                <a:effectLst/>
                <a:latin typeface="+mn-lt"/>
                <a:ea typeface="+mn-ea"/>
                <a:cs typeface="+mn-cs"/>
              </a:rPr>
              <a:t>Some experts say if you're presenting in a small room with most of the lights on, use a lighter gray background,</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will tend to fade away while the other components will grab attention.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b="1" baseline="0" dirty="0"/>
          </a:p>
          <a:p>
            <a:endParaRPr lang="en-US" b="1" baseline="0" dirty="0"/>
          </a:p>
          <a:p>
            <a:r>
              <a:rPr lang="en-US" b="1" baseline="0" dirty="0"/>
              <a:t>When to choose the blue background</a:t>
            </a:r>
          </a:p>
          <a:p>
            <a:r>
              <a:rPr lang="en-US" b="0" baseline="0" dirty="0"/>
              <a:t>Slides 8 through 14 have a dark blue background. Use w</a:t>
            </a:r>
            <a:r>
              <a:rPr lang="en-US" baseline="0" dirty="0"/>
              <a:t>ith its white and gold type styles. Use if you have reverse or negative versions of graphics and logos. </a:t>
            </a:r>
            <a:r>
              <a:rPr lang="en-US" sz="1200" b="0" i="0" kern="1200" dirty="0">
                <a:solidFill>
                  <a:schemeClr val="tx1"/>
                </a:solidFill>
                <a:effectLst/>
                <a:latin typeface="+mn-lt"/>
                <a:ea typeface="+mn-ea"/>
                <a:cs typeface="+mn-cs"/>
              </a:rPr>
              <a:t>Some experts say if you're presenting with most of the lights off in the</a:t>
            </a:r>
            <a:r>
              <a:rPr lang="en-US" sz="1200" b="0" i="0" kern="1200" baseline="0" dirty="0">
                <a:solidFill>
                  <a:schemeClr val="tx1"/>
                </a:solidFill>
                <a:effectLst/>
                <a:latin typeface="+mn-lt"/>
                <a:ea typeface="+mn-ea"/>
                <a:cs typeface="+mn-cs"/>
              </a:rPr>
              <a:t> room or in a darker presentation area</a:t>
            </a:r>
            <a:r>
              <a:rPr lang="en-US" sz="1200" b="0" i="0" kern="1200" dirty="0">
                <a:solidFill>
                  <a:schemeClr val="tx1"/>
                </a:solidFill>
                <a:effectLst/>
                <a:latin typeface="+mn-lt"/>
                <a:ea typeface="+mn-ea"/>
                <a:cs typeface="+mn-cs"/>
              </a:rPr>
              <a:t>, consider using the</a:t>
            </a:r>
            <a:r>
              <a:rPr lang="en-US" sz="1200" b="0" i="0" kern="1200" baseline="0" dirty="0">
                <a:solidFill>
                  <a:schemeClr val="tx1"/>
                </a:solidFill>
                <a:effectLst/>
                <a:latin typeface="+mn-lt"/>
                <a:ea typeface="+mn-ea"/>
                <a:cs typeface="+mn-cs"/>
              </a:rPr>
              <a:t> blue</a:t>
            </a:r>
            <a:r>
              <a:rPr lang="en-US" sz="1200" b="0" i="0" kern="1200" dirty="0">
                <a:solidFill>
                  <a:schemeClr val="tx1"/>
                </a:solidFill>
                <a:effectLst/>
                <a:latin typeface="+mn-lt"/>
                <a:ea typeface="+mn-ea"/>
                <a:cs typeface="+mn-cs"/>
              </a:rPr>
              <a:t> background color,</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won't intrude on the message and the lighter components will stand out.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LIGHT GRAY background and standard aspect ratio (1024 x 768). </a:t>
            </a:r>
          </a:p>
          <a:p>
            <a:pPr marL="0" indent="0">
              <a:buFont typeface="Arial" panose="020B0604020202020204" pitchFamily="34" charset="0"/>
              <a:buNone/>
            </a:pPr>
            <a:r>
              <a:rPr lang="en-US" b="1" baseline="0" dirty="0"/>
              <a:t>Font sizes may be adjusted either 2 points smaller or 2 points larger from sizes listed.</a:t>
            </a:r>
          </a:p>
          <a:p>
            <a:pPr marL="171450" indent="-171450">
              <a:buFont typeface="Arial" panose="020B0604020202020204" pitchFamily="34" charset="0"/>
              <a:buChar char="•"/>
            </a:pPr>
            <a:r>
              <a:rPr lang="en-US" b="0" baseline="0" dirty="0"/>
              <a:t>Slide 1 with GRAY background</a:t>
            </a:r>
          </a:p>
          <a:p>
            <a:pPr marL="457200" lvl="1" indent="0">
              <a:buFont typeface="Arial" panose="020B0604020202020204" pitchFamily="34" charset="0"/>
              <a:buNone/>
            </a:pPr>
            <a:r>
              <a:rPr lang="en-US" b="0" baseline="0" dirty="0"/>
              <a:t>Title text = Arial Narrow Bold, 60 point, Color: navy blue R0 G65 B106, Title text may be one or two lines. 3 or more lines are not recommended.</a:t>
            </a:r>
          </a:p>
          <a:p>
            <a:pPr marL="457200" lvl="1" indent="0">
              <a:buFont typeface="Arial" panose="020B0604020202020204" pitchFamily="34" charset="0"/>
              <a:buNone/>
            </a:pPr>
            <a:r>
              <a:rPr lang="en-US" b="0" baseline="0" dirty="0"/>
              <a:t>Name of Presenter = Arial Narrow Bold, 47 point, Color: red R164 G40 B76, Keep to 1 line</a:t>
            </a:r>
          </a:p>
          <a:p>
            <a:pPr marL="457200" lvl="1" indent="0">
              <a:buFont typeface="Arial" panose="020B0604020202020204" pitchFamily="34" charset="0"/>
              <a:buNone/>
            </a:pPr>
            <a:r>
              <a:rPr lang="en-US" b="0" baseline="0" dirty="0"/>
              <a:t>Title of Presenter = Arial Narrow, 40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navy blue R0 G65 B106,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2, 3, 4, 5, 6 with GRAY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45 point, Color: navy blue R0 G65 B106,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navy blue R0 G65 B106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red R164 G40 B76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navy blue R0 G65 B10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BLUE background and standard aspect ratio (1024 x 768). </a:t>
            </a:r>
          </a:p>
          <a:p>
            <a:pPr marL="0" indent="0">
              <a:buFont typeface="Arial" panose="020B0604020202020204" pitchFamily="34" charset="0"/>
              <a:buNone/>
            </a:pPr>
            <a:r>
              <a:rPr lang="en-US" b="1" baseline="0" dirty="0"/>
              <a:t>Font sizes may be adjusted either 2 points smaller or 2 points larger from sizes listed.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 8 Title slide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text = Arial Narrow Bold, 60 point, Color: white R255 G255 B255, Title text may be one or two lines. 3 or more lines are not recommended.</a:t>
            </a:r>
          </a:p>
          <a:p>
            <a:pPr marL="457200" lvl="1" indent="0">
              <a:buFont typeface="Arial" panose="020B0604020202020204" pitchFamily="34" charset="0"/>
              <a:buNone/>
            </a:pPr>
            <a:r>
              <a:rPr lang="en-US" b="0" baseline="0" dirty="0"/>
              <a:t>Name of Presenter = Arial Narrow Bold, 47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of Presenter = Arial Narrow, 40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white R255 G255 B255,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9, 10, 11, 12, 13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45 point, Color: white R255 G255 B255,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gold R216 G184 B70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Contact the </a:t>
            </a:r>
            <a:r>
              <a:rPr lang="en-US" b="1" baseline="0" dirty="0" err="1"/>
              <a:t>WisDOT</a:t>
            </a:r>
            <a:r>
              <a:rPr lang="en-US" b="1" baseline="0" dirty="0"/>
              <a:t> Learn Center for training in PowerPoint. A link to the </a:t>
            </a:r>
            <a:r>
              <a:rPr lang="en-US" b="1" baseline="0" dirty="0" err="1"/>
              <a:t>WisDOT</a:t>
            </a:r>
            <a:r>
              <a:rPr lang="en-US" b="1" baseline="0" dirty="0"/>
              <a:t> Learn Center may be found on the </a:t>
            </a:r>
            <a:r>
              <a:rPr lang="en-US" b="1" baseline="0" dirty="0" err="1"/>
              <a:t>dotnet</a:t>
            </a:r>
            <a:r>
              <a:rPr lang="en-US" b="1" baseline="0" dirty="0"/>
              <a:t> home page.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lvl="1" indent="0">
              <a:buFont typeface="Arial" panose="020B0604020202020204" pitchFamily="34" charset="0"/>
              <a:buNone/>
            </a:pPr>
            <a:endParaRPr lang="en-US" b="0" baseline="0" dirty="0"/>
          </a:p>
          <a:p>
            <a:pPr marL="0" indent="0">
              <a:buFont typeface="Arial" panose="020B0604020202020204" pitchFamily="34" charset="0"/>
              <a:buNone/>
            </a:pPr>
            <a:endParaRPr lang="en-US" b="1" dirty="0"/>
          </a:p>
          <a:p>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a:t>
            </a:fld>
            <a:endParaRPr lang="en-US"/>
          </a:p>
        </p:txBody>
      </p:sp>
    </p:spTree>
    <p:extLst>
      <p:ext uri="{BB962C8B-B14F-4D97-AF65-F5344CB8AC3E}">
        <p14:creationId xmlns:p14="http://schemas.microsoft.com/office/powerpoint/2010/main" val="132643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15</a:t>
            </a:fld>
            <a:endParaRPr lang="en-US"/>
          </a:p>
        </p:txBody>
      </p:sp>
    </p:spTree>
    <p:extLst>
      <p:ext uri="{BB962C8B-B14F-4D97-AF65-F5344CB8AC3E}">
        <p14:creationId xmlns:p14="http://schemas.microsoft.com/office/powerpoint/2010/main" val="3442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a:t>
            </a:fld>
            <a:endParaRPr lang="en-US"/>
          </a:p>
        </p:txBody>
      </p:sp>
    </p:spTree>
    <p:extLst>
      <p:ext uri="{BB962C8B-B14F-4D97-AF65-F5344CB8AC3E}">
        <p14:creationId xmlns:p14="http://schemas.microsoft.com/office/powerpoint/2010/main" val="65775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3</a:t>
            </a:fld>
            <a:endParaRPr lang="en-US"/>
          </a:p>
        </p:txBody>
      </p:sp>
    </p:spTree>
    <p:extLst>
      <p:ext uri="{BB962C8B-B14F-4D97-AF65-F5344CB8AC3E}">
        <p14:creationId xmlns:p14="http://schemas.microsoft.com/office/powerpoint/2010/main" val="428883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4</a:t>
            </a:fld>
            <a:endParaRPr lang="en-US"/>
          </a:p>
        </p:txBody>
      </p:sp>
    </p:spTree>
    <p:extLst>
      <p:ext uri="{BB962C8B-B14F-4D97-AF65-F5344CB8AC3E}">
        <p14:creationId xmlns:p14="http://schemas.microsoft.com/office/powerpoint/2010/main" val="210604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5</a:t>
            </a:fld>
            <a:endParaRPr lang="en-US"/>
          </a:p>
        </p:txBody>
      </p:sp>
    </p:spTree>
    <p:extLst>
      <p:ext uri="{BB962C8B-B14F-4D97-AF65-F5344CB8AC3E}">
        <p14:creationId xmlns:p14="http://schemas.microsoft.com/office/powerpoint/2010/main" val="341395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Wisconsin Department of Transportation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8F50-7C5E-4630-BBD8-8950DF35A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44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12</a:t>
            </a:fld>
            <a:endParaRPr lang="en-US"/>
          </a:p>
        </p:txBody>
      </p:sp>
    </p:spTree>
    <p:extLst>
      <p:ext uri="{BB962C8B-B14F-4D97-AF65-F5344CB8AC3E}">
        <p14:creationId xmlns:p14="http://schemas.microsoft.com/office/powerpoint/2010/main" val="384649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not resolved in 104.3 it becomes a claim.</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13</a:t>
            </a:fld>
            <a:endParaRPr lang="en-US"/>
          </a:p>
        </p:txBody>
      </p:sp>
    </p:spTree>
    <p:extLst>
      <p:ext uri="{BB962C8B-B14F-4D97-AF65-F5344CB8AC3E}">
        <p14:creationId xmlns:p14="http://schemas.microsoft.com/office/powerpoint/2010/main" val="356990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14</a:t>
            </a:fld>
            <a:endParaRPr lang="en-US"/>
          </a:p>
        </p:txBody>
      </p:sp>
    </p:spTree>
    <p:extLst>
      <p:ext uri="{BB962C8B-B14F-4D97-AF65-F5344CB8AC3E}">
        <p14:creationId xmlns:p14="http://schemas.microsoft.com/office/powerpoint/2010/main" val="3453939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2111584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0836267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247445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18785830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1572042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34275115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4864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customXml" Target="../ink/ink1.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0">
            <p14:nvContentPartPr>
              <p14:cNvPr id="4" name="Ink 3"/>
              <p14:cNvContentPartPr/>
              <p14:nvPr userDrawn="1"/>
            </p14:nvContentPartPr>
            <p14:xfrm>
              <a:off x="422348" y="405245"/>
              <a:ext cx="360" cy="360"/>
            </p14:xfrm>
          </p:contentPart>
        </mc:Choice>
        <mc:Fallback xmlns="">
          <p:pic>
            <p:nvPicPr>
              <p:cNvPr id="4" name="Ink 3"/>
              <p:cNvPicPr/>
              <p:nvPr/>
            </p:nvPicPr>
            <p:blipFill>
              <a:blip r:embed="rId11"/>
              <a:stretch>
                <a:fillRect/>
              </a:stretch>
            </p:blipFill>
            <p:spPr>
              <a:xfrm>
                <a:off x="419108" y="402005"/>
                <a:ext cx="6840" cy="6840"/>
              </a:xfrm>
              <a:prstGeom prst="rect">
                <a:avLst/>
              </a:prstGeom>
            </p:spPr>
          </p:pic>
        </mc:Fallback>
      </mc:AlternateContent>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8888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5" r:id="rId3"/>
    <p:sldLayoutId id="2147483679" r:id="rId4"/>
    <p:sldLayoutId id="2147483676" r:id="rId5"/>
    <p:sldLayoutId id="2147483677" r:id="rId6"/>
    <p:sldLayoutId id="2147483681"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Construction Communication 1.01</a:t>
            </a:r>
          </a:p>
        </p:txBody>
      </p:sp>
      <p:sp>
        <p:nvSpPr>
          <p:cNvPr id="3" name="Text Placeholder 2"/>
          <p:cNvSpPr>
            <a:spLocks noGrp="1"/>
          </p:cNvSpPr>
          <p:nvPr>
            <p:ph type="body" sz="quarter" idx="10"/>
          </p:nvPr>
        </p:nvSpPr>
        <p:spPr/>
        <p:txBody>
          <a:bodyPr/>
          <a:lstStyle/>
          <a:p>
            <a:r>
              <a:rPr lang="en-US" dirty="0"/>
              <a:t>David Pilon, PE</a:t>
            </a:r>
          </a:p>
        </p:txBody>
      </p:sp>
      <p:sp>
        <p:nvSpPr>
          <p:cNvPr id="5" name="Text Placeholder 4"/>
          <p:cNvSpPr>
            <a:spLocks noGrp="1"/>
          </p:cNvSpPr>
          <p:nvPr>
            <p:ph type="body" sz="quarter" idx="12"/>
          </p:nvPr>
        </p:nvSpPr>
        <p:spPr>
          <a:xfrm>
            <a:off x="457200" y="3505200"/>
            <a:ext cx="8229600" cy="778701"/>
          </a:xfrm>
        </p:spPr>
        <p:txBody>
          <a:bodyPr/>
          <a:lstStyle/>
          <a:p>
            <a:r>
              <a:rPr lang="en-US" dirty="0"/>
              <a:t>NC Region Construction Conference</a:t>
            </a:r>
          </a:p>
        </p:txBody>
      </p:sp>
      <p:sp>
        <p:nvSpPr>
          <p:cNvPr id="6" name="Text Placeholder 5"/>
          <p:cNvSpPr>
            <a:spLocks noGrp="1"/>
          </p:cNvSpPr>
          <p:nvPr>
            <p:ph type="body" sz="quarter" idx="13"/>
          </p:nvPr>
        </p:nvSpPr>
        <p:spPr>
          <a:xfrm>
            <a:off x="457200" y="4389120"/>
            <a:ext cx="8229600" cy="482600"/>
          </a:xfrm>
        </p:spPr>
        <p:txBody>
          <a:bodyPr/>
          <a:lstStyle/>
          <a:p>
            <a:r>
              <a:rPr lang="en-US" dirty="0"/>
              <a:t>February 19, 2020</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9834564" y="6196197"/>
              <a:ext cx="19800" cy="39240"/>
            </p14:xfrm>
          </p:contentPart>
        </mc:Choice>
        <mc:Fallback xmlns="">
          <p:pic>
            <p:nvPicPr>
              <p:cNvPr id="9" name="Ink 8"/>
              <p:cNvPicPr/>
              <p:nvPr/>
            </p:nvPicPr>
            <p:blipFill>
              <a:blip r:embed="rId5"/>
              <a:stretch>
                <a:fillRect/>
              </a:stretch>
            </p:blipFill>
            <p:spPr>
              <a:xfrm>
                <a:off x="9831324" y="6193677"/>
                <a:ext cx="25560" cy="45000"/>
              </a:xfrm>
              <a:prstGeom prst="rect">
                <a:avLst/>
              </a:prstGeom>
            </p:spPr>
          </p:pic>
        </mc:Fallback>
      </mc:AlternateContent>
    </p:spTree>
    <p:extLst>
      <p:ext uri="{BB962C8B-B14F-4D97-AF65-F5344CB8AC3E}">
        <p14:creationId xmlns:p14="http://schemas.microsoft.com/office/powerpoint/2010/main" val="25049200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5C3B-490C-4F4C-9C30-422ACA234811}"/>
              </a:ext>
            </a:extLst>
          </p:cNvPr>
          <p:cNvSpPr>
            <a:spLocks noGrp="1"/>
          </p:cNvSpPr>
          <p:nvPr>
            <p:ph type="title"/>
          </p:nvPr>
        </p:nvSpPr>
        <p:spPr/>
        <p:txBody>
          <a:bodyPr/>
          <a:lstStyle/>
          <a:p>
            <a:r>
              <a:rPr lang="en-US" dirty="0"/>
              <a:t>3 Week Look Ahead</a:t>
            </a:r>
          </a:p>
        </p:txBody>
      </p:sp>
      <p:sp>
        <p:nvSpPr>
          <p:cNvPr id="3" name="Text Placeholder 2">
            <a:extLst>
              <a:ext uri="{FF2B5EF4-FFF2-40B4-BE49-F238E27FC236}">
                <a16:creationId xmlns:a16="http://schemas.microsoft.com/office/drawing/2014/main" id="{0BF26061-90A8-4550-838E-C65E5B3FDB2F}"/>
              </a:ext>
            </a:extLst>
          </p:cNvPr>
          <p:cNvSpPr>
            <a:spLocks noGrp="1"/>
          </p:cNvSpPr>
          <p:nvPr>
            <p:ph type="body" idx="1"/>
          </p:nvPr>
        </p:nvSpPr>
        <p:spPr/>
        <p:txBody>
          <a:bodyPr/>
          <a:lstStyle/>
          <a:p>
            <a:r>
              <a:rPr lang="en-US" dirty="0"/>
              <a:t>Important takeaways</a:t>
            </a:r>
          </a:p>
        </p:txBody>
      </p:sp>
      <p:sp>
        <p:nvSpPr>
          <p:cNvPr id="4" name="Content Placeholder 3">
            <a:extLst>
              <a:ext uri="{FF2B5EF4-FFF2-40B4-BE49-F238E27FC236}">
                <a16:creationId xmlns:a16="http://schemas.microsoft.com/office/drawing/2014/main" id="{259817BA-5F37-43E2-AB40-47319D7D2E34}"/>
              </a:ext>
            </a:extLst>
          </p:cNvPr>
          <p:cNvSpPr>
            <a:spLocks noGrp="1"/>
          </p:cNvSpPr>
          <p:nvPr>
            <p:ph idx="13"/>
          </p:nvPr>
        </p:nvSpPr>
        <p:spPr/>
        <p:txBody>
          <a:bodyPr/>
          <a:lstStyle/>
          <a:p>
            <a:r>
              <a:rPr lang="en-US" dirty="0"/>
              <a:t>Anticipate controlling item(s) of work</a:t>
            </a:r>
          </a:p>
          <a:p>
            <a:r>
              <a:rPr lang="en-US" dirty="0"/>
              <a:t>Inspection/materials needs</a:t>
            </a:r>
          </a:p>
          <a:p>
            <a:r>
              <a:rPr lang="en-US" dirty="0"/>
              <a:t>Set up pre pour/ pre pave meetings.</a:t>
            </a:r>
          </a:p>
          <a:p>
            <a:r>
              <a:rPr lang="en-US" dirty="0"/>
              <a:t>Anticipate needed lane closures/ staging switches</a:t>
            </a:r>
          </a:p>
          <a:p>
            <a:r>
              <a:rPr lang="en-US" dirty="0"/>
              <a:t>Highlights potential conflicts in schedule</a:t>
            </a:r>
          </a:p>
          <a:p>
            <a:endParaRPr lang="en-US" dirty="0"/>
          </a:p>
        </p:txBody>
      </p:sp>
    </p:spTree>
    <p:extLst>
      <p:ext uri="{BB962C8B-B14F-4D97-AF65-F5344CB8AC3E}">
        <p14:creationId xmlns:p14="http://schemas.microsoft.com/office/powerpoint/2010/main" val="141005367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EAE9-DEC5-46C2-9153-93F5E05A4131}"/>
              </a:ext>
            </a:extLst>
          </p:cNvPr>
          <p:cNvSpPr>
            <a:spLocks noGrp="1"/>
          </p:cNvSpPr>
          <p:nvPr>
            <p:ph type="title"/>
          </p:nvPr>
        </p:nvSpPr>
        <p:spPr/>
        <p:txBody>
          <a:bodyPr/>
          <a:lstStyle/>
          <a:p>
            <a:r>
              <a:rPr lang="en-US" dirty="0"/>
              <a:t>104.4 Request for Information</a:t>
            </a:r>
          </a:p>
        </p:txBody>
      </p:sp>
      <p:sp>
        <p:nvSpPr>
          <p:cNvPr id="3" name="Content Placeholder 2">
            <a:extLst>
              <a:ext uri="{FF2B5EF4-FFF2-40B4-BE49-F238E27FC236}">
                <a16:creationId xmlns:a16="http://schemas.microsoft.com/office/drawing/2014/main" id="{C10B6993-AFC7-4E6E-B2C8-47D4A0E08E9C}"/>
              </a:ext>
            </a:extLst>
          </p:cNvPr>
          <p:cNvSpPr>
            <a:spLocks noGrp="1"/>
          </p:cNvSpPr>
          <p:nvPr>
            <p:ph idx="1"/>
          </p:nvPr>
        </p:nvSpPr>
        <p:spPr/>
        <p:txBody>
          <a:bodyPr/>
          <a:lstStyle/>
          <a:p>
            <a:r>
              <a:rPr lang="en-US" dirty="0"/>
              <a:t>Can be initiated by either party, Contractor or state</a:t>
            </a:r>
          </a:p>
          <a:p>
            <a:r>
              <a:rPr lang="en-US" dirty="0"/>
              <a:t>Documents the information gathering process.</a:t>
            </a:r>
          </a:p>
          <a:p>
            <a:r>
              <a:rPr lang="en-US" dirty="0"/>
              <a:t>2 forms to document the process</a:t>
            </a:r>
          </a:p>
          <a:p>
            <a:r>
              <a:rPr lang="en-US" dirty="0"/>
              <a:t>Question(s) should be reasonable</a:t>
            </a:r>
          </a:p>
          <a:p>
            <a:r>
              <a:rPr lang="en-US" dirty="0"/>
              <a:t>Explain why a response is necessary to fulfill contract obligations</a:t>
            </a:r>
          </a:p>
          <a:p>
            <a:r>
              <a:rPr lang="en-US" dirty="0"/>
              <a:t>Provide a response time.</a:t>
            </a:r>
          </a:p>
          <a:p>
            <a:r>
              <a:rPr lang="en-US" dirty="0"/>
              <a:t>Suggest using when there is difficulty in obtaining contractor updated schedules</a:t>
            </a:r>
          </a:p>
        </p:txBody>
      </p:sp>
    </p:spTree>
    <p:extLst>
      <p:ext uri="{BB962C8B-B14F-4D97-AF65-F5344CB8AC3E}">
        <p14:creationId xmlns:p14="http://schemas.microsoft.com/office/powerpoint/2010/main" val="350798223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104.3 Contractor Notification has been revised.</a:t>
            </a:r>
          </a:p>
        </p:txBody>
      </p:sp>
      <p:sp>
        <p:nvSpPr>
          <p:cNvPr id="3" name="Content Placeholder 2"/>
          <p:cNvSpPr>
            <a:spLocks noGrp="1"/>
          </p:cNvSpPr>
          <p:nvPr>
            <p:ph idx="1"/>
          </p:nvPr>
        </p:nvSpPr>
        <p:spPr/>
        <p:txBody>
          <a:bodyPr/>
          <a:lstStyle/>
          <a:p>
            <a:r>
              <a:rPr lang="en-US" sz="3500" dirty="0"/>
              <a:t>Contracts let prior to December 19 still use the old method.</a:t>
            </a:r>
          </a:p>
          <a:p>
            <a:r>
              <a:rPr lang="en-US" sz="3500" dirty="0"/>
              <a:t>Old method below.                 </a:t>
            </a:r>
            <a:endParaRPr lang="en-US" sz="3200" dirty="0"/>
          </a:p>
          <a:p>
            <a:pPr lvl="1"/>
            <a:r>
              <a:rPr lang="en-US" dirty="0"/>
              <a:t>104.3.2 Contractor initial oral communication</a:t>
            </a:r>
          </a:p>
          <a:p>
            <a:pPr lvl="1"/>
            <a:r>
              <a:rPr lang="en-US" dirty="0"/>
              <a:t>104.3.3 Contractor 2 day written notice</a:t>
            </a:r>
          </a:p>
          <a:p>
            <a:pPr lvl="1"/>
            <a:r>
              <a:rPr lang="en-US" dirty="0"/>
              <a:t>104.3.4 Engineer 1 day written acknowledgement</a:t>
            </a:r>
          </a:p>
          <a:p>
            <a:pPr lvl="1"/>
            <a:r>
              <a:rPr lang="en-US" dirty="0"/>
              <a:t>104.3.5 Contractor 5 day written Statement</a:t>
            </a:r>
          </a:p>
          <a:p>
            <a:pPr lvl="1"/>
            <a:r>
              <a:rPr lang="en-US" dirty="0"/>
              <a:t>104.3.6 Engineer 5 day written response.</a:t>
            </a:r>
          </a:p>
          <a:p>
            <a:pPr lvl="1"/>
            <a:r>
              <a:rPr lang="en-US" dirty="0"/>
              <a:t>If this doesn’t resolve the problem, then it becomes a claim.</a:t>
            </a:r>
          </a:p>
        </p:txBody>
      </p:sp>
    </p:spTree>
    <p:extLst>
      <p:ext uri="{BB962C8B-B14F-4D97-AF65-F5344CB8AC3E}">
        <p14:creationId xmlns:p14="http://schemas.microsoft.com/office/powerpoint/2010/main" val="137265584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104.3 Contractor Notification has been revised.</a:t>
            </a:r>
          </a:p>
        </p:txBody>
      </p:sp>
      <p:sp>
        <p:nvSpPr>
          <p:cNvPr id="3" name="Content Placeholder 2"/>
          <p:cNvSpPr>
            <a:spLocks noGrp="1"/>
          </p:cNvSpPr>
          <p:nvPr>
            <p:ph idx="1"/>
          </p:nvPr>
        </p:nvSpPr>
        <p:spPr>
          <a:xfrm>
            <a:off x="628650" y="2286000"/>
            <a:ext cx="7886700" cy="4572000"/>
          </a:xfrm>
        </p:spPr>
        <p:txBody>
          <a:bodyPr/>
          <a:lstStyle/>
          <a:p>
            <a:r>
              <a:rPr lang="en-US" sz="3500" dirty="0"/>
              <a:t>ASP 6 Effective December 2019 Contracts.</a:t>
            </a:r>
          </a:p>
          <a:p>
            <a:r>
              <a:rPr lang="en-US" sz="3500" dirty="0"/>
              <a:t>New method.</a:t>
            </a:r>
          </a:p>
          <a:p>
            <a:pPr lvl="1"/>
            <a:r>
              <a:rPr lang="en-US" dirty="0"/>
              <a:t>104.3.2 Contractor Initial oral notification</a:t>
            </a:r>
          </a:p>
          <a:p>
            <a:pPr lvl="1"/>
            <a:r>
              <a:rPr lang="en-US" dirty="0"/>
              <a:t>104.3.3 Contractor 5 day written notification (basically the information required for a claim).</a:t>
            </a:r>
          </a:p>
          <a:p>
            <a:pPr lvl="1"/>
            <a:r>
              <a:rPr lang="en-US" dirty="0"/>
              <a:t>104.3.4 Region 1 day written acknowledgement.</a:t>
            </a:r>
          </a:p>
          <a:p>
            <a:pPr lvl="1"/>
            <a:r>
              <a:rPr lang="en-US" dirty="0"/>
              <a:t>104.3.5 Engineer 5 day written response. May ask for more information form the contractor. </a:t>
            </a:r>
          </a:p>
          <a:p>
            <a:pPr lvl="1"/>
            <a:r>
              <a:rPr lang="en-US" dirty="0"/>
              <a:t>104.3.6 Region Final Decision 10 business days after receiving additional information, or from the Contractor 5 day written notification.</a:t>
            </a:r>
          </a:p>
        </p:txBody>
      </p:sp>
    </p:spTree>
    <p:extLst>
      <p:ext uri="{BB962C8B-B14F-4D97-AF65-F5344CB8AC3E}">
        <p14:creationId xmlns:p14="http://schemas.microsoft.com/office/powerpoint/2010/main" val="291392420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104.3.3 Contractor 5 day written notification</a:t>
            </a:r>
          </a:p>
        </p:txBody>
      </p:sp>
      <p:sp>
        <p:nvSpPr>
          <p:cNvPr id="3" name="Content Placeholder 2"/>
          <p:cNvSpPr>
            <a:spLocks noGrp="1"/>
          </p:cNvSpPr>
          <p:nvPr>
            <p:ph idx="1"/>
          </p:nvPr>
        </p:nvSpPr>
        <p:spPr/>
        <p:txBody>
          <a:bodyPr/>
          <a:lstStyle/>
          <a:p>
            <a:r>
              <a:rPr lang="en-US" sz="3500" dirty="0"/>
              <a:t>contents</a:t>
            </a:r>
          </a:p>
          <a:p>
            <a:pPr lvl="1"/>
            <a:r>
              <a:rPr lang="en-US" sz="3200" dirty="0"/>
              <a:t>Executive summary</a:t>
            </a:r>
          </a:p>
          <a:p>
            <a:pPr lvl="1"/>
            <a:r>
              <a:rPr lang="en-US" sz="3200" dirty="0"/>
              <a:t>Contractors Basis of Entitlement. (Should Be the reason that a Change order is required under the contract)</a:t>
            </a:r>
          </a:p>
          <a:p>
            <a:pPr lvl="1"/>
            <a:r>
              <a:rPr lang="en-US" sz="3200" dirty="0"/>
              <a:t>Contractors request for damages.</a:t>
            </a:r>
          </a:p>
          <a:p>
            <a:pPr lvl="1"/>
            <a:r>
              <a:rPr lang="en-US" sz="3200" dirty="0"/>
              <a:t>Supporting documentation</a:t>
            </a:r>
          </a:p>
          <a:p>
            <a:pPr lvl="1"/>
            <a:endParaRPr lang="en-US" dirty="0"/>
          </a:p>
        </p:txBody>
      </p:sp>
    </p:spTree>
    <p:extLst>
      <p:ext uri="{BB962C8B-B14F-4D97-AF65-F5344CB8AC3E}">
        <p14:creationId xmlns:p14="http://schemas.microsoft.com/office/powerpoint/2010/main" val="141417126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104.3.6 Region Final Decision</a:t>
            </a:r>
          </a:p>
        </p:txBody>
      </p:sp>
      <p:sp>
        <p:nvSpPr>
          <p:cNvPr id="3" name="Content Placeholder 2"/>
          <p:cNvSpPr>
            <a:spLocks noGrp="1"/>
          </p:cNvSpPr>
          <p:nvPr>
            <p:ph idx="1"/>
          </p:nvPr>
        </p:nvSpPr>
        <p:spPr/>
        <p:txBody>
          <a:bodyPr/>
          <a:lstStyle/>
          <a:p>
            <a:r>
              <a:rPr lang="en-US" sz="3500" dirty="0"/>
              <a:t>3 options</a:t>
            </a:r>
          </a:p>
          <a:p>
            <a:pPr lvl="1"/>
            <a:r>
              <a:rPr lang="en-US" sz="3200" dirty="0"/>
              <a:t>Confirm or Deny the request for CCO</a:t>
            </a:r>
          </a:p>
          <a:p>
            <a:pPr lvl="1"/>
            <a:r>
              <a:rPr lang="en-US" sz="3200" dirty="0"/>
              <a:t>Contractor may then pursue as a claim under 105.13</a:t>
            </a:r>
          </a:p>
          <a:p>
            <a:pPr lvl="1"/>
            <a:r>
              <a:rPr lang="en-US" sz="3200" dirty="0"/>
              <a:t>3</a:t>
            </a:r>
            <a:r>
              <a:rPr lang="en-US" sz="3200" baseline="30000" dirty="0"/>
              <a:t>rd</a:t>
            </a:r>
            <a:r>
              <a:rPr lang="en-US" sz="3200" dirty="0"/>
              <a:t> party advisory opinion (one person DRB)</a:t>
            </a:r>
          </a:p>
          <a:p>
            <a:pPr marL="457200" lvl="1" indent="0">
              <a:buNone/>
            </a:pPr>
            <a:r>
              <a:rPr lang="en-US" sz="3200" dirty="0"/>
              <a:t>Used on SE Mega teams for major issues.</a:t>
            </a:r>
            <a:endParaRPr lang="en-US" dirty="0"/>
          </a:p>
        </p:txBody>
      </p:sp>
    </p:spTree>
    <p:extLst>
      <p:ext uri="{BB962C8B-B14F-4D97-AF65-F5344CB8AC3E}">
        <p14:creationId xmlns:p14="http://schemas.microsoft.com/office/powerpoint/2010/main" val="86639634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8703-C514-4500-81F5-7F65A44E19D7}"/>
              </a:ext>
            </a:extLst>
          </p:cNvPr>
          <p:cNvSpPr>
            <a:spLocks noGrp="1"/>
          </p:cNvSpPr>
          <p:nvPr>
            <p:ph type="title"/>
          </p:nvPr>
        </p:nvSpPr>
        <p:spPr>
          <a:xfrm>
            <a:off x="628650" y="77782"/>
            <a:ext cx="7886700" cy="1474973"/>
          </a:xfrm>
        </p:spPr>
        <p:txBody>
          <a:bodyPr/>
          <a:lstStyle/>
          <a:p>
            <a:r>
              <a:rPr lang="en-US" dirty="0"/>
              <a:t>Have a great construction season!!</a:t>
            </a:r>
          </a:p>
        </p:txBody>
      </p:sp>
      <p:pic>
        <p:nvPicPr>
          <p:cNvPr id="5" name="Content Placeholder 4">
            <a:extLst>
              <a:ext uri="{FF2B5EF4-FFF2-40B4-BE49-F238E27FC236}">
                <a16:creationId xmlns:a16="http://schemas.microsoft.com/office/drawing/2014/main" id="{F7A19452-013E-4D04-9716-F1E10C8C19E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1108" y="1552755"/>
            <a:ext cx="5801784" cy="4860296"/>
          </a:xfrm>
        </p:spPr>
      </p:pic>
    </p:spTree>
    <p:extLst>
      <p:ext uri="{BB962C8B-B14F-4D97-AF65-F5344CB8AC3E}">
        <p14:creationId xmlns:p14="http://schemas.microsoft.com/office/powerpoint/2010/main" val="55669427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construction communication</a:t>
            </a:r>
          </a:p>
        </p:txBody>
      </p:sp>
      <p:sp>
        <p:nvSpPr>
          <p:cNvPr id="3" name="Text Placeholder 2"/>
          <p:cNvSpPr>
            <a:spLocks noGrp="1"/>
          </p:cNvSpPr>
          <p:nvPr>
            <p:ph type="body" idx="1"/>
          </p:nvPr>
        </p:nvSpPr>
        <p:spPr>
          <a:xfrm>
            <a:off x="623888" y="2057400"/>
            <a:ext cx="7886700" cy="457200"/>
          </a:xfrm>
        </p:spPr>
        <p:txBody>
          <a:bodyPr/>
          <a:lstStyle/>
          <a:p>
            <a:r>
              <a:rPr lang="en-US" sz="3900" dirty="0"/>
              <a:t>Reduces stress on the worksite.</a:t>
            </a:r>
          </a:p>
        </p:txBody>
      </p:sp>
      <p:sp>
        <p:nvSpPr>
          <p:cNvPr id="4" name="Content Placeholder 3"/>
          <p:cNvSpPr>
            <a:spLocks noGrp="1"/>
          </p:cNvSpPr>
          <p:nvPr>
            <p:ph idx="13"/>
          </p:nvPr>
        </p:nvSpPr>
        <p:spPr>
          <a:xfrm>
            <a:off x="623888" y="2514600"/>
            <a:ext cx="3986784" cy="4196751"/>
          </a:xfrm>
        </p:spPr>
        <p:txBody>
          <a:bodyPr/>
          <a:lstStyle/>
          <a:p>
            <a:r>
              <a:rPr lang="en-US" sz="3500" dirty="0" err="1"/>
              <a:t>Wisdot</a:t>
            </a:r>
            <a:r>
              <a:rPr lang="en-US" sz="3500" dirty="0"/>
              <a:t> has developed tools and processes to facilitate good communication on our projects</a:t>
            </a:r>
          </a:p>
          <a:p>
            <a:pPr lvl="1"/>
            <a:r>
              <a:rPr lang="en-US" sz="3200" dirty="0"/>
              <a:t>If used correctly, these tools can facilitate problem solving</a:t>
            </a:r>
          </a:p>
        </p:txBody>
      </p:sp>
      <p:pic>
        <p:nvPicPr>
          <p:cNvPr id="1026" name="Picture 2" descr="Image result for arguing construction">
            <a:extLst>
              <a:ext uri="{FF2B5EF4-FFF2-40B4-BE49-F238E27FC236}">
                <a16:creationId xmlns:a16="http://schemas.microsoft.com/office/drawing/2014/main" id="{4B4EDE83-0267-47F9-96A7-03F319A4C16F}"/>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852" r="1685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7400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what tools???</a:t>
            </a:r>
          </a:p>
        </p:txBody>
      </p:sp>
      <p:sp>
        <p:nvSpPr>
          <p:cNvPr id="3" name="Content Placeholder 2"/>
          <p:cNvSpPr>
            <a:spLocks noGrp="1"/>
          </p:cNvSpPr>
          <p:nvPr>
            <p:ph idx="1"/>
          </p:nvPr>
        </p:nvSpPr>
        <p:spPr/>
        <p:txBody>
          <a:bodyPr/>
          <a:lstStyle/>
          <a:p>
            <a:r>
              <a:rPr lang="en-US" sz="3500" dirty="0"/>
              <a:t>Timely Decision Making Manual</a:t>
            </a:r>
          </a:p>
          <a:p>
            <a:pPr lvl="1"/>
            <a:r>
              <a:rPr lang="en-US" sz="3200" dirty="0"/>
              <a:t>Preconstruction Meetings</a:t>
            </a:r>
          </a:p>
          <a:p>
            <a:pPr lvl="1"/>
            <a:r>
              <a:rPr lang="en-US" sz="3200" dirty="0"/>
              <a:t>Weekly Progress Meetings / weekly look ahead schedules.</a:t>
            </a:r>
          </a:p>
          <a:p>
            <a:pPr lvl="1"/>
            <a:r>
              <a:rPr lang="en-US" sz="3200" dirty="0"/>
              <a:t>Line of Communication on project</a:t>
            </a:r>
          </a:p>
          <a:p>
            <a:pPr lvl="1"/>
            <a:r>
              <a:rPr lang="en-US" sz="3200" dirty="0"/>
              <a:t>Designated Materials Person Contractor/</a:t>
            </a:r>
            <a:r>
              <a:rPr lang="en-US" sz="3200" dirty="0" err="1"/>
              <a:t>WisDOT</a:t>
            </a:r>
            <a:endParaRPr lang="en-US" sz="3200" dirty="0"/>
          </a:p>
          <a:p>
            <a:pPr lvl="1"/>
            <a:r>
              <a:rPr lang="en-US" sz="3200" dirty="0"/>
              <a:t>Partnering Meeting Guidance</a:t>
            </a:r>
          </a:p>
          <a:p>
            <a:pPr lvl="1"/>
            <a:endParaRPr lang="en-US" dirty="0"/>
          </a:p>
        </p:txBody>
      </p:sp>
    </p:spTree>
    <p:extLst>
      <p:ext uri="{BB962C8B-B14F-4D97-AF65-F5344CB8AC3E}">
        <p14:creationId xmlns:p14="http://schemas.microsoft.com/office/powerpoint/2010/main" val="373016101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Timely Decision Making Manual</a:t>
            </a:r>
          </a:p>
        </p:txBody>
      </p:sp>
      <p:sp>
        <p:nvSpPr>
          <p:cNvPr id="3" name="Text Placeholder 2"/>
          <p:cNvSpPr>
            <a:spLocks noGrp="1"/>
          </p:cNvSpPr>
          <p:nvPr>
            <p:ph type="body" idx="1"/>
          </p:nvPr>
        </p:nvSpPr>
        <p:spPr>
          <a:xfrm>
            <a:off x="623888" y="1587260"/>
            <a:ext cx="7886700" cy="927340"/>
          </a:xfrm>
        </p:spPr>
        <p:txBody>
          <a:bodyPr/>
          <a:lstStyle/>
          <a:p>
            <a:r>
              <a:rPr lang="en-US" sz="3900" dirty="0"/>
              <a:t>https://wisconsindot.gov/Pages/doing-bus/eng-consultants/cnslt-rsrces/rdwy/admin.aspx</a:t>
            </a:r>
          </a:p>
        </p:txBody>
      </p:sp>
      <p:sp>
        <p:nvSpPr>
          <p:cNvPr id="4" name="Content Placeholder 3"/>
          <p:cNvSpPr>
            <a:spLocks noGrp="1"/>
          </p:cNvSpPr>
          <p:nvPr>
            <p:ph idx="13"/>
          </p:nvPr>
        </p:nvSpPr>
        <p:spPr>
          <a:xfrm>
            <a:off x="-1" y="3190908"/>
            <a:ext cx="4175185" cy="3986269"/>
          </a:xfrm>
        </p:spPr>
        <p:txBody>
          <a:bodyPr/>
          <a:lstStyle/>
          <a:p>
            <a:r>
              <a:rPr lang="en-US" sz="3500" dirty="0"/>
              <a:t>Find it through the pantry software link under statewide manuals and guides</a:t>
            </a:r>
          </a:p>
          <a:p>
            <a:r>
              <a:rPr lang="en-US" sz="3500" dirty="0"/>
              <a:t>Or on the HCCI website under contracting information</a:t>
            </a:r>
          </a:p>
        </p:txBody>
      </p:sp>
      <p:pic>
        <p:nvPicPr>
          <p:cNvPr id="6" name="Picture 5">
            <a:extLst>
              <a:ext uri="{FF2B5EF4-FFF2-40B4-BE49-F238E27FC236}">
                <a16:creationId xmlns:a16="http://schemas.microsoft.com/office/drawing/2014/main" id="{A5C152A8-1F6F-4696-B94E-BB0FA2756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185" y="3190909"/>
            <a:ext cx="4761781" cy="2844129"/>
          </a:xfrm>
          <a:prstGeom prst="rect">
            <a:avLst/>
          </a:prstGeom>
        </p:spPr>
      </p:pic>
    </p:spTree>
    <p:extLst>
      <p:ext uri="{BB962C8B-B14F-4D97-AF65-F5344CB8AC3E}">
        <p14:creationId xmlns:p14="http://schemas.microsoft.com/office/powerpoint/2010/main" val="203863521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4361"/>
            <a:ext cx="7886700" cy="768614"/>
          </a:xfrm>
        </p:spPr>
        <p:txBody>
          <a:bodyPr/>
          <a:lstStyle/>
          <a:p>
            <a:r>
              <a:rPr lang="en-US" dirty="0"/>
              <a:t>Preconstruction Conference</a:t>
            </a:r>
          </a:p>
        </p:txBody>
      </p:sp>
      <p:sp>
        <p:nvSpPr>
          <p:cNvPr id="3" name="Content Placeholder 2"/>
          <p:cNvSpPr>
            <a:spLocks noGrp="1"/>
          </p:cNvSpPr>
          <p:nvPr>
            <p:ph idx="1"/>
          </p:nvPr>
        </p:nvSpPr>
        <p:spPr>
          <a:xfrm>
            <a:off x="628650" y="1362975"/>
            <a:ext cx="7886700" cy="5274363"/>
          </a:xfrm>
        </p:spPr>
        <p:txBody>
          <a:bodyPr/>
          <a:lstStyle/>
          <a:p>
            <a:r>
              <a:rPr lang="en-US" sz="3500" dirty="0"/>
              <a:t>Your Regional Preconstruction meeting form incorporates project Lines of Communication.</a:t>
            </a:r>
          </a:p>
          <a:p>
            <a:r>
              <a:rPr lang="en-US" sz="3500" dirty="0"/>
              <a:t>Make the preconstruction meeting a positive start to your project.</a:t>
            </a:r>
          </a:p>
          <a:p>
            <a:pPr lvl="1"/>
            <a:endParaRPr lang="en-US" dirty="0"/>
          </a:p>
        </p:txBody>
      </p:sp>
      <p:pic>
        <p:nvPicPr>
          <p:cNvPr id="5" name="Picture 4">
            <a:extLst>
              <a:ext uri="{FF2B5EF4-FFF2-40B4-BE49-F238E27FC236}">
                <a16:creationId xmlns:a16="http://schemas.microsoft.com/office/drawing/2014/main" id="{1AACE43F-1FD6-4D84-B8FB-B527FFA4F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050" y="3324225"/>
            <a:ext cx="5295900" cy="3533775"/>
          </a:xfrm>
          <a:prstGeom prst="rect">
            <a:avLst/>
          </a:prstGeom>
        </p:spPr>
      </p:pic>
    </p:spTree>
    <p:extLst>
      <p:ext uri="{BB962C8B-B14F-4D97-AF65-F5344CB8AC3E}">
        <p14:creationId xmlns:p14="http://schemas.microsoft.com/office/powerpoint/2010/main" val="153707062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4361"/>
            <a:ext cx="7886700" cy="768614"/>
          </a:xfrm>
        </p:spPr>
        <p:txBody>
          <a:bodyPr/>
          <a:lstStyle/>
          <a:p>
            <a:r>
              <a:rPr lang="en-US" dirty="0"/>
              <a:t>Preconstruction Conference</a:t>
            </a:r>
          </a:p>
        </p:txBody>
      </p:sp>
      <p:sp>
        <p:nvSpPr>
          <p:cNvPr id="3" name="Content Placeholder 2"/>
          <p:cNvSpPr>
            <a:spLocks noGrp="1"/>
          </p:cNvSpPr>
          <p:nvPr>
            <p:ph idx="1"/>
          </p:nvPr>
        </p:nvSpPr>
        <p:spPr>
          <a:xfrm>
            <a:off x="628650" y="1362975"/>
            <a:ext cx="7886700" cy="5274363"/>
          </a:xfrm>
        </p:spPr>
        <p:txBody>
          <a:bodyPr/>
          <a:lstStyle/>
          <a:p>
            <a:endParaRPr lang="en-US" sz="3500" dirty="0"/>
          </a:p>
          <a:p>
            <a:r>
              <a:rPr lang="en-US" sz="3500" dirty="0"/>
              <a:t>Send out the meeting notes ahead of the </a:t>
            </a:r>
            <a:r>
              <a:rPr lang="en-US" sz="3500" dirty="0" err="1"/>
              <a:t>precon</a:t>
            </a:r>
            <a:r>
              <a:rPr lang="en-US" sz="3500" dirty="0"/>
              <a:t> so the contractor has an idea what is going to be covered at the meeting</a:t>
            </a:r>
          </a:p>
          <a:p>
            <a:r>
              <a:rPr lang="en-US" sz="3500" dirty="0"/>
              <a:t>Suggest you pose additional questions to the contractor regarding his operations and schedule prior to the meeting to encourage discussion at the meeting.</a:t>
            </a:r>
          </a:p>
          <a:p>
            <a:r>
              <a:rPr lang="en-US" sz="3500" dirty="0"/>
              <a:t>Highlight a few of the changes in ASP 6 (especially this year)</a:t>
            </a:r>
          </a:p>
          <a:p>
            <a:pPr lvl="1"/>
            <a:endParaRPr lang="en-US" dirty="0"/>
          </a:p>
        </p:txBody>
      </p:sp>
    </p:spTree>
    <p:extLst>
      <p:ext uri="{BB962C8B-B14F-4D97-AF65-F5344CB8AC3E}">
        <p14:creationId xmlns:p14="http://schemas.microsoft.com/office/powerpoint/2010/main" val="47487045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99FA-99FD-4513-ACA1-2954D13EFA34}"/>
              </a:ext>
            </a:extLst>
          </p:cNvPr>
          <p:cNvSpPr>
            <a:spLocks noGrp="1"/>
          </p:cNvSpPr>
          <p:nvPr>
            <p:ph type="title"/>
          </p:nvPr>
        </p:nvSpPr>
        <p:spPr/>
        <p:txBody>
          <a:bodyPr/>
          <a:lstStyle/>
          <a:p>
            <a:r>
              <a:rPr lang="en-US" dirty="0"/>
              <a:t>Construction Partnering</a:t>
            </a:r>
          </a:p>
        </p:txBody>
      </p:sp>
      <p:sp>
        <p:nvSpPr>
          <p:cNvPr id="3" name="Content Placeholder 2">
            <a:extLst>
              <a:ext uri="{FF2B5EF4-FFF2-40B4-BE49-F238E27FC236}">
                <a16:creationId xmlns:a16="http://schemas.microsoft.com/office/drawing/2014/main" id="{99EA5146-4599-458E-AFE7-F5BDCD2E4D2E}"/>
              </a:ext>
            </a:extLst>
          </p:cNvPr>
          <p:cNvSpPr>
            <a:spLocks noGrp="1"/>
          </p:cNvSpPr>
          <p:nvPr>
            <p:ph idx="1"/>
          </p:nvPr>
        </p:nvSpPr>
        <p:spPr/>
        <p:txBody>
          <a:bodyPr/>
          <a:lstStyle/>
          <a:p>
            <a:pPr marL="0" indent="0">
              <a:buNone/>
            </a:pPr>
            <a:r>
              <a:rPr lang="en-US" dirty="0"/>
              <a:t>Definition:  is a project management practice where transportation agencies, contractors and other stakeholders create a team relationship of mutual trust and IMPROVED COMMUNICATIONS.</a:t>
            </a:r>
          </a:p>
          <a:p>
            <a:pPr marL="0" indent="0">
              <a:buNone/>
            </a:pPr>
            <a:endParaRPr lang="en-US" dirty="0"/>
          </a:p>
        </p:txBody>
      </p:sp>
      <p:pic>
        <p:nvPicPr>
          <p:cNvPr id="5" name="Picture 4">
            <a:extLst>
              <a:ext uri="{FF2B5EF4-FFF2-40B4-BE49-F238E27FC236}">
                <a16:creationId xmlns:a16="http://schemas.microsoft.com/office/drawing/2014/main" id="{B80FCCA6-4124-4C30-BC3A-482BDB05B9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1879" y="3987184"/>
            <a:ext cx="4140679" cy="2650154"/>
          </a:xfrm>
          <a:prstGeom prst="rect">
            <a:avLst/>
          </a:prstGeom>
        </p:spPr>
      </p:pic>
    </p:spTree>
    <p:extLst>
      <p:ext uri="{BB962C8B-B14F-4D97-AF65-F5344CB8AC3E}">
        <p14:creationId xmlns:p14="http://schemas.microsoft.com/office/powerpoint/2010/main" val="118731579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CE1B-9B60-4D7B-81AE-6ED36E05EF4B}"/>
              </a:ext>
            </a:extLst>
          </p:cNvPr>
          <p:cNvSpPr>
            <a:spLocks noGrp="1"/>
          </p:cNvSpPr>
          <p:nvPr>
            <p:ph type="title"/>
          </p:nvPr>
        </p:nvSpPr>
        <p:spPr/>
        <p:txBody>
          <a:bodyPr/>
          <a:lstStyle/>
          <a:p>
            <a:r>
              <a:rPr lang="en-US" dirty="0"/>
              <a:t>Weekly meeting</a:t>
            </a:r>
          </a:p>
        </p:txBody>
      </p:sp>
      <p:sp>
        <p:nvSpPr>
          <p:cNvPr id="4" name="Content Placeholder 3">
            <a:extLst>
              <a:ext uri="{FF2B5EF4-FFF2-40B4-BE49-F238E27FC236}">
                <a16:creationId xmlns:a16="http://schemas.microsoft.com/office/drawing/2014/main" id="{26A05437-48DB-4A4B-A2F2-B58C961F8AD0}"/>
              </a:ext>
            </a:extLst>
          </p:cNvPr>
          <p:cNvSpPr>
            <a:spLocks noGrp="1"/>
          </p:cNvSpPr>
          <p:nvPr>
            <p:ph idx="13"/>
          </p:nvPr>
        </p:nvSpPr>
        <p:spPr>
          <a:xfrm>
            <a:off x="628650" y="3709358"/>
            <a:ext cx="7886700" cy="2859295"/>
          </a:xfrm>
        </p:spPr>
        <p:txBody>
          <a:bodyPr/>
          <a:lstStyle/>
          <a:p>
            <a:endParaRPr lang="en-US" dirty="0"/>
          </a:p>
          <a:p>
            <a:r>
              <a:rPr lang="en-US" dirty="0"/>
              <a:t>Should be 20 minutes to  45 minutes in length.</a:t>
            </a:r>
          </a:p>
          <a:p>
            <a:r>
              <a:rPr lang="en-US" dirty="0"/>
              <a:t>Take good notes.</a:t>
            </a:r>
          </a:p>
          <a:p>
            <a:r>
              <a:rPr lang="en-US" dirty="0"/>
              <a:t>Encourage attendance.</a:t>
            </a:r>
          </a:p>
          <a:p>
            <a:r>
              <a:rPr lang="en-US" dirty="0"/>
              <a:t>Keep the meeting moving.  Schedule solving problems with a smaller group after meeting</a:t>
            </a:r>
          </a:p>
        </p:txBody>
      </p:sp>
      <p:pic>
        <p:nvPicPr>
          <p:cNvPr id="6" name="Picture 5">
            <a:extLst>
              <a:ext uri="{FF2B5EF4-FFF2-40B4-BE49-F238E27FC236}">
                <a16:creationId xmlns:a16="http://schemas.microsoft.com/office/drawing/2014/main" id="{18DA0D80-0967-4224-8254-4CC87F508E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1422" y="1557427"/>
            <a:ext cx="3921155" cy="2614103"/>
          </a:xfrm>
          <a:prstGeom prst="rect">
            <a:avLst/>
          </a:prstGeom>
        </p:spPr>
      </p:pic>
    </p:spTree>
    <p:extLst>
      <p:ext uri="{BB962C8B-B14F-4D97-AF65-F5344CB8AC3E}">
        <p14:creationId xmlns:p14="http://schemas.microsoft.com/office/powerpoint/2010/main" val="68675385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85A7-2DBA-4D0F-A882-7083AD428EFA}"/>
              </a:ext>
            </a:extLst>
          </p:cNvPr>
          <p:cNvSpPr>
            <a:spLocks noGrp="1"/>
          </p:cNvSpPr>
          <p:nvPr>
            <p:ph type="title"/>
          </p:nvPr>
        </p:nvSpPr>
        <p:spPr/>
        <p:txBody>
          <a:bodyPr/>
          <a:lstStyle/>
          <a:p>
            <a:r>
              <a:rPr lang="en-US" dirty="0"/>
              <a:t>Weekly Meeting</a:t>
            </a:r>
          </a:p>
        </p:txBody>
      </p:sp>
      <p:sp>
        <p:nvSpPr>
          <p:cNvPr id="3" name="Text Placeholder 2">
            <a:extLst>
              <a:ext uri="{FF2B5EF4-FFF2-40B4-BE49-F238E27FC236}">
                <a16:creationId xmlns:a16="http://schemas.microsoft.com/office/drawing/2014/main" id="{71F6A1CE-F3D9-4425-9E35-95479B27F168}"/>
              </a:ext>
            </a:extLst>
          </p:cNvPr>
          <p:cNvSpPr>
            <a:spLocks noGrp="1"/>
          </p:cNvSpPr>
          <p:nvPr>
            <p:ph type="body" idx="1"/>
          </p:nvPr>
        </p:nvSpPr>
        <p:spPr/>
        <p:txBody>
          <a:bodyPr/>
          <a:lstStyle/>
          <a:p>
            <a:r>
              <a:rPr lang="en-US" dirty="0"/>
              <a:t>Important topics</a:t>
            </a:r>
          </a:p>
        </p:txBody>
      </p:sp>
      <p:sp>
        <p:nvSpPr>
          <p:cNvPr id="4" name="Content Placeholder 3">
            <a:extLst>
              <a:ext uri="{FF2B5EF4-FFF2-40B4-BE49-F238E27FC236}">
                <a16:creationId xmlns:a16="http://schemas.microsoft.com/office/drawing/2014/main" id="{0CA01C1A-D04E-4255-B8FD-E8F9DBC854C1}"/>
              </a:ext>
            </a:extLst>
          </p:cNvPr>
          <p:cNvSpPr>
            <a:spLocks noGrp="1"/>
          </p:cNvSpPr>
          <p:nvPr>
            <p:ph idx="13"/>
          </p:nvPr>
        </p:nvSpPr>
        <p:spPr>
          <a:xfrm>
            <a:off x="623888" y="2453114"/>
            <a:ext cx="3867150" cy="4120214"/>
          </a:xfrm>
        </p:spPr>
        <p:txBody>
          <a:bodyPr/>
          <a:lstStyle/>
          <a:p>
            <a:r>
              <a:rPr lang="en-US" dirty="0"/>
              <a:t>Agenda!</a:t>
            </a:r>
          </a:p>
          <a:p>
            <a:r>
              <a:rPr lang="en-US" dirty="0"/>
              <a:t>Controlling item/contract time. </a:t>
            </a:r>
          </a:p>
          <a:p>
            <a:r>
              <a:rPr lang="en-US" dirty="0"/>
              <a:t>Utilities, environmental, traffic control,  EEO</a:t>
            </a:r>
          </a:p>
          <a:p>
            <a:r>
              <a:rPr lang="en-US" dirty="0"/>
              <a:t>CCO’s</a:t>
            </a:r>
          </a:p>
          <a:p>
            <a:r>
              <a:rPr lang="en-US" dirty="0"/>
              <a:t>Outstanding issues, RFI’s</a:t>
            </a:r>
          </a:p>
          <a:p>
            <a:r>
              <a:rPr lang="en-US" dirty="0"/>
              <a:t>Materials issues / missing documentation</a:t>
            </a:r>
          </a:p>
        </p:txBody>
      </p:sp>
      <p:pic>
        <p:nvPicPr>
          <p:cNvPr id="7" name="Picture Placeholder 6">
            <a:extLst>
              <a:ext uri="{FF2B5EF4-FFF2-40B4-BE49-F238E27FC236}">
                <a16:creationId xmlns:a16="http://schemas.microsoft.com/office/drawing/2014/main" id="{ADE869BB-2C1C-4417-8CA6-E12773792E5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1981" r="21981"/>
          <a:stretch>
            <a:fillRect/>
          </a:stretch>
        </p:blipFill>
        <p:spPr/>
      </p:pic>
    </p:spTree>
    <p:extLst>
      <p:ext uri="{BB962C8B-B14F-4D97-AF65-F5344CB8AC3E}">
        <p14:creationId xmlns:p14="http://schemas.microsoft.com/office/powerpoint/2010/main" val="1862762796"/>
      </p:ext>
    </p:extLst>
  </p:cSld>
  <p:clrMapOvr>
    <a:masterClrMapping/>
  </p:clrMapOvr>
  <p:transition spd="slow">
    <p:fade/>
  </p:transition>
</p:sld>
</file>

<file path=ppt/theme/theme1.xml><?xml version="1.0" encoding="utf-8"?>
<a:theme xmlns:a="http://schemas.openxmlformats.org/drawingml/2006/main" name="WisDOT template standard screen gray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2204f22ec054d2b8f06b5b6e15fafc8 xmlns="7d342aa1-059c-4e84-8b26-50d0fb93f078">
      <Terms xmlns="http://schemas.microsoft.com/office/infopath/2007/PartnerControls">
        <TermInfo xmlns="http://schemas.microsoft.com/office/infopath/2007/PartnerControls">
          <TermName xmlns="http://schemas.microsoft.com/office/infopath/2007/PartnerControls">Communication Templates</TermName>
          <TermId xmlns="http://schemas.microsoft.com/office/infopath/2007/PartnerControls">924143f1-6dc9-46d7-a9f6-1f2924822cd5</TermId>
        </TermInfo>
      </Terms>
    </b2204f22ec054d2b8f06b5b6e15fafc8>
    <Owner xmlns="7d342aa1-059c-4e84-8b26-50d0fb93f078">
      <UserInfo>
        <DisplayName>Little, Wanda L - DOT</DisplayName>
        <AccountId>540</AccountId>
        <AccountType/>
      </UserInfo>
    </Owner>
    <ccda7c41e9984a0494c5436c3276f9ec xmlns="077c9a81-7f24-4f5d-afa4-e4d444f2c472">Power Point|91c5ccfe-5412-4d60-ad95-adf113dd6163</ccda7c41e9984a0494c5436c3276f9ec>
    <TaxCatchAll xmlns="077c9a81-7f24-4f5d-afa4-e4d444f2c472">
      <Value>509</Value>
      <Value>308</Value>
    </TaxCatchAll>
    <AuthorName xmlns="7d342aa1-059c-4e84-8b26-50d0fb93f078">
      <UserInfo>
        <DisplayName>Little, Wanda L - DOT</DisplayName>
        <AccountId>540</AccountId>
        <AccountType/>
      </UserInfo>
    </AuthorName>
    <PublishingExpirationDate xmlns="http://schemas.microsoft.com/sharepoint/v3" xsi:nil="true"/>
    <Bureau xmlns="7d342aa1-059c-4e84-8b26-50d0fb93f078">Public Affairs</Bureau>
    <PublishingStartDate xmlns="http://schemas.microsoft.com/sharepoint/v3" xsi:nil="true"/>
    <Section xmlns="7d342aa1-059c-4e84-8b26-50d0fb93f078" xsi:nil="true"/>
    <WisDOTDivision xmlns="077c9a81-7f24-4f5d-afa4-e4d444f2c472">Exec</WisDOTDivi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1990152A8FD44AADA441BD7500FE3B" ma:contentTypeVersion="24" ma:contentTypeDescription="Create a new document." ma:contentTypeScope="" ma:versionID="409b97e763ee928380678f140d190a9c">
  <xsd:schema xmlns:xsd="http://www.w3.org/2001/XMLSchema" xmlns:xs="http://www.w3.org/2001/XMLSchema" xmlns:p="http://schemas.microsoft.com/office/2006/metadata/properties" xmlns:ns1="http://schemas.microsoft.com/sharepoint/v3" xmlns:ns2="7d342aa1-059c-4e84-8b26-50d0fb93f078" xmlns:ns3="077c9a81-7f24-4f5d-afa4-e4d444f2c472" targetNamespace="http://schemas.microsoft.com/office/2006/metadata/properties" ma:root="true" ma:fieldsID="a95f34e14d86105f52ab02073d01daad" ns1:_="" ns2:_="" ns3:_="">
    <xsd:import namespace="http://schemas.microsoft.com/sharepoint/v3"/>
    <xsd:import namespace="7d342aa1-059c-4e84-8b26-50d0fb93f078"/>
    <xsd:import namespace="077c9a81-7f24-4f5d-afa4-e4d444f2c472"/>
    <xsd:element name="properties">
      <xsd:complexType>
        <xsd:sequence>
          <xsd:element name="documentManagement">
            <xsd:complexType>
              <xsd:all>
                <xsd:element ref="ns1:PublishingStartDate" minOccurs="0"/>
                <xsd:element ref="ns1:PublishingExpirationDate" minOccurs="0"/>
                <xsd:element ref="ns2:AuthorName"/>
                <xsd:element ref="ns2:Owner"/>
                <xsd:element ref="ns3:WisDOTDivision"/>
                <xsd:element ref="ns2:Bureau" minOccurs="0"/>
                <xsd:element ref="ns2:Section" minOccurs="0"/>
                <xsd:element ref="ns2:MediaServiceMetadata" minOccurs="0"/>
                <xsd:element ref="ns2:MediaServiceFastMetadata" minOccurs="0"/>
                <xsd:element ref="ns2:b2204f22ec054d2b8f06b5b6e15fafc8" minOccurs="0"/>
                <xsd:element ref="ns3:ccda7c41e9984a0494c5436c3276f9ec"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3"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342aa1-059c-4e84-8b26-50d0fb93f078" elementFormDefault="qualified">
    <xsd:import namespace="http://schemas.microsoft.com/office/2006/documentManagement/types"/>
    <xsd:import namespace="http://schemas.microsoft.com/office/infopath/2007/PartnerControls"/>
    <xsd:element name="AuthorName" ma:index="4" ma:displayName="Author Name" ma:list="UserInfo" ma:SharePointGroup="0" ma:internalName="AuthorNam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wner" ma:index="5"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Bureau" ma:index="7" nillable="true" ma:displayName="Bureau" ma:format="Dropdown" ma:internalName="Bureau" ma:readOnly="false">
      <xsd:simpleType>
        <xsd:union memberTypes="dms:Text">
          <xsd:simpleType>
            <xsd:restriction base="dms:Choice">
              <xsd:enumeration value="Business Services (BBS)"/>
              <xsd:enumeration value="Financial Management (BFM)"/>
              <xsd:enumeration value="Information Technology Services (BITS)"/>
              <xsd:enumeration value="General Counsel"/>
              <xsd:enumeration value="Management and Budget"/>
              <xsd:enumeration value="Public Affairs"/>
              <xsd:enumeration value="Administrator's Office (AO)"/>
              <xsd:enumeration value="Driver services"/>
              <xsd:enumeration value="Field Services"/>
              <xsd:enumeration value="Vehicle Services"/>
              <xsd:enumeration value="Superintendent's Office"/>
              <xsd:enumeration value="Field Operations"/>
              <xsd:enumeration value="Support Services"/>
              <xsd:enumeration value="Transportation Safety"/>
              <xsd:enumeration value="Aeronautics"/>
              <xsd:enumeration value="Planning and Economic Development"/>
              <xsd:enumeration value="State Highway Programs"/>
              <xsd:enumeration value="Transit, Local Roads, Railroads and Harbors"/>
              <xsd:enumeration value="Highway Maintenance"/>
              <xsd:enumeration value="Project Development"/>
              <xsd:enumeration value="Structures"/>
              <xsd:enumeration value="Technical Services"/>
              <xsd:enumeration value="Traffic Operations"/>
              <xsd:enumeration value="OBOEC"/>
              <xsd:enumeration value="North Central Region"/>
              <xsd:enumeration value="Northeast Region"/>
              <xsd:enumeration value="Northwest Region"/>
              <xsd:enumeration value="Southeast Region"/>
              <xsd:enumeration value="Southwest Region"/>
            </xsd:restriction>
          </xsd:simpleType>
        </xsd:union>
      </xsd:simpleType>
    </xsd:element>
    <xsd:element name="Section" ma:index="8" nillable="true" ma:displayName="Section" ma:internalName="Section" ma:readOnly="false">
      <xsd:simpleType>
        <xsd:restriction base="dms:Text">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b2204f22ec054d2b8f06b5b6e15fafc8" ma:index="15" ma:taxonomy="true" ma:internalName="b2204f22ec054d2b8f06b5b6e15fafc8" ma:taxonomyFieldName="MyDOTNavigation" ma:displayName="MyDOT Navigation" ma:readOnly="false" ma:fieldId="{b2204f22-ec05-4d2b-8f06-b5b6e15fafc8}" ma:sspId="352c067e-633e-4f6a-86d3-fef86e6ec05c" ma:termSetId="132fe56b-f8a1-4e52-a3ee-de5bf3f9aa2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7c9a81-7f24-4f5d-afa4-e4d444f2c472" elementFormDefault="qualified">
    <xsd:import namespace="http://schemas.microsoft.com/office/2006/documentManagement/types"/>
    <xsd:import namespace="http://schemas.microsoft.com/office/infopath/2007/PartnerControls"/>
    <xsd:element name="WisDOTDivision" ma:index="6" ma:displayName="WisDOT Division" ma:description="WisDOT Divisions" ma:format="Dropdown" ma:internalName="WisDOTDivision" ma:readOnly="false">
      <xsd:simpleType>
        <xsd:restriction base="dms:Choice">
          <xsd:enumeration value="DBM"/>
          <xsd:enumeration value="Exec"/>
          <xsd:enumeration value="DMV"/>
          <xsd:enumeration value="DSP"/>
          <xsd:enumeration value="DTIM"/>
          <xsd:enumeration value="DTSD"/>
          <xsd:enumeration value="DPM-HR1"/>
        </xsd:restriction>
      </xsd:simpleType>
    </xsd:element>
    <xsd:element name="ccda7c41e9984a0494c5436c3276f9ec" ma:index="16" nillable="true" ma:displayName="MyDOTKeywords_0" ma:hidden="true" ma:internalName="ccda7c41e9984a0494c5436c3276f9ec" ma:readOnly="false">
      <xsd:simpleType>
        <xsd:restriction base="dms:Note"/>
      </xsd:simpleType>
    </xsd:element>
    <xsd:element name="TaxCatchAll" ma:index="21" nillable="true" ma:displayName="Taxonomy Catch All Column" ma:hidden="true" ma:list="{a1e9a1c2-3def-44b5-8760-b7578e2067bb}" ma:internalName="TaxCatchAll" ma:showField="CatchAllData" ma:web="077c9a81-7f24-4f5d-afa4-e4d444f2c4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2569F7-A43E-4AA1-94C4-CEF801B78E8D}">
  <ds:schemaRefs>
    <ds:schemaRef ds:uri="http://schemas.openxmlformats.org/package/2006/metadata/core-properties"/>
    <ds:schemaRef ds:uri="http://schemas.microsoft.com/office/2006/documentManagement/types"/>
    <ds:schemaRef ds:uri="http://schemas.microsoft.com/office/infopath/2007/PartnerControls"/>
    <ds:schemaRef ds:uri="7d342aa1-059c-4e84-8b26-50d0fb93f078"/>
    <ds:schemaRef ds:uri="http://purl.org/dc/elements/1.1/"/>
    <ds:schemaRef ds:uri="http://schemas.microsoft.com/office/2006/metadata/properties"/>
    <ds:schemaRef ds:uri="077c9a81-7f24-4f5d-afa4-e4d444f2c472"/>
    <ds:schemaRef ds:uri="http://schemas.microsoft.com/sharepoint/v3"/>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68B405F2-A598-4045-AE90-A5E9BE705347}">
  <ds:schemaRefs>
    <ds:schemaRef ds:uri="http://schemas.microsoft.com/sharepoint/v3/contenttype/forms"/>
  </ds:schemaRefs>
</ds:datastoreItem>
</file>

<file path=customXml/itemProps3.xml><?xml version="1.0" encoding="utf-8"?>
<ds:datastoreItem xmlns:ds="http://schemas.openxmlformats.org/officeDocument/2006/customXml" ds:itemID="{CCF3E61F-B536-48E8-9A5E-7E1F949A9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342aa1-059c-4e84-8b26-50d0fb93f078"/>
    <ds:schemaRef ds:uri="077c9a81-7f24-4f5d-afa4-e4d444f2c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2144</TotalTime>
  <Words>2194</Words>
  <Application>Microsoft Office PowerPoint</Application>
  <PresentationFormat>On-screen Show (4:3)</PresentationFormat>
  <Paragraphs>203</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Wingdings</vt:lpstr>
      <vt:lpstr>WisDOT template standard screen gray background</vt:lpstr>
      <vt:lpstr>Construction Communication 1.01</vt:lpstr>
      <vt:lpstr>Effective construction communication</vt:lpstr>
      <vt:lpstr>Tools, what tools???</vt:lpstr>
      <vt:lpstr>Timely Decision Making Manual</vt:lpstr>
      <vt:lpstr>Preconstruction Conference</vt:lpstr>
      <vt:lpstr>Preconstruction Conference</vt:lpstr>
      <vt:lpstr>Construction Partnering</vt:lpstr>
      <vt:lpstr>Weekly meeting</vt:lpstr>
      <vt:lpstr>Weekly Meeting</vt:lpstr>
      <vt:lpstr>3 Week Look Ahead</vt:lpstr>
      <vt:lpstr>104.4 Request for Information</vt:lpstr>
      <vt:lpstr>104.3 Contractor Notification has been revised.</vt:lpstr>
      <vt:lpstr>104.3 Contractor Notification has been revised.</vt:lpstr>
      <vt:lpstr>104.3.3 Contractor 5 day written notification</vt:lpstr>
      <vt:lpstr>104.3.6 Region Final Decision</vt:lpstr>
      <vt:lpstr>Have a great construction season!!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1024 x 768</dc:title>
  <dc:creator>KIRKPATRICK, MARY K</dc:creator>
  <cp:lastModifiedBy>Rebecca Olsen</cp:lastModifiedBy>
  <cp:revision>148</cp:revision>
  <cp:lastPrinted>2017-04-24T18:31:24Z</cp:lastPrinted>
  <dcterms:created xsi:type="dcterms:W3CDTF">2017-03-13T20:15:47Z</dcterms:created>
  <dcterms:modified xsi:type="dcterms:W3CDTF">2020-02-17T20:14:49Z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0x010100541990152A8FD44AADA441BD7500FE3B</vt:lpwstr>
  </property>
  <property fmtid="{D5CDD505-2E9C-101B-9397-08002B2CF9AE}" pid="3" name="MyDOTKeywords">
    <vt:lpwstr>308;#Power Point|91c5ccfe-5412-4d60-ad95-adf113dd6163</vt:lpwstr>
  </property>
  <property fmtid="{D5CDD505-2E9C-101B-9397-08002B2CF9AE}" pid="4" name="MyDOTNavigation">
    <vt:lpwstr>509;#Communication Templates|924143f1-6dc9-46d7-a9f6-1f2924822cd5</vt:lpwstr>
  </property>
</Properties>
</file>