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4"/>
  </p:notesMasterIdLst>
  <p:handoutMasterIdLst>
    <p:handoutMasterId r:id="rId15"/>
  </p:handoutMasterIdLst>
  <p:sldIdLst>
    <p:sldId id="262" r:id="rId5"/>
    <p:sldId id="264" r:id="rId6"/>
    <p:sldId id="271" r:id="rId7"/>
    <p:sldId id="272" r:id="rId8"/>
    <p:sldId id="274" r:id="rId9"/>
    <p:sldId id="273" r:id="rId10"/>
    <p:sldId id="277" r:id="rId11"/>
    <p:sldId id="275" r:id="rId12"/>
    <p:sldId id="276" r:id="rId1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B846"/>
    <a:srgbClr val="D8B832"/>
    <a:srgbClr val="FFBE05"/>
    <a:srgbClr val="F2CD00"/>
    <a:srgbClr val="00416A"/>
    <a:srgbClr val="A0284C"/>
    <a:srgbClr val="D8B85E"/>
    <a:srgbClr val="DCC070"/>
    <a:srgbClr val="1E3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0" autoAdjust="0"/>
    <p:restoredTop sz="51092" autoAdjust="0"/>
  </p:normalViewPr>
  <p:slideViewPr>
    <p:cSldViewPr snapToGrid="0">
      <p:cViewPr varScale="1">
        <p:scale>
          <a:sx n="53" d="100"/>
          <a:sy n="53" d="100"/>
        </p:scale>
        <p:origin x="24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387A35C-FE16-4401-8225-4521579CB0E4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 dirty="0"/>
              <a:t>Wisconsin Department of Transportation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30065EF-5B0B-4527-B697-707380E472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6072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16:09:57.360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DBFDDA02-9F01-45C1-BF11-C9918CE0F95A}" emma:medium="tactile" emma:mode="ink">
          <msink:context xmlns:msink="http://schemas.microsoft.com/ink/2010/main" type="writingRegion" rotatedBoundingBox="1173,1125 1188,1125 1188,1140 1173,1140"/>
        </emma:interpretation>
      </emma:emma>
    </inkml:annotationXML>
    <inkml:traceGroup>
      <inkml:annotationXML>
        <emma:emma xmlns:emma="http://www.w3.org/2003/04/emma" version="1.0">
          <emma:interpretation id="{2EF3A6D8-2DBA-44EA-BB84-F71448F32D89}" emma:medium="tactile" emma:mode="ink">
            <msink:context xmlns:msink="http://schemas.microsoft.com/ink/2010/main" type="paragraph" rotatedBoundingBox="1173,1125 1188,1125 1188,1140 1173,1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95C8D4-FFF5-4492-B995-6C18F77D0B29}" emma:medium="tactile" emma:mode="ink">
              <msink:context xmlns:msink="http://schemas.microsoft.com/ink/2010/main" type="line" rotatedBoundingBox="1173,1125 1188,1125 1188,1140 1173,1140"/>
            </emma:interpretation>
          </emma:emma>
        </inkml:annotationXML>
        <inkml:traceGroup>
          <inkml:annotationXML>
            <emma:emma xmlns:emma="http://www.w3.org/2003/04/emma" version="1.0">
              <emma:interpretation id="{3D22B72E-8A8E-4226-8662-1F1CB26AC21B}" emma:medium="tactile" emma:mode="ink">
                <msink:context xmlns:msink="http://schemas.microsoft.com/ink/2010/main" type="inkWord" rotatedBoundingBox="1173,1125 1188,1125 1188,1140 1173,1140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1 1 0,'0'0'224,"0"0"-32,0 0-96,0 0 65,0 0-33,0 0 32,0 0 128,0 0 0,0 0-95,0 0-1,0 0-64,0 0-64,0 0-32,0 0 0,0 0 32,0 0-32,0 0-32,0 0 0,0 0 0,0 0 32,0 0-32,0 0 0,0 0 0,0 0 0,0 0-32,0 0-192,0 0-96,0 0-97,0 0-223,0 0-33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5T16:40:01.099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0E13C1C7-6FAB-4E68-ADFC-5B813B7C1058}" emma:medium="tactile" emma:mode="ink">
          <msink:context xmlns:msink="http://schemas.microsoft.com/ink/2010/main" type="writingRegion" rotatedBoundingBox="27318,17211 27372,17211 27372,17319 27318,17319"/>
        </emma:interpretation>
      </emma:emma>
    </inkml:annotationXML>
    <inkml:traceGroup>
      <inkml:annotationXML>
        <emma:emma xmlns:emma="http://www.w3.org/2003/04/emma" version="1.0">
          <emma:interpretation id="{EFCEBCAC-36D5-4F24-98B0-04FDDD4D49E7}" emma:medium="tactile" emma:mode="ink">
            <msink:context xmlns:msink="http://schemas.microsoft.com/ink/2010/main" type="paragraph" rotatedBoundingBox="27318,17211 27372,17211 27372,17319 27318,173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048C3A-3CFE-4D80-AA99-2A39DF3F837F}" emma:medium="tactile" emma:mode="ink">
              <msink:context xmlns:msink="http://schemas.microsoft.com/ink/2010/main" type="line" rotatedBoundingBox="27318,17211 27372,17211 27372,17319 27318,17319"/>
            </emma:interpretation>
          </emma:emma>
        </inkml:annotationXML>
        <inkml:traceGroup>
          <inkml:annotationXML>
            <emma:emma xmlns:emma="http://www.w3.org/2003/04/emma" version="1.0">
              <emma:interpretation id="{7779F1BC-1A8C-41E5-9206-4653DC0ABF3F}" emma:medium="tactile" emma:mode="ink">
                <msink:context xmlns:msink="http://schemas.microsoft.com/ink/2010/main" type="inkWord" rotatedBoundingBox="27318,17211 27372,17211 27372,17319 27318,17319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G</emma:literal>
                </emma:interpretation>
                <emma:interpretation id="interp2" emma:lang="en-US" emma:confidence="0">
                  <emma:literal>r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27 109 0,'0'0'352,"0"0"-63,0 0 127,0 0-32,0 0-159,0 0-1,0 0-64,0 0-32,0 0-32,0 0-64,0-27 0,0 27 0,-27 0-32,27-27 0,0 27 32,0 0 0,0 0-32,0 0-32,0 0 0,0-27 0,0 27-256,27 0-321,0-27-352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B8B34B4-0DAC-4C17-B484-320AB1570CDC}" type="datetimeFigureOut">
              <a:rPr lang="en-US" smtClean="0"/>
              <a:t>2/18/2020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 dirty="0"/>
              <a:t>Wisconsin Department of Transportation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3688F50-7C5E-4630-BBD8-8950DF35AB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1315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baseline="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baseline="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0" baseline="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baseline="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b="0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34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5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07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35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04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64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44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0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3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94360"/>
            <a:ext cx="8229600" cy="147574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ts val="5600"/>
              </a:lnSpc>
              <a:defRPr sz="6000" b="1" spc="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Select to edit title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163236"/>
            <a:ext cx="8229600" cy="5672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4700" b="1" spc="150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30496"/>
            <a:ext cx="8229600" cy="5486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4200"/>
              </a:lnSpc>
              <a:buNone/>
              <a:defRPr sz="4000" spc="100" baseline="0">
                <a:solidFill>
                  <a:srgbClr val="A0284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505200"/>
            <a:ext cx="8229600" cy="10058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800" spc="1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event</a:t>
            </a:r>
          </a:p>
          <a:p>
            <a:pPr lvl="0"/>
            <a:r>
              <a:rPr lang="en-US" dirty="0"/>
              <a:t>Location, City, State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59300"/>
            <a:ext cx="8229600" cy="482600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 algn="ctr">
              <a:buNone/>
              <a:defRPr sz="25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9" y="5299578"/>
            <a:ext cx="1143000" cy="1143000"/>
          </a:xfrm>
          <a:prstGeom prst="rect">
            <a:avLst/>
          </a:prstGeom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5844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3888" y="2743200"/>
            <a:ext cx="386715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to edit bullet 4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24400" y="2743200"/>
            <a:ext cx="3786188" cy="3800052"/>
          </a:xfrm>
          <a:prstGeom prst="rect">
            <a:avLst/>
          </a:prstGeom>
          <a:effectLst>
            <a:outerShdw blurRad="889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</a:t>
            </a:r>
            <a:br>
              <a:rPr lang="en-US" dirty="0"/>
            </a:br>
            <a:r>
              <a:rPr lang="en-US" dirty="0"/>
              <a:t>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08362678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ample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4360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286000"/>
            <a:ext cx="78867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24744545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or graph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or graph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23888" y="2743200"/>
            <a:ext cx="7886700" cy="3825879"/>
          </a:xfrm>
          <a:prstGeom prst="rect">
            <a:avLst/>
          </a:prstGeom>
          <a:effectLst>
            <a:outerShdw blurRad="1016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87858309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384B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115720425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paragraph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100"/>
              </a:lnSpc>
              <a:buNone/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baseline="0">
                <a:solidFill>
                  <a:srgbClr val="FFC00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paragraph.</a:t>
            </a:r>
          </a:p>
        </p:txBody>
      </p:sp>
    </p:spTree>
    <p:extLst>
      <p:ext uri="{BB962C8B-B14F-4D97-AF65-F5344CB8AC3E}">
        <p14:creationId xmlns:p14="http://schemas.microsoft.com/office/powerpoint/2010/main" val="342751159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84864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customXml" Target="../ink/ink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26" y="4360549"/>
            <a:ext cx="3775972" cy="24974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 userDrawn="1"/>
            </p14:nvContentPartPr>
            <p14:xfrm>
              <a:off x="422348" y="405245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9108" y="402005"/>
                <a:ext cx="6840" cy="68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5" r:id="rId3"/>
    <p:sldLayoutId id="2147483679" r:id="rId4"/>
    <p:sldLayoutId id="2147483676" r:id="rId5"/>
    <p:sldLayoutId id="2147483677" r:id="rId6"/>
    <p:sldLayoutId id="2147483681" r:id="rId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baumann@dot.wi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Utility Conflict</a:t>
            </a:r>
            <a:br>
              <a:rPr lang="en-US" dirty="0"/>
            </a:br>
            <a:r>
              <a:rPr lang="en-US" dirty="0"/>
              <a:t>Documentation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Michael Baumann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Statewide Utility Engineer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3505200"/>
            <a:ext cx="8229600" cy="778701"/>
          </a:xfrm>
        </p:spPr>
        <p:txBody>
          <a:bodyPr/>
          <a:lstStyle/>
          <a:p>
            <a:r>
              <a:rPr lang="en-US" dirty="0"/>
              <a:t>North Central Region Construction Conference</a:t>
            </a:r>
          </a:p>
          <a:p>
            <a:r>
              <a:rPr lang="en-US" dirty="0"/>
              <a:t>Northcentral Technical College, Wausau, WI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4389120"/>
            <a:ext cx="8229600" cy="482600"/>
          </a:xfrm>
        </p:spPr>
        <p:txBody>
          <a:bodyPr/>
          <a:lstStyle/>
          <a:p>
            <a:r>
              <a:rPr lang="en-US" dirty="0"/>
              <a:t>February 19, 2020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9834564" y="6196197"/>
              <a:ext cx="19800" cy="39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1324" y="6193677"/>
                <a:ext cx="25560" cy="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492005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Presentation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33412" y="2152650"/>
            <a:ext cx="3986784" cy="3825453"/>
          </a:xfrm>
        </p:spPr>
        <p:txBody>
          <a:bodyPr/>
          <a:lstStyle/>
          <a:p>
            <a:r>
              <a:rPr lang="en-US" sz="3500" dirty="0"/>
              <a:t>Background</a:t>
            </a:r>
          </a:p>
          <a:p>
            <a:r>
              <a:rPr lang="en-US" sz="3500" dirty="0"/>
              <a:t>Purpose</a:t>
            </a:r>
          </a:p>
          <a:p>
            <a:r>
              <a:rPr lang="en-US" sz="3500" dirty="0"/>
              <a:t>2019 Report</a:t>
            </a:r>
          </a:p>
          <a:p>
            <a:r>
              <a:rPr lang="en-US" sz="3500" dirty="0"/>
              <a:t>2020 Report</a:t>
            </a:r>
          </a:p>
          <a:p>
            <a:r>
              <a:rPr lang="en-US" sz="3500" dirty="0"/>
              <a:t>2021 and Beyond</a:t>
            </a:r>
          </a:p>
          <a:p>
            <a:r>
              <a:rPr lang="en-US" sz="3500" dirty="0"/>
              <a:t>Questions</a:t>
            </a:r>
            <a:endParaRPr lang="en-US" sz="32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24CFD57-6960-4EA9-8198-287384C9E28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r="12641"/>
          <a:stretch>
            <a:fillRect/>
          </a:stretch>
        </p:blipFill>
        <p:spPr>
          <a:xfrm>
            <a:off x="4724400" y="2178050"/>
            <a:ext cx="3786188" cy="3800475"/>
          </a:xfrm>
        </p:spPr>
      </p:pic>
    </p:spTree>
    <p:extLst>
      <p:ext uri="{BB962C8B-B14F-4D97-AF65-F5344CB8AC3E}">
        <p14:creationId xmlns:p14="http://schemas.microsoft.com/office/powerpoint/2010/main" val="416077400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33412" y="2152650"/>
            <a:ext cx="3986784" cy="3825453"/>
          </a:xfrm>
        </p:spPr>
        <p:txBody>
          <a:bodyPr/>
          <a:lstStyle/>
          <a:p>
            <a:r>
              <a:rPr lang="en-US" sz="3500" dirty="0"/>
              <a:t>3D Utility Survey Data</a:t>
            </a:r>
          </a:p>
          <a:p>
            <a:r>
              <a:rPr lang="en-US" sz="3500" dirty="0"/>
              <a:t>FHWA National Utility Program Review</a:t>
            </a:r>
          </a:p>
          <a:p>
            <a:r>
              <a:rPr lang="en-US" sz="3500" dirty="0"/>
              <a:t>FHWA/</a:t>
            </a:r>
            <a:r>
              <a:rPr lang="en-US" sz="3500" dirty="0" err="1"/>
              <a:t>WisDOT</a:t>
            </a:r>
            <a:r>
              <a:rPr lang="en-US" sz="3500" dirty="0"/>
              <a:t> Contract Risk Assessment</a:t>
            </a:r>
          </a:p>
          <a:p>
            <a:r>
              <a:rPr lang="en-US" sz="3500" dirty="0" err="1"/>
              <a:t>WisDOT</a:t>
            </a:r>
            <a:r>
              <a:rPr lang="en-US" sz="3500" dirty="0"/>
              <a:t>/WTBA  Trans 220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9E6F7E5-390B-4B46-9C41-9EF20333B67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9091" b="9091"/>
          <a:stretch>
            <a:fillRect/>
          </a:stretch>
        </p:blipFill>
        <p:spPr>
          <a:xfrm>
            <a:off x="4724400" y="2463588"/>
            <a:ext cx="3786188" cy="38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6029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33412" y="2152650"/>
            <a:ext cx="3986784" cy="3825453"/>
          </a:xfrm>
        </p:spPr>
        <p:txBody>
          <a:bodyPr/>
          <a:lstStyle/>
          <a:p>
            <a:r>
              <a:rPr lang="en-US" sz="3500" dirty="0" err="1"/>
              <a:t>WisDOT</a:t>
            </a:r>
            <a:r>
              <a:rPr lang="en-US" sz="3500" dirty="0"/>
              <a:t> construction staff and WTBA</a:t>
            </a:r>
          </a:p>
          <a:p>
            <a:r>
              <a:rPr lang="en-US" sz="3500" dirty="0"/>
              <a:t>Utility delays </a:t>
            </a:r>
            <a:r>
              <a:rPr lang="en-US" sz="3500" u="sng" dirty="0"/>
              <a:t>not</a:t>
            </a:r>
            <a:r>
              <a:rPr lang="en-US" sz="3500" dirty="0"/>
              <a:t> documented</a:t>
            </a:r>
          </a:p>
          <a:p>
            <a:r>
              <a:rPr lang="en-US" sz="3500" dirty="0"/>
              <a:t>Anecdotal evidence</a:t>
            </a:r>
          </a:p>
          <a:p>
            <a:r>
              <a:rPr lang="en-US" sz="3500" dirty="0"/>
              <a:t>Tool to document utility delays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125FE82-70DA-45CC-9286-114467F514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9214" b="9214"/>
          <a:stretch>
            <a:fillRect/>
          </a:stretch>
        </p:blipFill>
        <p:spPr>
          <a:xfrm>
            <a:off x="4724400" y="2463588"/>
            <a:ext cx="3786188" cy="38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2134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Report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95142" y="1543050"/>
            <a:ext cx="4372546" cy="4435053"/>
          </a:xfrm>
        </p:spPr>
        <p:txBody>
          <a:bodyPr/>
          <a:lstStyle/>
          <a:p>
            <a:r>
              <a:rPr lang="en-US" sz="3500" dirty="0"/>
              <a:t>4 regions on 7 projects</a:t>
            </a:r>
          </a:p>
          <a:p>
            <a:r>
              <a:rPr lang="en-US" sz="3500" dirty="0"/>
              <a:t>Various project types</a:t>
            </a:r>
          </a:p>
          <a:p>
            <a:r>
              <a:rPr lang="en-US" sz="3500" dirty="0"/>
              <a:t>All delays documented</a:t>
            </a:r>
          </a:p>
          <a:p>
            <a:r>
              <a:rPr lang="en-US" sz="3500" dirty="0"/>
              <a:t>General synopsis:</a:t>
            </a:r>
          </a:p>
          <a:p>
            <a:pPr lvl="1"/>
            <a:r>
              <a:rPr lang="en-US" sz="3100" dirty="0"/>
              <a:t>Two main causes</a:t>
            </a:r>
          </a:p>
          <a:p>
            <a:pPr lvl="1"/>
            <a:r>
              <a:rPr lang="en-US" sz="3100" dirty="0"/>
              <a:t>Two facility types</a:t>
            </a:r>
          </a:p>
          <a:p>
            <a:pPr lvl="1"/>
            <a:r>
              <a:rPr lang="en-US" sz="3100" dirty="0"/>
              <a:t>Two main resolutions</a:t>
            </a:r>
          </a:p>
          <a:p>
            <a:pPr lvl="1"/>
            <a:r>
              <a:rPr lang="en-US" sz="3100" dirty="0"/>
              <a:t>Affected controlling item</a:t>
            </a:r>
          </a:p>
          <a:p>
            <a:pPr lvl="1"/>
            <a:r>
              <a:rPr lang="en-US" sz="3100" dirty="0"/>
              <a:t>All utility delays less than 5 hours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00A1CD4-9786-4E9D-AB07-A4ED7F21E93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2710" r="12710"/>
          <a:stretch>
            <a:fillRect/>
          </a:stretch>
        </p:blipFill>
        <p:spPr>
          <a:xfrm>
            <a:off x="4572000" y="1689522"/>
            <a:ext cx="4418380" cy="4435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59BBA8-DEEF-4B23-AFE3-BD9D621D1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529" y="4892612"/>
            <a:ext cx="1784442" cy="12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0452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Report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33412" y="2152650"/>
            <a:ext cx="3986784" cy="3825453"/>
          </a:xfrm>
        </p:spPr>
        <p:txBody>
          <a:bodyPr/>
          <a:lstStyle/>
          <a:p>
            <a:r>
              <a:rPr lang="en-US" sz="3500" dirty="0"/>
              <a:t>Revised the report</a:t>
            </a:r>
          </a:p>
          <a:p>
            <a:r>
              <a:rPr lang="en-US" sz="3500" dirty="0"/>
              <a:t>All contract modifications with “UC” reason code</a:t>
            </a:r>
          </a:p>
          <a:p>
            <a:r>
              <a:rPr lang="en-US" sz="3500" dirty="0"/>
              <a:t>30 to 40 projects</a:t>
            </a:r>
          </a:p>
          <a:p>
            <a:r>
              <a:rPr lang="en-US" sz="3500" dirty="0"/>
              <a:t>Various project types</a:t>
            </a:r>
          </a:p>
          <a:p>
            <a:endParaRPr lang="en-US" sz="35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87D5D56-17D2-48FD-A4BB-FBA51ECB9C3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5392" r="15392"/>
          <a:stretch>
            <a:fillRect/>
          </a:stretch>
        </p:blipFill>
        <p:spPr>
          <a:xfrm>
            <a:off x="4895850" y="2063751"/>
            <a:ext cx="3786188" cy="38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9378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270528"/>
          </a:xfrm>
        </p:spPr>
        <p:txBody>
          <a:bodyPr/>
          <a:lstStyle/>
          <a:p>
            <a:r>
              <a:rPr lang="en-US" dirty="0"/>
              <a:t>2020 Report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2972A8-22DB-45C8-81C6-67D51E95D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833" y="947650"/>
            <a:ext cx="4394613" cy="579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5188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and Beyond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33412" y="2152650"/>
            <a:ext cx="3986784" cy="3825453"/>
          </a:xfrm>
        </p:spPr>
        <p:txBody>
          <a:bodyPr/>
          <a:lstStyle/>
          <a:p>
            <a:r>
              <a:rPr lang="en-US" sz="3500" dirty="0" err="1"/>
              <a:t>AASHTOWare</a:t>
            </a:r>
            <a:endParaRPr lang="en-US" sz="3500" dirty="0"/>
          </a:p>
          <a:p>
            <a:r>
              <a:rPr lang="en-US" sz="3500" dirty="0"/>
              <a:t>Evaluate which project types will be required to utilize</a:t>
            </a:r>
          </a:p>
          <a:p>
            <a:r>
              <a:rPr lang="en-US" sz="3500" dirty="0"/>
              <a:t>Analyze data</a:t>
            </a:r>
          </a:p>
          <a:p>
            <a:r>
              <a:rPr lang="en-US" sz="3500" dirty="0"/>
              <a:t>Evaluate potential solutions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9D2F0B-5E26-4302-B41B-F86432714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0" y="1826520"/>
            <a:ext cx="3067050" cy="447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2372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33412" y="2152650"/>
            <a:ext cx="3986784" cy="3825453"/>
          </a:xfrm>
        </p:spPr>
        <p:txBody>
          <a:bodyPr/>
          <a:lstStyle/>
          <a:p>
            <a:r>
              <a:rPr lang="en-US" sz="3500" dirty="0"/>
              <a:t>Michael Baumann</a:t>
            </a:r>
          </a:p>
          <a:p>
            <a:r>
              <a:rPr lang="en-US" sz="3500" dirty="0"/>
              <a:t>Statewide Utility Engineer</a:t>
            </a:r>
          </a:p>
          <a:p>
            <a:r>
              <a:rPr lang="en-US" sz="3500" dirty="0">
                <a:hlinkClick r:id="rId3"/>
              </a:rPr>
              <a:t>michael.baumann@ dot.wi.gov</a:t>
            </a:r>
            <a:endParaRPr lang="en-US" sz="3500" dirty="0"/>
          </a:p>
          <a:p>
            <a:r>
              <a:rPr lang="en-US" sz="3500" dirty="0"/>
              <a:t>(608) 219-5109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03C6107-20D4-4F83-9093-788696AABA2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12406" r="12406"/>
          <a:stretch>
            <a:fillRect/>
          </a:stretch>
        </p:blipFill>
        <p:spPr>
          <a:xfrm>
            <a:off x="4991100" y="2152650"/>
            <a:ext cx="3786188" cy="38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4342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WisDOT template standard screen gray backgroun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1990152A8FD44AADA441BD7500FE3B" ma:contentTypeVersion="24" ma:contentTypeDescription="Create a new document." ma:contentTypeScope="" ma:versionID="409b97e763ee928380678f140d190a9c">
  <xsd:schema xmlns:xsd="http://www.w3.org/2001/XMLSchema" xmlns:xs="http://www.w3.org/2001/XMLSchema" xmlns:p="http://schemas.microsoft.com/office/2006/metadata/properties" xmlns:ns1="http://schemas.microsoft.com/sharepoint/v3" xmlns:ns2="7d342aa1-059c-4e84-8b26-50d0fb93f078" xmlns:ns3="077c9a81-7f24-4f5d-afa4-e4d444f2c472" targetNamespace="http://schemas.microsoft.com/office/2006/metadata/properties" ma:root="true" ma:fieldsID="a95f34e14d86105f52ab02073d01daad" ns1:_="" ns2:_="" ns3:_="">
    <xsd:import namespace="http://schemas.microsoft.com/sharepoint/v3"/>
    <xsd:import namespace="7d342aa1-059c-4e84-8b26-50d0fb93f078"/>
    <xsd:import namespace="077c9a81-7f24-4f5d-afa4-e4d444f2c47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AuthorName"/>
                <xsd:element ref="ns2:Owner"/>
                <xsd:element ref="ns3:WisDOTDivision"/>
                <xsd:element ref="ns2:Bureau" minOccurs="0"/>
                <xsd:element ref="ns2:Section" minOccurs="0"/>
                <xsd:element ref="ns2:MediaServiceMetadata" minOccurs="0"/>
                <xsd:element ref="ns2:MediaServiceFastMetadata" minOccurs="0"/>
                <xsd:element ref="ns2:b2204f22ec054d2b8f06b5b6e15fafc8" minOccurs="0"/>
                <xsd:element ref="ns3:ccda7c41e9984a0494c5436c3276f9ec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 ma:readOnly="false">
      <xsd:simpleType>
        <xsd:restriction base="dms:Unknown"/>
      </xsd:simpleType>
    </xsd:element>
    <xsd:element name="PublishingExpirationDate" ma:index="3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42aa1-059c-4e84-8b26-50d0fb93f078" elementFormDefault="qualified">
    <xsd:import namespace="http://schemas.microsoft.com/office/2006/documentManagement/types"/>
    <xsd:import namespace="http://schemas.microsoft.com/office/infopath/2007/PartnerControls"/>
    <xsd:element name="AuthorName" ma:index="4" ma:displayName="Author Name" ma:list="UserInfo" ma:SharePointGroup="0" ma:internalName="AuthorName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wner" ma:index="5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ureau" ma:index="7" nillable="true" ma:displayName="Bureau" ma:format="Dropdown" ma:internalName="Bureau" ma:readOnly="false">
      <xsd:simpleType>
        <xsd:union memberTypes="dms:Text">
          <xsd:simpleType>
            <xsd:restriction base="dms:Choice">
              <xsd:enumeration value="Business Services (BBS)"/>
              <xsd:enumeration value="Financial Management (BFM)"/>
              <xsd:enumeration value="Information Technology Services (BITS)"/>
              <xsd:enumeration value="General Counsel"/>
              <xsd:enumeration value="Management and Budget"/>
              <xsd:enumeration value="Public Affairs"/>
              <xsd:enumeration value="Administrator's Office (AO)"/>
              <xsd:enumeration value="Driver services"/>
              <xsd:enumeration value="Field Services"/>
              <xsd:enumeration value="Vehicle Services"/>
              <xsd:enumeration value="Superintendent's Office"/>
              <xsd:enumeration value="Field Operations"/>
              <xsd:enumeration value="Support Services"/>
              <xsd:enumeration value="Transportation Safety"/>
              <xsd:enumeration value="Aeronautics"/>
              <xsd:enumeration value="Planning and Economic Development"/>
              <xsd:enumeration value="State Highway Programs"/>
              <xsd:enumeration value="Transit, Local Roads, Railroads and Harbors"/>
              <xsd:enumeration value="Highway Maintenance"/>
              <xsd:enumeration value="Project Development"/>
              <xsd:enumeration value="Structures"/>
              <xsd:enumeration value="Technical Services"/>
              <xsd:enumeration value="Traffic Operations"/>
              <xsd:enumeration value="OBOEC"/>
              <xsd:enumeration value="North Central Region"/>
              <xsd:enumeration value="Northeast Region"/>
              <xsd:enumeration value="Northwest Region"/>
              <xsd:enumeration value="Southeast Region"/>
              <xsd:enumeration value="Southwest Region"/>
            </xsd:restriction>
          </xsd:simpleType>
        </xsd:union>
      </xsd:simpleType>
    </xsd:element>
    <xsd:element name="Section" ma:index="8" nillable="true" ma:displayName="Section" ma:internalName="Section" ma:readOnly="false">
      <xsd:simpleType>
        <xsd:restriction base="dms:Text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b2204f22ec054d2b8f06b5b6e15fafc8" ma:index="15" ma:taxonomy="true" ma:internalName="b2204f22ec054d2b8f06b5b6e15fafc8" ma:taxonomyFieldName="MyDOTNavigation" ma:displayName="MyDOT Navigation" ma:readOnly="false" ma:fieldId="{b2204f22-ec05-4d2b-8f06-b5b6e15fafc8}" ma:sspId="352c067e-633e-4f6a-86d3-fef86e6ec05c" ma:termSetId="132fe56b-f8a1-4e52-a3ee-de5bf3f9aa2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c9a81-7f24-4f5d-afa4-e4d444f2c472" elementFormDefault="qualified">
    <xsd:import namespace="http://schemas.microsoft.com/office/2006/documentManagement/types"/>
    <xsd:import namespace="http://schemas.microsoft.com/office/infopath/2007/PartnerControls"/>
    <xsd:element name="WisDOTDivision" ma:index="6" ma:displayName="WisDOT Division" ma:description="WisDOT Divisions" ma:format="Dropdown" ma:internalName="WisDOTDivision" ma:readOnly="false">
      <xsd:simpleType>
        <xsd:restriction base="dms:Choice">
          <xsd:enumeration value="DBM"/>
          <xsd:enumeration value="Exec"/>
          <xsd:enumeration value="DMV"/>
          <xsd:enumeration value="DSP"/>
          <xsd:enumeration value="DTIM"/>
          <xsd:enumeration value="DTSD"/>
          <xsd:enumeration value="DPM-HR1"/>
        </xsd:restriction>
      </xsd:simpleType>
    </xsd:element>
    <xsd:element name="ccda7c41e9984a0494c5436c3276f9ec" ma:index="16" nillable="true" ma:displayName="MyDOTKeywords_0" ma:hidden="true" ma:internalName="ccda7c41e9984a0494c5436c3276f9ec" ma:readOnly="false">
      <xsd:simpleType>
        <xsd:restriction base="dms:Note"/>
      </xsd:simpleType>
    </xsd:element>
    <xsd:element name="TaxCatchAll" ma:index="21" nillable="true" ma:displayName="Taxonomy Catch All Column" ma:hidden="true" ma:list="{a1e9a1c2-3def-44b5-8760-b7578e2067bb}" ma:internalName="TaxCatchAll" ma:showField="CatchAllData" ma:web="077c9a81-7f24-4f5d-afa4-e4d444f2c4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2204f22ec054d2b8f06b5b6e15fafc8 xmlns="7d342aa1-059c-4e84-8b26-50d0fb93f078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 Templates</TermName>
          <TermId xmlns="http://schemas.microsoft.com/office/infopath/2007/PartnerControls">924143f1-6dc9-46d7-a9f6-1f2924822cd5</TermId>
        </TermInfo>
      </Terms>
    </b2204f22ec054d2b8f06b5b6e15fafc8>
    <Owner xmlns="7d342aa1-059c-4e84-8b26-50d0fb93f078">
      <UserInfo>
        <DisplayName>Little, Wanda L - DOT</DisplayName>
        <AccountId>540</AccountId>
        <AccountType/>
      </UserInfo>
    </Owner>
    <ccda7c41e9984a0494c5436c3276f9ec xmlns="077c9a81-7f24-4f5d-afa4-e4d444f2c472">Power Point|91c5ccfe-5412-4d60-ad95-adf113dd6163</ccda7c41e9984a0494c5436c3276f9ec>
    <TaxCatchAll xmlns="077c9a81-7f24-4f5d-afa4-e4d444f2c472">
      <Value>509</Value>
      <Value>308</Value>
    </TaxCatchAll>
    <AuthorName xmlns="7d342aa1-059c-4e84-8b26-50d0fb93f078">
      <UserInfo>
        <DisplayName>Little, Wanda L - DOT</DisplayName>
        <AccountId>540</AccountId>
        <AccountType/>
      </UserInfo>
    </AuthorName>
    <PublishingExpirationDate xmlns="http://schemas.microsoft.com/sharepoint/v3" xsi:nil="true"/>
    <Bureau xmlns="7d342aa1-059c-4e84-8b26-50d0fb93f078">Public Affairs</Bureau>
    <PublishingStartDate xmlns="http://schemas.microsoft.com/sharepoint/v3" xsi:nil="true"/>
    <Section xmlns="7d342aa1-059c-4e84-8b26-50d0fb93f078" xsi:nil="true"/>
    <WisDOTDivision xmlns="077c9a81-7f24-4f5d-afa4-e4d444f2c472">Exec</WisDOTDivision>
  </documentManagement>
</p:properties>
</file>

<file path=customXml/itemProps1.xml><?xml version="1.0" encoding="utf-8"?>
<ds:datastoreItem xmlns:ds="http://schemas.openxmlformats.org/officeDocument/2006/customXml" ds:itemID="{68B405F2-A598-4045-AE90-A5E9BE7053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F3E61F-B536-48E8-9A5E-7E1F949A92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d342aa1-059c-4e84-8b26-50d0fb93f078"/>
    <ds:schemaRef ds:uri="077c9a81-7f24-4f5d-afa4-e4d444f2c4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2569F7-A43E-4AA1-94C4-CEF801B78E8D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d342aa1-059c-4e84-8b26-50d0fb93f078"/>
    <ds:schemaRef ds:uri="http://purl.org/dc/elements/1.1/"/>
    <ds:schemaRef ds:uri="http://schemas.microsoft.com/office/2006/metadata/properties"/>
    <ds:schemaRef ds:uri="077c9a81-7f24-4f5d-afa4-e4d444f2c47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2931</TotalTime>
  <Words>232</Words>
  <Application>Microsoft Office PowerPoint</Application>
  <PresentationFormat>On-screen Show (4:3)</PresentationFormat>
  <Paragraphs>85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Wingdings</vt:lpstr>
      <vt:lpstr>WisDOT template standard screen gray background</vt:lpstr>
      <vt:lpstr>Utility Conflict Documentation Report</vt:lpstr>
      <vt:lpstr>Overview of Presentation</vt:lpstr>
      <vt:lpstr>Background</vt:lpstr>
      <vt:lpstr>Purpose</vt:lpstr>
      <vt:lpstr>2019 Report</vt:lpstr>
      <vt:lpstr>2020 Report</vt:lpstr>
      <vt:lpstr>2020 Report</vt:lpstr>
      <vt:lpstr>2021 and Beyond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1024 x 768</dc:title>
  <dc:creator>KIRKPATRICK, MARY K</dc:creator>
  <cp:lastModifiedBy>Rebecca Olsen</cp:lastModifiedBy>
  <cp:revision>130</cp:revision>
  <cp:lastPrinted>2017-04-24T18:31:24Z</cp:lastPrinted>
  <dcterms:created xsi:type="dcterms:W3CDTF">2017-03-13T20:15:47Z</dcterms:created>
  <dcterms:modified xsi:type="dcterms:W3CDTF">2020-02-18T20:35:45Z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0x010100541990152A8FD44AADA441BD7500FE3B</vt:lpwstr>
  </property>
  <property fmtid="{D5CDD505-2E9C-101B-9397-08002B2CF9AE}" pid="3" name="MyDOTKeywords">
    <vt:lpwstr>308;#Power Point|91c5ccfe-5412-4d60-ad95-adf113dd6163</vt:lpwstr>
  </property>
  <property fmtid="{D5CDD505-2E9C-101B-9397-08002B2CF9AE}" pid="4" name="MyDOTNavigation">
    <vt:lpwstr>509;#Communication Templates|924143f1-6dc9-46d7-a9f6-1f2924822cd5</vt:lpwstr>
  </property>
</Properties>
</file>