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ink/ink1.xml" ContentType="application/inkml+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7"/>
  </p:notesMasterIdLst>
  <p:handoutMasterIdLst>
    <p:handoutMasterId r:id="rId18"/>
  </p:handoutMasterIdLst>
  <p:sldIdLst>
    <p:sldId id="262" r:id="rId2"/>
    <p:sldId id="271" r:id="rId3"/>
    <p:sldId id="313" r:id="rId4"/>
    <p:sldId id="268" r:id="rId5"/>
    <p:sldId id="314" r:id="rId6"/>
    <p:sldId id="320" r:id="rId7"/>
    <p:sldId id="321" r:id="rId8"/>
    <p:sldId id="315" r:id="rId9"/>
    <p:sldId id="316" r:id="rId10"/>
    <p:sldId id="318" r:id="rId11"/>
    <p:sldId id="317" r:id="rId12"/>
    <p:sldId id="319" r:id="rId13"/>
    <p:sldId id="323" r:id="rId14"/>
    <p:sldId id="322" r:id="rId15"/>
    <p:sldId id="312" r:id="rId1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B846"/>
    <a:srgbClr val="D8B832"/>
    <a:srgbClr val="FFBE05"/>
    <a:srgbClr val="F2CD00"/>
    <a:srgbClr val="00416A"/>
    <a:srgbClr val="A0284C"/>
    <a:srgbClr val="D8B85E"/>
    <a:srgbClr val="DCC070"/>
    <a:srgbClr val="1E38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0" autoAdjust="0"/>
    <p:restoredTop sz="51092" autoAdjust="0"/>
  </p:normalViewPr>
  <p:slideViewPr>
    <p:cSldViewPr snapToGrid="0">
      <p:cViewPr varScale="1">
        <p:scale>
          <a:sx n="81" d="100"/>
          <a:sy n="81" d="100"/>
        </p:scale>
        <p:origin x="103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4428"/>
    </p:cViewPr>
  </p:sorterViewPr>
  <p:notesViewPr>
    <p:cSldViewPr snapToGrid="0">
      <p:cViewPr varScale="1">
        <p:scale>
          <a:sx n="84" d="100"/>
          <a:sy n="84" d="100"/>
        </p:scale>
        <p:origin x="315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E387A35C-FE16-4401-8225-4521579CB0E4}" type="datetimeFigureOut">
              <a:rPr lang="en-US" smtClean="0"/>
              <a:t>2/18/2020</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230065EF-5B0B-4527-B697-707380E472D5}" type="slidenum">
              <a:rPr lang="en-US" smtClean="0"/>
              <a:t>‹#›</a:t>
            </a:fld>
            <a:endParaRPr lang="en-US"/>
          </a:p>
        </p:txBody>
      </p:sp>
    </p:spTree>
    <p:extLst>
      <p:ext uri="{BB962C8B-B14F-4D97-AF65-F5344CB8AC3E}">
        <p14:creationId xmlns:p14="http://schemas.microsoft.com/office/powerpoint/2010/main" val="1519160728"/>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18T16:09:57.360"/>
    </inkml:context>
    <inkml:brush xml:id="br0">
      <inkml:brushProperty name="width" value="0.05" units="cm"/>
      <inkml:brushProperty name="height" value="0.05" units="cm"/>
    </inkml:brush>
  </inkml:definitions>
  <inkml:traceGroup>
    <inkml:annotationXML>
      <emma:emma xmlns:emma="http://www.w3.org/2003/04/emma" version="1.0">
        <emma:interpretation id="{DBFDDA02-9F01-45C1-BF11-C9918CE0F95A}" emma:medium="tactile" emma:mode="ink">
          <msink:context xmlns:msink="http://schemas.microsoft.com/ink/2010/main" type="writingRegion" rotatedBoundingBox="1173,1125 1188,1125 1188,1140 1173,1140"/>
        </emma:interpretation>
      </emma:emma>
    </inkml:annotationXML>
    <inkml:traceGroup>
      <inkml:annotationXML>
        <emma:emma xmlns:emma="http://www.w3.org/2003/04/emma" version="1.0">
          <emma:interpretation id="{2EF3A6D8-2DBA-44EA-BB84-F71448F32D89}" emma:medium="tactile" emma:mode="ink">
            <msink:context xmlns:msink="http://schemas.microsoft.com/ink/2010/main" type="paragraph" rotatedBoundingBox="1173,1125 1188,1125 1188,1140 1173,1140" alignmentLevel="1"/>
          </emma:interpretation>
        </emma:emma>
      </inkml:annotationXML>
      <inkml:traceGroup>
        <inkml:annotationXML>
          <emma:emma xmlns:emma="http://www.w3.org/2003/04/emma" version="1.0">
            <emma:interpretation id="{3095C8D4-FFF5-4492-B995-6C18F77D0B29}" emma:medium="tactile" emma:mode="ink">
              <msink:context xmlns:msink="http://schemas.microsoft.com/ink/2010/main" type="line" rotatedBoundingBox="1173,1125 1188,1125 1188,1140 1173,1140"/>
            </emma:interpretation>
          </emma:emma>
        </inkml:annotationXML>
        <inkml:traceGroup>
          <inkml:annotationXML>
            <emma:emma xmlns:emma="http://www.w3.org/2003/04/emma" version="1.0">
              <emma:interpretation id="{3D22B72E-8A8E-4226-8662-1F1CB26AC21B}" emma:medium="tactile" emma:mode="ink">
                <msink:context xmlns:msink="http://schemas.microsoft.com/ink/2010/main" type="inkWord" rotatedBoundingBox="1173,1125 1188,1125 1188,1140 1173,1140"/>
              </emma:interpretation>
              <emma:one-of disjunction-type="recognition" id="oneOf0">
                <emma:interpretation id="interp0" emma:lang="en-US" emma:confidence="0">
                  <emma:literal>.</emma:literal>
                </emma:interpretation>
                <emma:interpretation id="interp1" emma:lang="en-US" emma:confidence="0">
                  <emma:literal>v</emma:literal>
                </emma:interpretation>
                <emma:interpretation id="interp2" emma:lang="en-US" emma:confidence="0">
                  <emma:literal>}</emma:literal>
                </emma:interpretation>
                <emma:interpretation id="interp3" emma:lang="en-US" emma:confidence="0">
                  <emma:literal>w</emma:literal>
                </emma:interpretation>
                <emma:interpretation id="interp4" emma:lang="en-US" emma:confidence="0">
                  <emma:literal>3</emma:literal>
                </emma:interpretation>
              </emma:one-of>
            </emma:emma>
          </inkml:annotationXML>
          <inkml:trace contextRef="#ctx0" brushRef="#br0">1 1 0,'0'0'224,"0"0"-32,0 0-96,0 0 65,0 0-33,0 0 32,0 0 128,0 0 0,0 0-95,0 0-1,0 0-64,0 0-64,0 0-32,0 0 0,0 0 32,0 0-32,0 0-32,0 0 0,0 0 0,0 0 32,0 0-32,0 0 0,0 0 0,0 0 0,0 0-32,0 0-192,0 0-96,0 0-97,0 0-223,0 0-33</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7-10-25T16:40:01.099"/>
    </inkml:context>
    <inkml:brush xml:id="br0">
      <inkml:brushProperty name="width" value="0.05" units="cm"/>
      <inkml:brushProperty name="height" value="0.05" units="cm"/>
    </inkml:brush>
  </inkml:definitions>
  <inkml:traceGroup>
    <inkml:annotationXML>
      <emma:emma xmlns:emma="http://www.w3.org/2003/04/emma" version="1.0">
        <emma:interpretation id="{0E13C1C7-6FAB-4E68-ADFC-5B813B7C1058}" emma:medium="tactile" emma:mode="ink">
          <msink:context xmlns:msink="http://schemas.microsoft.com/ink/2010/main" type="writingRegion" rotatedBoundingBox="27318,17211 27372,17211 27372,17319 27318,17319"/>
        </emma:interpretation>
      </emma:emma>
    </inkml:annotationXML>
    <inkml:traceGroup>
      <inkml:annotationXML>
        <emma:emma xmlns:emma="http://www.w3.org/2003/04/emma" version="1.0">
          <emma:interpretation id="{EFCEBCAC-36D5-4F24-98B0-04FDDD4D49E7}" emma:medium="tactile" emma:mode="ink">
            <msink:context xmlns:msink="http://schemas.microsoft.com/ink/2010/main" type="paragraph" rotatedBoundingBox="27318,17211 27372,17211 27372,17319 27318,17319" alignmentLevel="1"/>
          </emma:interpretation>
        </emma:emma>
      </inkml:annotationXML>
      <inkml:traceGroup>
        <inkml:annotationXML>
          <emma:emma xmlns:emma="http://www.w3.org/2003/04/emma" version="1.0">
            <emma:interpretation id="{02048C3A-3CFE-4D80-AA99-2A39DF3F837F}" emma:medium="tactile" emma:mode="ink">
              <msink:context xmlns:msink="http://schemas.microsoft.com/ink/2010/main" type="line" rotatedBoundingBox="27318,17211 27372,17211 27372,17319 27318,17319"/>
            </emma:interpretation>
          </emma:emma>
        </inkml:annotationXML>
        <inkml:traceGroup>
          <inkml:annotationXML>
            <emma:emma xmlns:emma="http://www.w3.org/2003/04/emma" version="1.0">
              <emma:interpretation id="{7779F1BC-1A8C-41E5-9206-4653DC0ABF3F}" emma:medium="tactile" emma:mode="ink">
                <msink:context xmlns:msink="http://schemas.microsoft.com/ink/2010/main" type="inkWord" rotatedBoundingBox="27318,17211 27372,17211 27372,17319 27318,17319"/>
              </emma:interpretation>
              <emma:one-of disjunction-type="recognition" id="oneOf0">
                <emma:interpretation id="interp0" emma:lang="en-US" emma:confidence="0">
                  <emma:literal>•</emma:literal>
                </emma:interpretation>
                <emma:interpretation id="interp1" emma:lang="en-US" emma:confidence="0">
                  <emma:literal>G</emma:literal>
                </emma:interpretation>
                <emma:interpretation id="interp2" emma:lang="en-US" emma:confidence="0">
                  <emma:literal>r</emma:literal>
                </emma:interpretation>
                <emma:interpretation id="interp3" emma:lang="en-US" emma:confidence="0">
                  <emma:literal>f</emma:literal>
                </emma:interpretation>
                <emma:interpretation id="interp4" emma:lang="en-US" emma:confidence="0">
                  <emma:literal>.</emma:literal>
                </emma:interpretation>
              </emma:one-of>
            </emma:emma>
          </inkml:annotationXML>
          <inkml:trace contextRef="#ctx0" brushRef="#br0">27 109 0,'0'0'352,"0"0"-63,0 0 127,0 0-32,0 0-159,0 0-1,0 0-64,0 0-32,0 0-32,0 0-64,0-27 0,0 27 0,-27 0-32,27-27 0,0 27 32,0 0 0,0 0-32,0 0-32,0 0 0,0-27 0,0 27-256,27 0-321,0-27-352</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8B8B34B4-0DAC-4C17-B484-320AB1570CDC}" type="datetimeFigureOut">
              <a:rPr lang="en-US" smtClean="0"/>
              <a:t>2/18/2020</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A3688F50-7C5E-4630-BBD8-8950DF35ABB8}" type="slidenum">
              <a:rPr lang="en-US" smtClean="0"/>
              <a:t>‹#›</a:t>
            </a:fld>
            <a:endParaRPr lang="en-US"/>
          </a:p>
        </p:txBody>
      </p:sp>
    </p:spTree>
    <p:extLst>
      <p:ext uri="{BB962C8B-B14F-4D97-AF65-F5344CB8AC3E}">
        <p14:creationId xmlns:p14="http://schemas.microsoft.com/office/powerpoint/2010/main" val="218781315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FF0000"/>
                </a:solidFill>
              </a:rPr>
              <a:t>Read me</a:t>
            </a:r>
            <a:r>
              <a:rPr lang="en-US" b="1" baseline="0" dirty="0">
                <a:solidFill>
                  <a:srgbClr val="FF0000"/>
                </a:solidFill>
              </a:rPr>
              <a:t> notes regarding </a:t>
            </a:r>
            <a:r>
              <a:rPr lang="en-US" b="1" baseline="0">
                <a:solidFill>
                  <a:srgbClr val="FF0000"/>
                </a:solidFill>
              </a:rPr>
              <a:t>this WisDOT</a:t>
            </a:r>
            <a:r>
              <a:rPr lang="en-US" b="1" baseline="0" dirty="0">
                <a:solidFill>
                  <a:srgbClr val="FF0000"/>
                </a:solidFill>
              </a:rPr>
              <a:t> PowerPoint template: Standard screen size of 1024 by 768, includes either blue or light gray backgrounds</a:t>
            </a:r>
            <a:endParaRPr lang="en-US" b="1" dirty="0">
              <a:solidFill>
                <a:srgbClr val="FF0000"/>
              </a:solidFill>
            </a:endParaRPr>
          </a:p>
          <a:p>
            <a:endParaRPr lang="en-US" b="1" dirty="0"/>
          </a:p>
          <a:p>
            <a:r>
              <a:rPr lang="en-US" b="1" dirty="0"/>
              <a:t>This </a:t>
            </a:r>
            <a:r>
              <a:rPr lang="en-US" b="1" dirty="0" err="1"/>
              <a:t>WisDOT</a:t>
            </a:r>
            <a:r>
              <a:rPr lang="en-US" b="1" dirty="0"/>
              <a:t> PowerPoint template has a standard (4:3) aspect ratio (1024 x 768). </a:t>
            </a:r>
          </a:p>
          <a:p>
            <a:r>
              <a:rPr lang="en-US" dirty="0"/>
              <a:t>Use</a:t>
            </a:r>
            <a:r>
              <a:rPr lang="en-US" b="1" dirty="0"/>
              <a:t> </a:t>
            </a:r>
            <a:r>
              <a:rPr lang="en-US" dirty="0"/>
              <a:t>if you will be doing one of the following:</a:t>
            </a:r>
          </a:p>
          <a:p>
            <a:pPr marL="171450" indent="-171450">
              <a:buFont typeface="Arial" panose="020B0604020202020204" pitchFamily="34" charset="0"/>
              <a:buChar char="•"/>
            </a:pPr>
            <a:r>
              <a:rPr lang="en-US" dirty="0"/>
              <a:t>Presenting with a </a:t>
            </a:r>
            <a:r>
              <a:rPr lang="en-US" dirty="0" err="1"/>
              <a:t>WisDOT</a:t>
            </a:r>
            <a:r>
              <a:rPr lang="en-US" dirty="0"/>
              <a:t> projector that displays in standard (4:3) or 1024 x 768.</a:t>
            </a:r>
          </a:p>
          <a:p>
            <a:pPr marL="171450" indent="-171450">
              <a:buFont typeface="Arial" panose="020B0604020202020204" pitchFamily="34" charset="0"/>
              <a:buChar char="•"/>
            </a:pPr>
            <a:r>
              <a:rPr lang="en-US" dirty="0"/>
              <a:t>Presenting at a conference location which uses projectors that display in standard (4:3) or 1024 x 768.</a:t>
            </a:r>
          </a:p>
          <a:p>
            <a:endParaRPr lang="en-US" dirty="0"/>
          </a:p>
          <a:p>
            <a:r>
              <a:rPr lang="en-US" b="1" dirty="0"/>
              <a:t>Use the </a:t>
            </a:r>
            <a:r>
              <a:rPr lang="en-US" b="1" dirty="0" err="1"/>
              <a:t>WisDOT</a:t>
            </a:r>
            <a:r>
              <a:rPr lang="en-US" b="1" dirty="0"/>
              <a:t> PowerPoint template that has the widescreen (16:9) aspect ratio (1920 x 1080) </a:t>
            </a:r>
            <a:r>
              <a:rPr lang="en-US" dirty="0"/>
              <a:t>if you will be doing one of the following:</a:t>
            </a:r>
          </a:p>
          <a:p>
            <a:pPr marL="171450" indent="-171450">
              <a:buFont typeface="Arial" panose="020B0604020202020204" pitchFamily="34" charset="0"/>
              <a:buChar char="•"/>
            </a:pPr>
            <a:r>
              <a:rPr lang="en-US" dirty="0"/>
              <a:t>showing your presentation on a large widescreen television. </a:t>
            </a:r>
          </a:p>
          <a:p>
            <a:pPr marL="171450" indent="-171450">
              <a:buFont typeface="Arial" panose="020B0604020202020204" pitchFamily="34" charset="0"/>
              <a:buChar char="•"/>
            </a:pPr>
            <a:r>
              <a:rPr lang="en-US" dirty="0"/>
              <a:t>showing your presentation using a display in widescreen format.</a:t>
            </a:r>
          </a:p>
          <a:p>
            <a:pPr marL="171450" indent="-171450">
              <a:buFont typeface="Arial" panose="020B0604020202020204" pitchFamily="34" charset="0"/>
              <a:buChar char="•"/>
            </a:pPr>
            <a:r>
              <a:rPr lang="en-US" dirty="0"/>
              <a:t>converting your presentation to video in the future.</a:t>
            </a:r>
          </a:p>
          <a:p>
            <a:pPr marL="0" indent="0">
              <a:buFont typeface="Arial" panose="020B0604020202020204" pitchFamily="34" charset="0"/>
              <a:buNone/>
            </a:pPr>
            <a:endParaRPr lang="en-US" sz="1200" b="1" dirty="0"/>
          </a:p>
          <a:p>
            <a:pPr marL="0" indent="0">
              <a:buFont typeface="Arial" panose="020B0604020202020204" pitchFamily="34" charset="0"/>
              <a:buNone/>
            </a:pPr>
            <a:r>
              <a:rPr lang="en-US" sz="1200" b="1" dirty="0"/>
              <a:t>Title slide</a:t>
            </a:r>
          </a:p>
          <a:p>
            <a:r>
              <a:rPr lang="en-US" sz="1200" dirty="0"/>
              <a:t>Slide 1 and slide 8 are layout</a:t>
            </a:r>
            <a:r>
              <a:rPr lang="en-US" sz="1200" baseline="0" dirty="0"/>
              <a:t>s</a:t>
            </a:r>
            <a:r>
              <a:rPr lang="en-US" sz="1200" dirty="0"/>
              <a:t> for</a:t>
            </a:r>
            <a:r>
              <a:rPr lang="en-US" sz="1200" baseline="0" dirty="0"/>
              <a:t> the title slide of your </a:t>
            </a:r>
            <a:r>
              <a:rPr lang="en-US" sz="1200" baseline="0" dirty="0" err="1"/>
              <a:t>WisDOT</a:t>
            </a:r>
            <a:r>
              <a:rPr lang="en-US" sz="1200" baseline="0" dirty="0"/>
              <a:t> presentation. The title of your presentation goes at the top in the white text (for the light gray background) or blue text (for the gray background). The title may be one or two lines. </a:t>
            </a:r>
          </a:p>
          <a:p>
            <a:endParaRPr lang="en-US" sz="1200" b="1" baseline="0" dirty="0"/>
          </a:p>
          <a:p>
            <a:r>
              <a:rPr lang="en-US" sz="1200" b="1" baseline="0" dirty="0"/>
              <a:t>Managing placeholders</a:t>
            </a:r>
          </a:p>
          <a:p>
            <a:r>
              <a:rPr lang="en-US" sz="1200" baseline="0" dirty="0"/>
              <a:t>If your presentation does not need all the text placeholders, delete the placeholders you do not need and then you may need to lower or adjust the height between lines.</a:t>
            </a:r>
          </a:p>
          <a:p>
            <a:endParaRPr lang="en-US" b="1" baseline="0" dirty="0"/>
          </a:p>
          <a:p>
            <a:r>
              <a:rPr lang="en-US" b="1" baseline="0" dirty="0"/>
              <a:t>Various slide layouts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Slides 2 through 6 and 9 through 13 are examples of five slide layouts you may use in your presentation. The headline of each example describes which content placeholders are available in its layout. Review the slide layouts and decide which one best suits your content. </a:t>
            </a:r>
          </a:p>
          <a:p>
            <a:endParaRPr lang="en-US" baseline="0" dirty="0"/>
          </a:p>
          <a:p>
            <a:r>
              <a:rPr lang="en-US" b="1" baseline="0" dirty="0"/>
              <a:t>Blank slides</a:t>
            </a:r>
          </a:p>
          <a:p>
            <a:r>
              <a:rPr lang="en-US" baseline="0" dirty="0"/>
              <a:t>Slides 7 and 14 are blank slides for custom layouts in your presentation.</a:t>
            </a:r>
          </a:p>
          <a:p>
            <a:endParaRPr lang="en-US" baseline="0" dirty="0"/>
          </a:p>
          <a:p>
            <a:r>
              <a:rPr lang="en-US" b="1" baseline="0" dirty="0"/>
              <a:t>Ways to transfer a PowerPoint presentation from another design to this template.</a:t>
            </a:r>
          </a:p>
          <a:p>
            <a:r>
              <a:rPr lang="en-US" b="0" baseline="0" dirty="0"/>
              <a:t>The recommended way is to copy text line by line, slide by slide, from the other PowerPoint design. Then paste it into Notepad, copy from Notepad, then return to this template, select the text in the desired placeholder and copy. If you would like to get all your text out of the other design at once, </a:t>
            </a:r>
            <a:r>
              <a:rPr lang="en-US" b="0" i="0" baseline="0" dirty="0"/>
              <a:t>choose </a:t>
            </a:r>
            <a:r>
              <a:rPr lang="en-US" b="0" i="1" baseline="0" dirty="0"/>
              <a:t>file, save as .rtf, </a:t>
            </a:r>
            <a:r>
              <a:rPr lang="en-US" b="0" i="0" baseline="0" dirty="0"/>
              <a:t>then copy all text from the .rtf, paste it into Notepad. Then use the Notepad file to copy the text line by line into this template by selecting the desired placeholder and copying. (Notepad will clear styles from the other PowerPoint design.)</a:t>
            </a:r>
            <a:endParaRPr lang="en-US" b="0" i="1" baseline="0" dirty="0"/>
          </a:p>
          <a:p>
            <a:endParaRPr lang="en-US" b="1" baseline="0" dirty="0"/>
          </a:p>
          <a:p>
            <a:r>
              <a:rPr lang="en-US" b="1" baseline="0" dirty="0"/>
              <a:t>How to paste text and keep template’s font styles and color</a:t>
            </a:r>
          </a:p>
          <a:p>
            <a:r>
              <a:rPr lang="en-US" baseline="0" dirty="0"/>
              <a:t>Select the text in placeholder, then copy. If copying and pasting text into a slide layout does not preserve the template’s font styles, select text in placeholder and right click on the placeholder and select the first paste option: use destination theme. Doing so will keep your pasted text in the font style and color designed for </a:t>
            </a:r>
            <a:r>
              <a:rPr lang="en-US" baseline="0" dirty="0" err="1"/>
              <a:t>WisDOT</a:t>
            </a:r>
            <a:r>
              <a:rPr lang="en-US" baseline="0" dirty="0"/>
              <a:t> template.</a:t>
            </a:r>
          </a:p>
          <a:p>
            <a:endParaRPr lang="en-US" baseline="0" dirty="0"/>
          </a:p>
          <a:p>
            <a:r>
              <a:rPr lang="en-US" b="1" baseline="0" dirty="0"/>
              <a:t>How to add more slides with the layout you want</a:t>
            </a:r>
          </a:p>
          <a:p>
            <a:r>
              <a:rPr lang="en-US" baseline="0" dirty="0"/>
              <a:t>To add a new slide layout to your presentation: in </a:t>
            </a:r>
            <a:r>
              <a:rPr lang="en-US" i="1" baseline="0" dirty="0"/>
              <a:t>normal</a:t>
            </a:r>
            <a:r>
              <a:rPr lang="en-US" baseline="0" dirty="0"/>
              <a:t> view, on the </a:t>
            </a:r>
            <a:r>
              <a:rPr lang="en-US" i="1" baseline="0" dirty="0"/>
              <a:t>home</a:t>
            </a:r>
            <a:r>
              <a:rPr lang="en-US" baseline="0" dirty="0"/>
              <a:t> tab, select </a:t>
            </a:r>
            <a:r>
              <a:rPr lang="en-US" i="1" baseline="0" dirty="0"/>
              <a:t>new slide</a:t>
            </a:r>
            <a:r>
              <a:rPr lang="en-US" baseline="0" dirty="0"/>
              <a:t>. Slide layout options for the </a:t>
            </a:r>
            <a:r>
              <a:rPr lang="en-US" baseline="0" dirty="0" err="1"/>
              <a:t>WisDOT</a:t>
            </a:r>
            <a:r>
              <a:rPr lang="en-US" baseline="0" dirty="0"/>
              <a:t> template will appear. Select the slide layout you want.</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Changing a current slide layout on to a different current slide layout is not recommended.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Changing a current slide layout on to a different current slide layout is not recommended, as sometimes this results in additions of unmatched text and placeholders. It’s best t</a:t>
            </a:r>
            <a:r>
              <a:rPr lang="en-US" baseline="0" dirty="0"/>
              <a:t>o add a new slide layout to your presentation: in </a:t>
            </a:r>
            <a:r>
              <a:rPr lang="en-US" i="1" baseline="0" dirty="0"/>
              <a:t>normal</a:t>
            </a:r>
            <a:r>
              <a:rPr lang="en-US" baseline="0" dirty="0"/>
              <a:t> view, on the </a:t>
            </a:r>
            <a:r>
              <a:rPr lang="en-US" i="1" baseline="0" dirty="0"/>
              <a:t>home</a:t>
            </a:r>
            <a:r>
              <a:rPr lang="en-US" baseline="0" dirty="0"/>
              <a:t> tab, select </a:t>
            </a:r>
            <a:r>
              <a:rPr lang="en-US" i="1" baseline="0" dirty="0"/>
              <a:t>new slide</a:t>
            </a:r>
            <a:r>
              <a:rPr lang="en-US" baseline="0" dirty="0"/>
              <a:t>. Slide layout options for the </a:t>
            </a:r>
            <a:r>
              <a:rPr lang="en-US" baseline="0" dirty="0" err="1"/>
              <a:t>WisDOT</a:t>
            </a:r>
            <a:r>
              <a:rPr lang="en-US" baseline="0" dirty="0"/>
              <a:t> template will appear. Select the slide layout you want and add new text to this slide layout.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When to choose the light gray background</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Slides 1 through 7 have a light gray background. Use with its navy and red type styles. Use if you have positive versions of graphics and logos. </a:t>
            </a:r>
            <a:r>
              <a:rPr lang="en-US" sz="1200" b="0" i="0" kern="1200" dirty="0">
                <a:solidFill>
                  <a:schemeClr val="tx1"/>
                </a:solidFill>
                <a:effectLst/>
                <a:latin typeface="+mn-lt"/>
                <a:ea typeface="+mn-ea"/>
                <a:cs typeface="+mn-cs"/>
              </a:rPr>
              <a:t>Some experts say if you're presenting in a small room with most of the lights on, use a lighter gray background,</a:t>
            </a:r>
            <a:r>
              <a:rPr lang="en-US" sz="1200" b="0" i="0" kern="1200" baseline="0" dirty="0">
                <a:solidFill>
                  <a:schemeClr val="tx1"/>
                </a:solidFill>
                <a:effectLst/>
                <a:latin typeface="+mn-lt"/>
                <a:ea typeface="+mn-ea"/>
                <a:cs typeface="+mn-cs"/>
              </a:rPr>
              <a:t> then t</a:t>
            </a:r>
            <a:r>
              <a:rPr lang="en-US" sz="1200" b="0" i="0" kern="1200" dirty="0">
                <a:solidFill>
                  <a:schemeClr val="tx1"/>
                </a:solidFill>
                <a:effectLst/>
                <a:latin typeface="+mn-lt"/>
                <a:ea typeface="+mn-ea"/>
                <a:cs typeface="+mn-cs"/>
              </a:rPr>
              <a:t>he background will tend to fade away while the other components will grab attention. Other</a:t>
            </a:r>
            <a:r>
              <a:rPr lang="en-US" sz="1200" b="0" i="0" kern="1200" baseline="0" dirty="0">
                <a:solidFill>
                  <a:schemeClr val="tx1"/>
                </a:solidFill>
                <a:effectLst/>
                <a:latin typeface="+mn-lt"/>
                <a:ea typeface="+mn-ea"/>
                <a:cs typeface="+mn-cs"/>
              </a:rPr>
              <a:t> experts say that if your copy is kept short and sweet, the lightness or darkness of the background is irrelevant, as viewers then have little to read.</a:t>
            </a:r>
            <a:endParaRPr lang="en-US" b="1" baseline="0" dirty="0"/>
          </a:p>
          <a:p>
            <a:endParaRPr lang="en-US" b="1" baseline="0" dirty="0"/>
          </a:p>
          <a:p>
            <a:r>
              <a:rPr lang="en-US" b="1" baseline="0" dirty="0"/>
              <a:t>When to choose the blue background</a:t>
            </a:r>
          </a:p>
          <a:p>
            <a:r>
              <a:rPr lang="en-US" b="0" baseline="0" dirty="0"/>
              <a:t>Slides 8 through 14 have a dark blue background. Use w</a:t>
            </a:r>
            <a:r>
              <a:rPr lang="en-US" baseline="0" dirty="0"/>
              <a:t>ith its white and gold type styles. Use if you have reverse or negative versions of graphics and logos. </a:t>
            </a:r>
            <a:r>
              <a:rPr lang="en-US" sz="1200" b="0" i="0" kern="1200" dirty="0">
                <a:solidFill>
                  <a:schemeClr val="tx1"/>
                </a:solidFill>
                <a:effectLst/>
                <a:latin typeface="+mn-lt"/>
                <a:ea typeface="+mn-ea"/>
                <a:cs typeface="+mn-cs"/>
              </a:rPr>
              <a:t>Some experts say if you're presenting with most of the lights off in the</a:t>
            </a:r>
            <a:r>
              <a:rPr lang="en-US" sz="1200" b="0" i="0" kern="1200" baseline="0" dirty="0">
                <a:solidFill>
                  <a:schemeClr val="tx1"/>
                </a:solidFill>
                <a:effectLst/>
                <a:latin typeface="+mn-lt"/>
                <a:ea typeface="+mn-ea"/>
                <a:cs typeface="+mn-cs"/>
              </a:rPr>
              <a:t> room or in a darker presentation area</a:t>
            </a:r>
            <a:r>
              <a:rPr lang="en-US" sz="1200" b="0" i="0" kern="1200" dirty="0">
                <a:solidFill>
                  <a:schemeClr val="tx1"/>
                </a:solidFill>
                <a:effectLst/>
                <a:latin typeface="+mn-lt"/>
                <a:ea typeface="+mn-ea"/>
                <a:cs typeface="+mn-cs"/>
              </a:rPr>
              <a:t>, consider using the</a:t>
            </a:r>
            <a:r>
              <a:rPr lang="en-US" sz="1200" b="0" i="0" kern="1200" baseline="0" dirty="0">
                <a:solidFill>
                  <a:schemeClr val="tx1"/>
                </a:solidFill>
                <a:effectLst/>
                <a:latin typeface="+mn-lt"/>
                <a:ea typeface="+mn-ea"/>
                <a:cs typeface="+mn-cs"/>
              </a:rPr>
              <a:t> blue</a:t>
            </a:r>
            <a:r>
              <a:rPr lang="en-US" sz="1200" b="0" i="0" kern="1200" dirty="0">
                <a:solidFill>
                  <a:schemeClr val="tx1"/>
                </a:solidFill>
                <a:effectLst/>
                <a:latin typeface="+mn-lt"/>
                <a:ea typeface="+mn-ea"/>
                <a:cs typeface="+mn-cs"/>
              </a:rPr>
              <a:t> background color,</a:t>
            </a:r>
            <a:r>
              <a:rPr lang="en-US" sz="1200" b="0" i="0" kern="1200" baseline="0" dirty="0">
                <a:solidFill>
                  <a:schemeClr val="tx1"/>
                </a:solidFill>
                <a:effectLst/>
                <a:latin typeface="+mn-lt"/>
                <a:ea typeface="+mn-ea"/>
                <a:cs typeface="+mn-cs"/>
              </a:rPr>
              <a:t> then t</a:t>
            </a:r>
            <a:r>
              <a:rPr lang="en-US" sz="1200" b="0" i="0" kern="1200" dirty="0">
                <a:solidFill>
                  <a:schemeClr val="tx1"/>
                </a:solidFill>
                <a:effectLst/>
                <a:latin typeface="+mn-lt"/>
                <a:ea typeface="+mn-ea"/>
                <a:cs typeface="+mn-cs"/>
              </a:rPr>
              <a:t>he background won't intrude on the message and the lighter components will stand out. Other</a:t>
            </a:r>
            <a:r>
              <a:rPr lang="en-US" sz="1200" b="0" i="0" kern="1200" baseline="0" dirty="0">
                <a:solidFill>
                  <a:schemeClr val="tx1"/>
                </a:solidFill>
                <a:effectLst/>
                <a:latin typeface="+mn-lt"/>
                <a:ea typeface="+mn-ea"/>
                <a:cs typeface="+mn-cs"/>
              </a:rPr>
              <a:t> experts say that if your copy is kept short and sweet, the lightness or darkness of the background is irrelevant, as viewers then have little to read.</a:t>
            </a: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endParaRPr lang="en-US" dirty="0"/>
          </a:p>
          <a:p>
            <a:pPr marL="0" indent="0">
              <a:buFont typeface="Arial" panose="020B0604020202020204" pitchFamily="34" charset="0"/>
              <a:buNone/>
            </a:pPr>
            <a:r>
              <a:rPr lang="en-US" b="1" dirty="0"/>
              <a:t>Use</a:t>
            </a:r>
            <a:r>
              <a:rPr lang="en-US" b="1" baseline="0" dirty="0"/>
              <a:t> these s</a:t>
            </a:r>
            <a:r>
              <a:rPr lang="en-US" b="1" dirty="0"/>
              <a:t>izes and colors of</a:t>
            </a:r>
            <a:r>
              <a:rPr lang="en-US" b="1" baseline="0" dirty="0"/>
              <a:t> fonts for template with LIGHT GRAY background and standard aspect ratio (1024 x 768). </a:t>
            </a:r>
          </a:p>
          <a:p>
            <a:pPr marL="0" indent="0">
              <a:buFont typeface="Arial" panose="020B0604020202020204" pitchFamily="34" charset="0"/>
              <a:buNone/>
            </a:pPr>
            <a:r>
              <a:rPr lang="en-US" b="1" baseline="0" dirty="0"/>
              <a:t>Font sizes may be adjusted either 2 points smaller or 2 points larger from sizes listed.</a:t>
            </a:r>
          </a:p>
          <a:p>
            <a:pPr marL="171450" indent="-171450">
              <a:buFont typeface="Arial" panose="020B0604020202020204" pitchFamily="34" charset="0"/>
              <a:buChar char="•"/>
            </a:pPr>
            <a:r>
              <a:rPr lang="en-US" b="0" baseline="0" dirty="0"/>
              <a:t>Slide 1 with GRAY background</a:t>
            </a:r>
          </a:p>
          <a:p>
            <a:pPr marL="457200" lvl="1" indent="0">
              <a:buFont typeface="Arial" panose="020B0604020202020204" pitchFamily="34" charset="0"/>
              <a:buNone/>
            </a:pPr>
            <a:r>
              <a:rPr lang="en-US" b="0" baseline="0" dirty="0"/>
              <a:t>Title text = Arial Narrow Bold, 60 point, Color: navy blue R0 G65 B106, Title text may be one or two lines. 3 or more lines are not recommended.</a:t>
            </a:r>
          </a:p>
          <a:p>
            <a:pPr marL="457200" lvl="1" indent="0">
              <a:buFont typeface="Arial" panose="020B0604020202020204" pitchFamily="34" charset="0"/>
              <a:buNone/>
            </a:pPr>
            <a:r>
              <a:rPr lang="en-US" b="0" baseline="0" dirty="0"/>
              <a:t>Name of Presenter = Arial Narrow Bold, 47 point, Color: red R164 G40 B76, Keep to 1 line</a:t>
            </a:r>
          </a:p>
          <a:p>
            <a:pPr marL="457200" lvl="1" indent="0">
              <a:buFont typeface="Arial" panose="020B0604020202020204" pitchFamily="34" charset="0"/>
              <a:buNone/>
            </a:pPr>
            <a:r>
              <a:rPr lang="en-US" b="0" baseline="0" dirty="0"/>
              <a:t>Title of Presenter = Arial Narrow, 40 point, Color: red R164 G40 B76,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Name of conference or event, Location, City, State = Arial Narrow, 28 point, Color: navy blue R0 G65 B106, Keep to 1 or 2 lines</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Month, Day, Year = Arial Narrow Bold, 25 point, Color: red R164 G40 B76,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Slides 2, 3, 4, 5, 6 with GRAY background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Example heading = Arial Narrow Bold, 45 point, Color: navy blue R0 G65 B106, Heading may be one or two lines. 3 or more lines are not recommended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Red subhead = Arial Narrow Bold, 39 point, Color: red R164 G40 B76,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1 = Arial Narrow, 35 point, Color: navy blue R0 G65 B106</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2 = Arial Narrow, 32 point, Color: red R164 G40 B76</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Paragraph text = Arial Narrow, 28 point, Color: navy blue R0 G65 B10</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0" indent="0">
              <a:buFont typeface="Arial" panose="020B0604020202020204" pitchFamily="34" charset="0"/>
              <a:buNone/>
            </a:pPr>
            <a:r>
              <a:rPr lang="en-US" b="1" dirty="0"/>
              <a:t>Use</a:t>
            </a:r>
            <a:r>
              <a:rPr lang="en-US" b="1" baseline="0" dirty="0"/>
              <a:t> these s</a:t>
            </a:r>
            <a:r>
              <a:rPr lang="en-US" b="1" dirty="0"/>
              <a:t>izes and colors of</a:t>
            </a:r>
            <a:r>
              <a:rPr lang="en-US" b="1" baseline="0" dirty="0"/>
              <a:t> fonts for template with BLUE background and standard aspect ratio (1024 x 768). </a:t>
            </a:r>
          </a:p>
          <a:p>
            <a:pPr marL="0" indent="0">
              <a:buFont typeface="Arial" panose="020B0604020202020204" pitchFamily="34" charset="0"/>
              <a:buNone/>
            </a:pPr>
            <a:r>
              <a:rPr lang="en-US" b="1" baseline="0" dirty="0"/>
              <a:t>Font sizes may be adjusted either 2 points smaller or 2 points larger from sizes listed.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Slide 8 Title slide with BLUE background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Title text = Arial Narrow Bold, 60 point, Color: white R255 G255 B255, Title text may be one or two lines. 3 or more lines are not recommended.</a:t>
            </a:r>
          </a:p>
          <a:p>
            <a:pPr marL="457200" lvl="1" indent="0">
              <a:buFont typeface="Arial" panose="020B0604020202020204" pitchFamily="34" charset="0"/>
              <a:buNone/>
            </a:pPr>
            <a:r>
              <a:rPr lang="en-US" b="0" baseline="0" dirty="0"/>
              <a:t>Name of Presenter = Arial Narrow Bold, 47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Title of Presenter = Arial Narrow, 40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Name of conference or event, Location, City, State = Arial Narrow, 28 point, Color: white R255 G255 B255, keep to 1 or 2 lines</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Month, Day, Year = Arial Narrow Bold, 25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a:t>Slides 9, 10, 11, 12, 13 with BLUE background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Example heading = Arial Narrow Bold, 45 point, Color: white R255 G255 B255, Heading may be one or two lines. 3 or more lines are not recommended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Red subhead = Arial Narrow Bold, 39 point, Color: gold R216 G184 B70, Keep to 1 line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1 = Arial Narrow, 35 point, Color: white R255 G255 B255</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Bullet 2 = Arial Narrow, 32 point, Color: gold R216 G184 B70</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a:t>Paragraph text = Arial Narrow, 28 point, Color: white R255 G255 B255</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baseline="0" dirty="0"/>
              <a:t>Contact the </a:t>
            </a:r>
            <a:r>
              <a:rPr lang="en-US" b="1" baseline="0" dirty="0" err="1"/>
              <a:t>WisDOT</a:t>
            </a:r>
            <a:r>
              <a:rPr lang="en-US" b="1" baseline="0" dirty="0"/>
              <a:t> Learn Center for training in PowerPoint. A link to the </a:t>
            </a:r>
            <a:r>
              <a:rPr lang="en-US" b="1" baseline="0" dirty="0" err="1"/>
              <a:t>WisDOT</a:t>
            </a:r>
            <a:r>
              <a:rPr lang="en-US" b="1" baseline="0" dirty="0"/>
              <a:t> Learn Center may be found on the </a:t>
            </a:r>
            <a:r>
              <a:rPr lang="en-US" b="1" baseline="0" dirty="0" err="1"/>
              <a:t>dotnet</a:t>
            </a:r>
            <a:r>
              <a:rPr lang="en-US" b="1" baseline="0" dirty="0"/>
              <a:t> home page.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dirty="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a:p>
          <a:p>
            <a:pPr marL="457200" lvl="1" indent="0">
              <a:buFont typeface="Arial" panose="020B0604020202020204" pitchFamily="34" charset="0"/>
              <a:buNone/>
            </a:pPr>
            <a:endParaRPr lang="en-US" b="0" baseline="0" dirty="0"/>
          </a:p>
          <a:p>
            <a:pPr marL="0" indent="0">
              <a:buFont typeface="Arial" panose="020B0604020202020204" pitchFamily="34" charset="0"/>
              <a:buNone/>
            </a:pPr>
            <a:endParaRPr lang="en-US" b="1" dirty="0"/>
          </a:p>
          <a:p>
            <a:endParaRPr lang="en-US" dirty="0"/>
          </a:p>
          <a:p>
            <a:pPr marL="171450" indent="-171450">
              <a:buFont typeface="Arial" panose="020B0604020202020204" pitchFamily="34" charset="0"/>
              <a:buChar char="•"/>
            </a:pPr>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1</a:t>
            </a:fld>
            <a:endParaRPr lang="en-US"/>
          </a:p>
        </p:txBody>
      </p:sp>
    </p:spTree>
    <p:extLst>
      <p:ext uri="{BB962C8B-B14F-4D97-AF65-F5344CB8AC3E}">
        <p14:creationId xmlns:p14="http://schemas.microsoft.com/office/powerpoint/2010/main" val="1326434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88F50-7C5E-4630-BBD8-8950DF35ABB8}" type="slidenum">
              <a:rPr lang="en-US" smtClean="0"/>
              <a:t>2</a:t>
            </a:fld>
            <a:endParaRPr lang="en-US"/>
          </a:p>
        </p:txBody>
      </p:sp>
      <p:sp>
        <p:nvSpPr>
          <p:cNvPr id="5" name="Header Placeholder 4"/>
          <p:cNvSpPr>
            <a:spLocks noGrp="1"/>
          </p:cNvSpPr>
          <p:nvPr>
            <p:ph type="hdr" sz="quarter" idx="11"/>
          </p:nvPr>
        </p:nvSpPr>
        <p:spPr/>
        <p:txBody>
          <a:bodyPr/>
          <a:lstStyle/>
          <a:p>
            <a:r>
              <a:rPr lang="en-US"/>
              <a:t>Presentation Title</a:t>
            </a:r>
          </a:p>
        </p:txBody>
      </p:sp>
      <p:sp>
        <p:nvSpPr>
          <p:cNvPr id="6" name="Footer Placeholder 5"/>
          <p:cNvSpPr>
            <a:spLocks noGrp="1"/>
          </p:cNvSpPr>
          <p:nvPr>
            <p:ph type="ftr" sz="quarter" idx="12"/>
          </p:nvPr>
        </p:nvSpPr>
        <p:spPr/>
        <p:txBody>
          <a:bodyPr/>
          <a:lstStyle/>
          <a:p>
            <a:r>
              <a:rPr lang="en-US"/>
              <a:t>Wisconsin Department of Transportation</a:t>
            </a:r>
          </a:p>
        </p:txBody>
      </p:sp>
    </p:spTree>
    <p:extLst>
      <p:ext uri="{BB962C8B-B14F-4D97-AF65-F5344CB8AC3E}">
        <p14:creationId xmlns:p14="http://schemas.microsoft.com/office/powerpoint/2010/main" val="134177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88F50-7C5E-4630-BBD8-8950DF35ABB8}" type="slidenum">
              <a:rPr lang="en-US" smtClean="0"/>
              <a:t>3</a:t>
            </a:fld>
            <a:endParaRPr lang="en-US"/>
          </a:p>
        </p:txBody>
      </p:sp>
      <p:sp>
        <p:nvSpPr>
          <p:cNvPr id="5" name="Header Placeholder 4"/>
          <p:cNvSpPr>
            <a:spLocks noGrp="1"/>
          </p:cNvSpPr>
          <p:nvPr>
            <p:ph type="hdr" sz="quarter" idx="11"/>
          </p:nvPr>
        </p:nvSpPr>
        <p:spPr/>
        <p:txBody>
          <a:bodyPr/>
          <a:lstStyle/>
          <a:p>
            <a:r>
              <a:rPr lang="en-US"/>
              <a:t>Presentation Title</a:t>
            </a:r>
          </a:p>
        </p:txBody>
      </p:sp>
      <p:sp>
        <p:nvSpPr>
          <p:cNvPr id="6" name="Footer Placeholder 5"/>
          <p:cNvSpPr>
            <a:spLocks noGrp="1"/>
          </p:cNvSpPr>
          <p:nvPr>
            <p:ph type="ftr" sz="quarter" idx="12"/>
          </p:nvPr>
        </p:nvSpPr>
        <p:spPr/>
        <p:txBody>
          <a:bodyPr/>
          <a:lstStyle/>
          <a:p>
            <a:r>
              <a:rPr lang="en-US"/>
              <a:t>Wisconsin Department of Transportation</a:t>
            </a:r>
          </a:p>
        </p:txBody>
      </p:sp>
    </p:spTree>
    <p:extLst>
      <p:ext uri="{BB962C8B-B14F-4D97-AF65-F5344CB8AC3E}">
        <p14:creationId xmlns:p14="http://schemas.microsoft.com/office/powerpoint/2010/main" val="2494296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88F50-7C5E-4630-BBD8-8950DF35ABB8}" type="slidenum">
              <a:rPr lang="en-US" smtClean="0"/>
              <a:t>4</a:t>
            </a:fld>
            <a:endParaRPr lang="en-US"/>
          </a:p>
        </p:txBody>
      </p:sp>
      <p:sp>
        <p:nvSpPr>
          <p:cNvPr id="5" name="Header Placeholder 4"/>
          <p:cNvSpPr>
            <a:spLocks noGrp="1"/>
          </p:cNvSpPr>
          <p:nvPr>
            <p:ph type="hdr" sz="quarter" idx="11"/>
          </p:nvPr>
        </p:nvSpPr>
        <p:spPr/>
        <p:txBody>
          <a:bodyPr/>
          <a:lstStyle/>
          <a:p>
            <a:r>
              <a:rPr lang="en-US"/>
              <a:t>Presentation Title</a:t>
            </a:r>
          </a:p>
        </p:txBody>
      </p:sp>
      <p:sp>
        <p:nvSpPr>
          <p:cNvPr id="6" name="Footer Placeholder 5"/>
          <p:cNvSpPr>
            <a:spLocks noGrp="1"/>
          </p:cNvSpPr>
          <p:nvPr>
            <p:ph type="ftr" sz="quarter" idx="12"/>
          </p:nvPr>
        </p:nvSpPr>
        <p:spPr/>
        <p:txBody>
          <a:bodyPr/>
          <a:lstStyle/>
          <a:p>
            <a:r>
              <a:rPr lang="en-US"/>
              <a:t>Wisconsin Department of Transportation</a:t>
            </a:r>
          </a:p>
        </p:txBody>
      </p:sp>
    </p:spTree>
    <p:extLst>
      <p:ext uri="{BB962C8B-B14F-4D97-AF65-F5344CB8AC3E}">
        <p14:creationId xmlns:p14="http://schemas.microsoft.com/office/powerpoint/2010/main" val="1216611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xampl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594360"/>
            <a:ext cx="8229600" cy="1475740"/>
          </a:xfrm>
          <a:prstGeom prst="rect">
            <a:avLst/>
          </a:prstGeom>
        </p:spPr>
        <p:txBody>
          <a:bodyPr lIns="0" tIns="0" rIns="0" bIns="0" anchor="ctr" anchorCtr="0"/>
          <a:lstStyle>
            <a:lvl1pPr algn="ctr">
              <a:lnSpc>
                <a:spcPts val="5600"/>
              </a:lnSpc>
              <a:defRPr sz="6000" b="1" spc="0" baseline="0">
                <a:solidFill>
                  <a:srgbClr val="00416A"/>
                </a:solidFill>
                <a:latin typeface="Arial Narrow" panose="020B0606020202030204" pitchFamily="34" charset="0"/>
              </a:defRPr>
            </a:lvl1pPr>
          </a:lstStyle>
          <a:p>
            <a:r>
              <a:rPr lang="en-US" dirty="0"/>
              <a:t>Select to edit title</a:t>
            </a:r>
            <a:br>
              <a:rPr lang="en-US" dirty="0"/>
            </a:br>
            <a:r>
              <a:rPr lang="en-US" dirty="0"/>
              <a:t>Line 2 optional</a:t>
            </a:r>
          </a:p>
        </p:txBody>
      </p:sp>
      <p:sp>
        <p:nvSpPr>
          <p:cNvPr id="15" name="Text Placeholder 14"/>
          <p:cNvSpPr>
            <a:spLocks noGrp="1"/>
          </p:cNvSpPr>
          <p:nvPr>
            <p:ph type="body" sz="quarter" idx="10" hasCustomPrompt="1"/>
          </p:nvPr>
        </p:nvSpPr>
        <p:spPr>
          <a:xfrm>
            <a:off x="457200" y="2163236"/>
            <a:ext cx="8229600" cy="567260"/>
          </a:xfrm>
          <a:prstGeom prst="rect">
            <a:avLst/>
          </a:prstGeom>
        </p:spPr>
        <p:txBody>
          <a:bodyPr lIns="0" tIns="0" rIns="0" bIns="0" anchor="t" anchorCtr="0"/>
          <a:lstStyle>
            <a:lvl1pPr marL="0" indent="0" algn="ctr">
              <a:buNone/>
              <a:defRPr sz="4700" b="1" spc="150" baseline="0">
                <a:solidFill>
                  <a:srgbClr val="A0284C"/>
                </a:solidFill>
                <a:latin typeface="Arial Narrow" panose="020B0606020202030204" pitchFamily="34" charset="0"/>
              </a:defRPr>
            </a:lvl1pPr>
          </a:lstStyle>
          <a:p>
            <a:pPr lvl="0"/>
            <a:r>
              <a:rPr lang="en-US" dirty="0"/>
              <a:t>Name of Presenter</a:t>
            </a:r>
          </a:p>
        </p:txBody>
      </p:sp>
      <p:sp>
        <p:nvSpPr>
          <p:cNvPr id="18" name="Text Placeholder 17"/>
          <p:cNvSpPr>
            <a:spLocks noGrp="1"/>
          </p:cNvSpPr>
          <p:nvPr>
            <p:ph type="body" sz="quarter" idx="11" hasCustomPrompt="1"/>
          </p:nvPr>
        </p:nvSpPr>
        <p:spPr>
          <a:xfrm>
            <a:off x="457200" y="2730496"/>
            <a:ext cx="8229600" cy="548640"/>
          </a:xfrm>
          <a:prstGeom prst="rect">
            <a:avLst/>
          </a:prstGeom>
        </p:spPr>
        <p:txBody>
          <a:bodyPr lIns="0" tIns="0" rIns="0" bIns="0" anchor="t" anchorCtr="0"/>
          <a:lstStyle>
            <a:lvl1pPr marL="0" indent="0" algn="ctr">
              <a:lnSpc>
                <a:spcPts val="4200"/>
              </a:lnSpc>
              <a:buNone/>
              <a:defRPr sz="4000" spc="100" baseline="0">
                <a:solidFill>
                  <a:srgbClr val="A02842"/>
                </a:solidFill>
                <a:latin typeface="Arial Narrow" panose="020B0606020202030204" pitchFamily="34" charset="0"/>
              </a:defRPr>
            </a:lvl1pPr>
          </a:lstStyle>
          <a:p>
            <a:pPr lvl="0"/>
            <a:r>
              <a:rPr lang="en-US" dirty="0"/>
              <a:t>Title of Presenter</a:t>
            </a:r>
          </a:p>
        </p:txBody>
      </p:sp>
      <p:sp>
        <p:nvSpPr>
          <p:cNvPr id="20" name="Text Placeholder 19"/>
          <p:cNvSpPr>
            <a:spLocks noGrp="1"/>
          </p:cNvSpPr>
          <p:nvPr>
            <p:ph type="body" sz="quarter" idx="12" hasCustomPrompt="1"/>
          </p:nvPr>
        </p:nvSpPr>
        <p:spPr>
          <a:xfrm>
            <a:off x="457200" y="3505200"/>
            <a:ext cx="8229600" cy="1005840"/>
          </a:xfrm>
          <a:prstGeom prst="rect">
            <a:avLst/>
          </a:prstGeom>
        </p:spPr>
        <p:txBody>
          <a:bodyPr lIns="0" tIns="0" rIns="0" bIns="0" anchor="t" anchorCtr="0"/>
          <a:lstStyle>
            <a:lvl1pPr marL="0" indent="0" algn="ctr">
              <a:lnSpc>
                <a:spcPts val="2700"/>
              </a:lnSpc>
              <a:spcBef>
                <a:spcPts val="0"/>
              </a:spcBef>
              <a:buNone/>
              <a:defRPr sz="2800" spc="100" baseline="0">
                <a:solidFill>
                  <a:srgbClr val="00416A"/>
                </a:solidFill>
                <a:latin typeface="Arial Narrow" panose="020B0606020202030204" pitchFamily="34" charset="0"/>
              </a:defRPr>
            </a:lvl1pPr>
          </a:lstStyle>
          <a:p>
            <a:pPr lvl="0"/>
            <a:r>
              <a:rPr lang="en-US" dirty="0"/>
              <a:t>Name of conference event</a:t>
            </a:r>
          </a:p>
          <a:p>
            <a:pPr lvl="0"/>
            <a:r>
              <a:rPr lang="en-US" dirty="0"/>
              <a:t>Location, City, State</a:t>
            </a:r>
          </a:p>
        </p:txBody>
      </p:sp>
      <p:sp>
        <p:nvSpPr>
          <p:cNvPr id="22" name="Text Placeholder 21"/>
          <p:cNvSpPr>
            <a:spLocks noGrp="1"/>
          </p:cNvSpPr>
          <p:nvPr>
            <p:ph type="body" sz="quarter" idx="13" hasCustomPrompt="1"/>
          </p:nvPr>
        </p:nvSpPr>
        <p:spPr>
          <a:xfrm>
            <a:off x="457200" y="4559300"/>
            <a:ext cx="8229600" cy="482600"/>
          </a:xfrm>
          <a:prstGeom prst="rect">
            <a:avLst/>
          </a:prstGeom>
        </p:spPr>
        <p:txBody>
          <a:bodyPr lIns="0" tIns="0" rIns="0" anchor="t" anchorCtr="0"/>
          <a:lstStyle>
            <a:lvl1pPr marL="0" indent="0" algn="ctr">
              <a:buNone/>
              <a:defRPr sz="2500" b="1" baseline="0">
                <a:solidFill>
                  <a:srgbClr val="A0284C"/>
                </a:solidFill>
                <a:latin typeface="Arial Narrow" panose="020B0606020202030204" pitchFamily="34" charset="0"/>
              </a:defRPr>
            </a:lvl1pPr>
          </a:lstStyle>
          <a:p>
            <a:pPr lvl="0"/>
            <a:r>
              <a:rPr lang="en-US" dirty="0"/>
              <a:t>Month Day, Year</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469" y="5299578"/>
            <a:ext cx="1143000" cy="1143000"/>
          </a:xfrm>
          <a:prstGeom prst="rect">
            <a:avLst/>
          </a:prstGeom>
          <a:effectLst>
            <a:outerShdw blurRad="190500" algn="ctr" rotWithShape="0">
              <a:schemeClr val="tx1">
                <a:lumMod val="50000"/>
                <a:lumOff val="50000"/>
                <a:alpha val="70000"/>
              </a:schemeClr>
            </a:outerShdw>
          </a:effectLst>
        </p:spPr>
      </p:pic>
    </p:spTree>
    <p:extLst>
      <p:ext uri="{BB962C8B-B14F-4D97-AF65-F5344CB8AC3E}">
        <p14:creationId xmlns:p14="http://schemas.microsoft.com/office/powerpoint/2010/main" val="2111584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8" name="Content Placeholder 2"/>
          <p:cNvSpPr>
            <a:spLocks noGrp="1"/>
          </p:cNvSpPr>
          <p:nvPr>
            <p:ph idx="13" hasCustomPrompt="1"/>
          </p:nvPr>
        </p:nvSpPr>
        <p:spPr>
          <a:xfrm>
            <a:off x="623888" y="2743200"/>
            <a:ext cx="3867150" cy="3825453"/>
          </a:xfrm>
          <a:prstGeom prst="rect">
            <a:avLst/>
          </a:prstGeom>
        </p:spPr>
        <p:txBody>
          <a:bodyPr/>
          <a:lstStyle>
            <a:lvl1pPr>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57350" indent="-28575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to edit bullet 4</a:t>
            </a:r>
          </a:p>
        </p:txBody>
      </p:sp>
      <p:sp>
        <p:nvSpPr>
          <p:cNvPr id="9" name="Picture Placeholder 8"/>
          <p:cNvSpPr>
            <a:spLocks noGrp="1"/>
          </p:cNvSpPr>
          <p:nvPr>
            <p:ph type="pic" sz="quarter" idx="14" hasCustomPrompt="1"/>
          </p:nvPr>
        </p:nvSpPr>
        <p:spPr>
          <a:xfrm>
            <a:off x="4724400" y="2743200"/>
            <a:ext cx="3786188" cy="3800052"/>
          </a:xfrm>
          <a:prstGeom prst="rect">
            <a:avLst/>
          </a:prstGeom>
          <a:effectLst>
            <a:outerShdw blurRad="88900" algn="tl" rotWithShape="0">
              <a:schemeClr val="tx2">
                <a:lumMod val="50000"/>
                <a:alpha val="70000"/>
              </a:schemeClr>
            </a:outerShdw>
          </a:effectLst>
        </p:spPr>
        <p:txBody>
          <a:bodyPr tIns="914400"/>
          <a:lstStyle>
            <a:lvl1pPr marL="0" indent="0" algn="ctr">
              <a:lnSpc>
                <a:spcPts val="24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08362678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Example 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94360"/>
            <a:ext cx="78867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3" name="Content Placeholder 2"/>
          <p:cNvSpPr>
            <a:spLocks noGrp="1"/>
          </p:cNvSpPr>
          <p:nvPr>
            <p:ph idx="1" hasCustomPrompt="1"/>
          </p:nvPr>
        </p:nvSpPr>
        <p:spPr>
          <a:xfrm>
            <a:off x="628650" y="2286000"/>
            <a:ext cx="7886700" cy="4351338"/>
          </a:xfrm>
          <a:prstGeom prst="rect">
            <a:avLst/>
          </a:prstGeom>
        </p:spPr>
        <p:txBody>
          <a:bodyPr/>
          <a:lstStyle>
            <a:lvl1pPr>
              <a:spcBef>
                <a:spcPts val="0"/>
              </a:spcBef>
              <a:defRPr baseline="0">
                <a:solidFill>
                  <a:srgbClr val="00416A"/>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24744545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ample picture or graph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9" name="Picture Placeholder 8"/>
          <p:cNvSpPr>
            <a:spLocks noGrp="1"/>
          </p:cNvSpPr>
          <p:nvPr>
            <p:ph type="pic" sz="quarter" idx="14" hasCustomPrompt="1"/>
          </p:nvPr>
        </p:nvSpPr>
        <p:spPr>
          <a:xfrm>
            <a:off x="623888" y="2743200"/>
            <a:ext cx="7886700" cy="3825879"/>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187858309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baseline="0">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a:defRPr baseline="0">
                <a:solidFill>
                  <a:srgbClr val="1E384B"/>
                </a:solidFill>
                <a:latin typeface="Arial Narrow" panose="020B0606020202030204" pitchFamily="34" charset="0"/>
              </a:defRPr>
            </a:lvl1pPr>
            <a:lvl2pPr marL="685800" indent="-228600">
              <a:buFont typeface="Wingdings" panose="05000000000000000000" pitchFamily="2" charset="2"/>
              <a:buChar char="§"/>
              <a:defRPr baseline="0">
                <a:solidFill>
                  <a:srgbClr val="A0284C"/>
                </a:solidFill>
                <a:latin typeface="Arial Narrow" panose="020B0606020202030204" pitchFamily="34" charset="0"/>
              </a:defRPr>
            </a:lvl2pPr>
            <a:lvl3pPr>
              <a:defRPr baseline="0">
                <a:solidFill>
                  <a:srgbClr val="00416A"/>
                </a:solidFill>
                <a:latin typeface="Arial Narrow" panose="020B0606020202030204" pitchFamily="34" charset="0"/>
              </a:defRPr>
            </a:lvl3pPr>
            <a:lvl4pPr marL="1600200" indent="-228600">
              <a:buFont typeface="Wingdings" panose="05000000000000000000" pitchFamily="2" charset="2"/>
              <a:buChar char="§"/>
              <a:defRPr baseline="0">
                <a:solidFill>
                  <a:srgbClr val="A0284C"/>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115720425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594360"/>
            <a:ext cx="78867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3" name="Text Placeholder 2"/>
          <p:cNvSpPr>
            <a:spLocks noGrp="1"/>
          </p:cNvSpPr>
          <p:nvPr>
            <p:ph type="body" idx="1" hasCustomPrompt="1"/>
          </p:nvPr>
        </p:nvSpPr>
        <p:spPr>
          <a:xfrm>
            <a:off x="623888" y="1930401"/>
            <a:ext cx="7886700" cy="457200"/>
          </a:xfrm>
          <a:prstGeom prst="rect">
            <a:avLst/>
          </a:prstGeom>
        </p:spPr>
        <p:txBody>
          <a:bodyPr anchor="t" anchorCtr="0"/>
          <a:lstStyle>
            <a:lvl1pPr marL="0" indent="0" algn="ctr">
              <a:lnSpc>
                <a:spcPts val="3400"/>
              </a:lnSpc>
              <a:spcBef>
                <a:spcPts val="0"/>
              </a:spcBef>
              <a:buNone/>
              <a:defRPr sz="3600" b="1">
                <a:solidFill>
                  <a:srgbClr val="A0284C"/>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7" name="Content Placeholder 2"/>
          <p:cNvSpPr>
            <a:spLocks noGrp="1"/>
          </p:cNvSpPr>
          <p:nvPr>
            <p:ph idx="13" hasCustomPrompt="1"/>
          </p:nvPr>
        </p:nvSpPr>
        <p:spPr>
          <a:xfrm>
            <a:off x="628650" y="2743200"/>
            <a:ext cx="7886700" cy="3825453"/>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342751159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84864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customXml" Target="../ink/ink1.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868826" y="4360549"/>
            <a:ext cx="3775972" cy="2497451"/>
          </a:xfrm>
          <a:prstGeom prst="rect">
            <a:avLst/>
          </a:prstGeom>
        </p:spPr>
      </p:pic>
      <mc:AlternateContent xmlns:mc="http://schemas.openxmlformats.org/markup-compatibility/2006" xmlns:p14="http://schemas.microsoft.com/office/powerpoint/2010/main">
        <mc:Choice Requires="p14">
          <p:contentPart p14:bwMode="auto" r:id="rId10">
            <p14:nvContentPartPr>
              <p14:cNvPr id="4" name="Ink 3"/>
              <p14:cNvContentPartPr/>
              <p14:nvPr userDrawn="1"/>
            </p14:nvContentPartPr>
            <p14:xfrm>
              <a:off x="422348" y="405245"/>
              <a:ext cx="360" cy="360"/>
            </p14:xfrm>
          </p:contentPart>
        </mc:Choice>
        <mc:Fallback xmlns="">
          <p:pic>
            <p:nvPicPr>
              <p:cNvPr id="4" name="Ink 3"/>
              <p:cNvPicPr/>
              <p:nvPr/>
            </p:nvPicPr>
            <p:blipFill>
              <a:blip r:embed="rId12"/>
              <a:stretch>
                <a:fillRect/>
              </a:stretch>
            </p:blipFill>
            <p:spPr>
              <a:xfrm>
                <a:off x="419108" y="402005"/>
                <a:ext cx="6840" cy="6840"/>
              </a:xfrm>
              <a:prstGeom prst="rect">
                <a:avLst/>
              </a:prstGeom>
            </p:spPr>
          </p:pic>
        </mc:Fallback>
      </mc:AlternateContent>
      <p:pic>
        <p:nvPicPr>
          <p:cNvPr id="5" name="Picture 4"/>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5888889"/>
      </p:ext>
    </p:extLst>
  </p:cSld>
  <p:clrMap bg1="lt1" tx1="dk1" bg2="lt2" tx2="dk2" accent1="accent1" accent2="accent2" accent3="accent3" accent4="accent4" accent5="accent5" accent6="accent6" hlink="hlink" folHlink="folHlink"/>
  <p:sldLayoutIdLst>
    <p:sldLayoutId id="2147483674" r:id="rId1"/>
    <p:sldLayoutId id="2147483678" r:id="rId2"/>
    <p:sldLayoutId id="2147483675" r:id="rId3"/>
    <p:sldLayoutId id="2147483679" r:id="rId4"/>
    <p:sldLayoutId id="2147483676" r:id="rId5"/>
    <p:sldLayoutId id="2147483677" r:id="rId6"/>
    <p:sldLayoutId id="2147483681"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0.png"/></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2020 NCR</a:t>
            </a:r>
            <a:br>
              <a:rPr lang="en-US" dirty="0"/>
            </a:br>
            <a:r>
              <a:rPr lang="en-US" dirty="0"/>
              <a:t>Construction Conference</a:t>
            </a:r>
          </a:p>
        </p:txBody>
      </p:sp>
      <p:sp>
        <p:nvSpPr>
          <p:cNvPr id="3" name="Text Placeholder 2"/>
          <p:cNvSpPr>
            <a:spLocks noGrp="1"/>
          </p:cNvSpPr>
          <p:nvPr>
            <p:ph type="body" sz="quarter" idx="10"/>
          </p:nvPr>
        </p:nvSpPr>
        <p:spPr/>
        <p:txBody>
          <a:bodyPr/>
          <a:lstStyle/>
          <a:p>
            <a:r>
              <a:rPr lang="en-US" dirty="0"/>
              <a:t>John Brophy</a:t>
            </a:r>
          </a:p>
          <a:p>
            <a:r>
              <a:rPr lang="en-US" dirty="0"/>
              <a:t>Jim Peck</a:t>
            </a:r>
          </a:p>
        </p:txBody>
      </p:sp>
      <p:sp>
        <p:nvSpPr>
          <p:cNvPr id="4" name="Text Placeholder 3"/>
          <p:cNvSpPr>
            <a:spLocks noGrp="1"/>
          </p:cNvSpPr>
          <p:nvPr>
            <p:ph type="body" sz="quarter" idx="11"/>
          </p:nvPr>
        </p:nvSpPr>
        <p:spPr>
          <a:xfrm>
            <a:off x="457200" y="4181791"/>
            <a:ext cx="8229600" cy="548640"/>
          </a:xfrm>
        </p:spPr>
        <p:txBody>
          <a:bodyPr/>
          <a:lstStyle/>
          <a:p>
            <a:r>
              <a:rPr lang="en-US" dirty="0"/>
              <a:t>Percent Within Limits (PWL)</a:t>
            </a:r>
          </a:p>
        </p:txBody>
      </p:sp>
      <p:sp>
        <p:nvSpPr>
          <p:cNvPr id="5" name="Text Placeholder 4"/>
          <p:cNvSpPr>
            <a:spLocks noGrp="1"/>
          </p:cNvSpPr>
          <p:nvPr>
            <p:ph type="body" sz="quarter" idx="12"/>
          </p:nvPr>
        </p:nvSpPr>
        <p:spPr>
          <a:xfrm>
            <a:off x="457200" y="5116507"/>
            <a:ext cx="8229600" cy="1439569"/>
          </a:xfrm>
        </p:spPr>
        <p:txBody>
          <a:bodyPr/>
          <a:lstStyle/>
          <a:p>
            <a:r>
              <a:rPr lang="en-US" dirty="0"/>
              <a:t>Northcentral Technical College</a:t>
            </a:r>
          </a:p>
          <a:p>
            <a:r>
              <a:rPr lang="en-US" dirty="0"/>
              <a:t>Auditorium (CHS 1004)</a:t>
            </a:r>
          </a:p>
          <a:p>
            <a:r>
              <a:rPr lang="en-US" dirty="0"/>
              <a:t>Wausau, WI </a:t>
            </a:r>
          </a:p>
          <a:p>
            <a:r>
              <a:rPr lang="en-US" dirty="0"/>
              <a:t>February 19, 2020</a:t>
            </a:r>
          </a:p>
          <a:p>
            <a:endParaRPr lang="en-US" dirty="0"/>
          </a:p>
          <a:p>
            <a:endParaRPr lang="en-US" dirty="0"/>
          </a:p>
        </p:txBody>
      </p:sp>
      <mc:AlternateContent xmlns:mc="http://schemas.openxmlformats.org/markup-compatibility/2006" xmlns:p14="http://schemas.microsoft.com/office/powerpoint/2010/main">
        <mc:Choice Requires="p14">
          <p:contentPart p14:bwMode="auto" r:id="rId3">
            <p14:nvContentPartPr>
              <p14:cNvPr id="9" name="Ink 8"/>
              <p14:cNvContentPartPr/>
              <p14:nvPr/>
            </p14:nvContentPartPr>
            <p14:xfrm>
              <a:off x="9834564" y="6196197"/>
              <a:ext cx="19800" cy="39240"/>
            </p14:xfrm>
          </p:contentPart>
        </mc:Choice>
        <mc:Fallback xmlns="">
          <p:pic>
            <p:nvPicPr>
              <p:cNvPr id="9" name="Ink 8"/>
              <p:cNvPicPr/>
              <p:nvPr/>
            </p:nvPicPr>
            <p:blipFill>
              <a:blip r:embed="rId5"/>
              <a:stretch>
                <a:fillRect/>
              </a:stretch>
            </p:blipFill>
            <p:spPr>
              <a:xfrm>
                <a:off x="9831324" y="6193677"/>
                <a:ext cx="25560" cy="45000"/>
              </a:xfrm>
              <a:prstGeom prst="rect">
                <a:avLst/>
              </a:prstGeom>
            </p:spPr>
          </p:pic>
        </mc:Fallback>
      </mc:AlternateContent>
    </p:spTree>
    <p:extLst>
      <p:ext uri="{BB962C8B-B14F-4D97-AF65-F5344CB8AC3E}">
        <p14:creationId xmlns:p14="http://schemas.microsoft.com/office/powerpoint/2010/main" val="250492005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0F58C-08C8-4920-8FC9-A4AF15AAF280}"/>
              </a:ext>
            </a:extLst>
          </p:cNvPr>
          <p:cNvSpPr>
            <a:spLocks noGrp="1"/>
          </p:cNvSpPr>
          <p:nvPr>
            <p:ph type="title"/>
          </p:nvPr>
        </p:nvSpPr>
        <p:spPr/>
        <p:txBody>
          <a:bodyPr/>
          <a:lstStyle/>
          <a:p>
            <a:r>
              <a:rPr lang="en-US" dirty="0"/>
              <a:t>Core testing</a:t>
            </a:r>
          </a:p>
        </p:txBody>
      </p:sp>
      <p:sp>
        <p:nvSpPr>
          <p:cNvPr id="3" name="Text Placeholder 2">
            <a:extLst>
              <a:ext uri="{FF2B5EF4-FFF2-40B4-BE49-F238E27FC236}">
                <a16:creationId xmlns:a16="http://schemas.microsoft.com/office/drawing/2014/main" id="{23D4D1F8-6BBA-4D68-98B8-45ABFBD005F5}"/>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6EFDC9C9-B932-47D6-B698-9789DBAF574E}"/>
              </a:ext>
            </a:extLst>
          </p:cNvPr>
          <p:cNvSpPr>
            <a:spLocks noGrp="1"/>
          </p:cNvSpPr>
          <p:nvPr>
            <p:ph idx="13"/>
          </p:nvPr>
        </p:nvSpPr>
        <p:spPr/>
        <p:txBody>
          <a:bodyPr/>
          <a:lstStyle/>
          <a:p>
            <a:r>
              <a:rPr lang="en-US" dirty="0"/>
              <a:t>Needs to always be in the engineering staff’s and DOT’s possession.</a:t>
            </a:r>
          </a:p>
          <a:p>
            <a:r>
              <a:rPr lang="en-US" dirty="0"/>
              <a:t>Witness QC testing of the cores.</a:t>
            </a:r>
          </a:p>
          <a:p>
            <a:r>
              <a:rPr lang="en-US" dirty="0"/>
              <a:t>Return to regional lab for QV testing of the cores.</a:t>
            </a:r>
          </a:p>
        </p:txBody>
      </p:sp>
      <p:pic>
        <p:nvPicPr>
          <p:cNvPr id="7" name="Picture Placeholder 6">
            <a:extLst>
              <a:ext uri="{FF2B5EF4-FFF2-40B4-BE49-F238E27FC236}">
                <a16:creationId xmlns:a16="http://schemas.microsoft.com/office/drawing/2014/main" id="{C5EFF060-6606-4B2A-A631-F4D029C904A2}"/>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88" r="188"/>
          <a:stretch>
            <a:fillRect/>
          </a:stretch>
        </p:blipFill>
        <p:spPr/>
      </p:pic>
    </p:spTree>
    <p:extLst>
      <p:ext uri="{BB962C8B-B14F-4D97-AF65-F5344CB8AC3E}">
        <p14:creationId xmlns:p14="http://schemas.microsoft.com/office/powerpoint/2010/main" val="228262736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D141A-D9E0-4D38-B77C-2D2D8E9526F8}"/>
              </a:ext>
            </a:extLst>
          </p:cNvPr>
          <p:cNvSpPr>
            <a:spLocks noGrp="1"/>
          </p:cNvSpPr>
          <p:nvPr>
            <p:ph type="title"/>
          </p:nvPr>
        </p:nvSpPr>
        <p:spPr/>
        <p:txBody>
          <a:bodyPr/>
          <a:lstStyle/>
          <a:p>
            <a:r>
              <a:rPr lang="en-US" dirty="0"/>
              <a:t>Density testing</a:t>
            </a:r>
          </a:p>
        </p:txBody>
      </p:sp>
      <p:sp>
        <p:nvSpPr>
          <p:cNvPr id="3" name="Text Placeholder 2">
            <a:extLst>
              <a:ext uri="{FF2B5EF4-FFF2-40B4-BE49-F238E27FC236}">
                <a16:creationId xmlns:a16="http://schemas.microsoft.com/office/drawing/2014/main" id="{69FBAC6B-86D9-41E9-B70D-D66E7D4DA955}"/>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11DC66B5-702F-492F-99E4-3E145A673D4B}"/>
              </a:ext>
            </a:extLst>
          </p:cNvPr>
          <p:cNvSpPr>
            <a:spLocks noGrp="1"/>
          </p:cNvSpPr>
          <p:nvPr>
            <p:ph idx="13"/>
          </p:nvPr>
        </p:nvSpPr>
        <p:spPr/>
        <p:txBody>
          <a:bodyPr/>
          <a:lstStyle/>
          <a:p>
            <a:r>
              <a:rPr lang="en-US" dirty="0"/>
              <a:t>4 gauge nuclear density gauge comparison, day before.</a:t>
            </a:r>
          </a:p>
          <a:p>
            <a:r>
              <a:rPr lang="en-US" dirty="0"/>
              <a:t>Test strip day</a:t>
            </a:r>
          </a:p>
          <a:p>
            <a:pPr lvl="1"/>
            <a:r>
              <a:rPr lang="en-US" dirty="0"/>
              <a:t>2 zones * 5 locations</a:t>
            </a:r>
          </a:p>
          <a:p>
            <a:pPr lvl="1"/>
            <a:r>
              <a:rPr lang="en-US" dirty="0"/>
              <a:t>All four gauges are to test all locations.</a:t>
            </a:r>
          </a:p>
        </p:txBody>
      </p:sp>
      <p:pic>
        <p:nvPicPr>
          <p:cNvPr id="7" name="Picture Placeholder 6">
            <a:extLst>
              <a:ext uri="{FF2B5EF4-FFF2-40B4-BE49-F238E27FC236}">
                <a16:creationId xmlns:a16="http://schemas.microsoft.com/office/drawing/2014/main" id="{7D3884E3-2376-4480-9242-551D6EE06F48}"/>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2105" r="22105"/>
          <a:stretch>
            <a:fillRect/>
          </a:stretch>
        </p:blipFill>
        <p:spPr/>
      </p:pic>
    </p:spTree>
    <p:extLst>
      <p:ext uri="{BB962C8B-B14F-4D97-AF65-F5344CB8AC3E}">
        <p14:creationId xmlns:p14="http://schemas.microsoft.com/office/powerpoint/2010/main" val="414003225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D141A-D9E0-4D38-B77C-2D2D8E9526F8}"/>
              </a:ext>
            </a:extLst>
          </p:cNvPr>
          <p:cNvSpPr>
            <a:spLocks noGrp="1"/>
          </p:cNvSpPr>
          <p:nvPr>
            <p:ph type="title"/>
          </p:nvPr>
        </p:nvSpPr>
        <p:spPr/>
        <p:txBody>
          <a:bodyPr/>
          <a:lstStyle/>
          <a:p>
            <a:r>
              <a:rPr lang="en-US" dirty="0"/>
              <a:t>Density testing</a:t>
            </a:r>
          </a:p>
        </p:txBody>
      </p:sp>
      <p:sp>
        <p:nvSpPr>
          <p:cNvPr id="3" name="Text Placeholder 2">
            <a:extLst>
              <a:ext uri="{FF2B5EF4-FFF2-40B4-BE49-F238E27FC236}">
                <a16:creationId xmlns:a16="http://schemas.microsoft.com/office/drawing/2014/main" id="{69FBAC6B-86D9-41E9-B70D-D66E7D4DA955}"/>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11DC66B5-702F-492F-99E4-3E145A673D4B}"/>
              </a:ext>
            </a:extLst>
          </p:cNvPr>
          <p:cNvSpPr>
            <a:spLocks noGrp="1"/>
          </p:cNvSpPr>
          <p:nvPr>
            <p:ph idx="13"/>
          </p:nvPr>
        </p:nvSpPr>
        <p:spPr/>
        <p:txBody>
          <a:bodyPr/>
          <a:lstStyle/>
          <a:p>
            <a:r>
              <a:rPr lang="en-US" dirty="0"/>
              <a:t>All sublots (1500 feet) will have 3 QC test and 1 QV test.</a:t>
            </a:r>
          </a:p>
          <a:p>
            <a:r>
              <a:rPr lang="en-US" dirty="0"/>
              <a:t>Density for shoulders are for acceptance only and is performed by the department.</a:t>
            </a:r>
          </a:p>
        </p:txBody>
      </p:sp>
      <p:pic>
        <p:nvPicPr>
          <p:cNvPr id="7" name="Picture Placeholder 6">
            <a:extLst>
              <a:ext uri="{FF2B5EF4-FFF2-40B4-BE49-F238E27FC236}">
                <a16:creationId xmlns:a16="http://schemas.microsoft.com/office/drawing/2014/main" id="{59354BDA-7655-4416-9C8F-2587BA01461F}"/>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2105" r="22105"/>
          <a:stretch>
            <a:fillRect/>
          </a:stretch>
        </p:blipFill>
        <p:spPr/>
      </p:pic>
    </p:spTree>
    <p:extLst>
      <p:ext uri="{BB962C8B-B14F-4D97-AF65-F5344CB8AC3E}">
        <p14:creationId xmlns:p14="http://schemas.microsoft.com/office/powerpoint/2010/main" val="426819855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0D58-0084-4631-8636-2DD88727583D}"/>
              </a:ext>
            </a:extLst>
          </p:cNvPr>
          <p:cNvSpPr>
            <a:spLocks noGrp="1"/>
          </p:cNvSpPr>
          <p:nvPr>
            <p:ph type="title"/>
          </p:nvPr>
        </p:nvSpPr>
        <p:spPr/>
        <p:txBody>
          <a:bodyPr/>
          <a:lstStyle/>
          <a:p>
            <a:r>
              <a:rPr lang="en-US" dirty="0"/>
              <a:t>PWL - spreadsheet</a:t>
            </a:r>
          </a:p>
        </p:txBody>
      </p:sp>
      <p:sp>
        <p:nvSpPr>
          <p:cNvPr id="3" name="Text Placeholder 2">
            <a:extLst>
              <a:ext uri="{FF2B5EF4-FFF2-40B4-BE49-F238E27FC236}">
                <a16:creationId xmlns:a16="http://schemas.microsoft.com/office/drawing/2014/main" id="{5B521EB6-28AA-4E17-BF3B-28461A9AEBFE}"/>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E12BE7C5-CC7A-4B21-9182-7746C33A0591}"/>
              </a:ext>
            </a:extLst>
          </p:cNvPr>
          <p:cNvSpPr>
            <a:spLocks noGrp="1"/>
          </p:cNvSpPr>
          <p:nvPr>
            <p:ph idx="13"/>
          </p:nvPr>
        </p:nvSpPr>
        <p:spPr/>
        <p:txBody>
          <a:bodyPr/>
          <a:lstStyle/>
          <a:p>
            <a:r>
              <a:rPr lang="en-US" dirty="0"/>
              <a:t>Needs to be updated and submitted to the appropriate people every night.</a:t>
            </a:r>
          </a:p>
        </p:txBody>
      </p:sp>
      <p:pic>
        <p:nvPicPr>
          <p:cNvPr id="7" name="Picture Placeholder 6">
            <a:extLst>
              <a:ext uri="{FF2B5EF4-FFF2-40B4-BE49-F238E27FC236}">
                <a16:creationId xmlns:a16="http://schemas.microsoft.com/office/drawing/2014/main" id="{7003A340-A7FE-464E-AAE5-320898978830}"/>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3724" r="23724"/>
          <a:stretch>
            <a:fillRect/>
          </a:stretch>
        </p:blipFill>
        <p:spPr/>
      </p:pic>
    </p:spTree>
    <p:extLst>
      <p:ext uri="{BB962C8B-B14F-4D97-AF65-F5344CB8AC3E}">
        <p14:creationId xmlns:p14="http://schemas.microsoft.com/office/powerpoint/2010/main" val="4113020297"/>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366C0-86DC-47F6-9E99-036509C48CB5}"/>
              </a:ext>
            </a:extLst>
          </p:cNvPr>
          <p:cNvSpPr>
            <a:spLocks noGrp="1"/>
          </p:cNvSpPr>
          <p:nvPr>
            <p:ph type="title"/>
          </p:nvPr>
        </p:nvSpPr>
        <p:spPr/>
        <p:txBody>
          <a:bodyPr/>
          <a:lstStyle/>
          <a:p>
            <a:r>
              <a:rPr lang="en-US" dirty="0"/>
              <a:t>Miscellaneous</a:t>
            </a:r>
          </a:p>
        </p:txBody>
      </p:sp>
      <p:sp>
        <p:nvSpPr>
          <p:cNvPr id="3" name="Text Placeholder 2">
            <a:extLst>
              <a:ext uri="{FF2B5EF4-FFF2-40B4-BE49-F238E27FC236}">
                <a16:creationId xmlns:a16="http://schemas.microsoft.com/office/drawing/2014/main" id="{5DE704BA-49FF-4055-9DE6-A63CC9EC9DC9}"/>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3B1389FA-785D-486B-8C39-95AC0C5BB948}"/>
              </a:ext>
            </a:extLst>
          </p:cNvPr>
          <p:cNvSpPr>
            <a:spLocks noGrp="1"/>
          </p:cNvSpPr>
          <p:nvPr>
            <p:ph idx="13"/>
          </p:nvPr>
        </p:nvSpPr>
        <p:spPr/>
        <p:txBody>
          <a:bodyPr/>
          <a:lstStyle/>
          <a:p>
            <a:r>
              <a:rPr lang="en-US" dirty="0"/>
              <a:t>There may be a mix of PWL and QMP on a project.</a:t>
            </a:r>
          </a:p>
          <a:p>
            <a:r>
              <a:rPr lang="en-US" dirty="0"/>
              <a:t>PWL training – Learn Center.</a:t>
            </a:r>
          </a:p>
        </p:txBody>
      </p:sp>
      <p:pic>
        <p:nvPicPr>
          <p:cNvPr id="7" name="Picture Placeholder 6">
            <a:extLst>
              <a:ext uri="{FF2B5EF4-FFF2-40B4-BE49-F238E27FC236}">
                <a16:creationId xmlns:a16="http://schemas.microsoft.com/office/drawing/2014/main" id="{91E41789-5B08-451E-BFFB-48F7D8A82588}"/>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2105" r="22105"/>
          <a:stretch>
            <a:fillRect/>
          </a:stretch>
        </p:blipFill>
        <p:spPr/>
      </p:pic>
    </p:spTree>
    <p:extLst>
      <p:ext uri="{BB962C8B-B14F-4D97-AF65-F5344CB8AC3E}">
        <p14:creationId xmlns:p14="http://schemas.microsoft.com/office/powerpoint/2010/main" val="3210767705"/>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015A1-B0E5-4535-98FC-9B75D772AF83}"/>
              </a:ext>
            </a:extLst>
          </p:cNvPr>
          <p:cNvSpPr>
            <a:spLocks noGrp="1"/>
          </p:cNvSpPr>
          <p:nvPr>
            <p:ph type="title"/>
          </p:nvPr>
        </p:nvSpPr>
        <p:spPr/>
        <p:txBody>
          <a:bodyPr/>
          <a:lstStyle/>
          <a:p>
            <a:r>
              <a:rPr lang="en-US" dirty="0"/>
              <a:t>Questions</a:t>
            </a:r>
          </a:p>
        </p:txBody>
      </p:sp>
      <p:pic>
        <p:nvPicPr>
          <p:cNvPr id="8" name="Picture Placeholder 7">
            <a:extLst>
              <a:ext uri="{FF2B5EF4-FFF2-40B4-BE49-F238E27FC236}">
                <a16:creationId xmlns:a16="http://schemas.microsoft.com/office/drawing/2014/main" id="{6ED563A4-5BF6-4217-9FA7-A5C08F872C64}"/>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2710" r="22710"/>
          <a:stretch>
            <a:fillRect/>
          </a:stretch>
        </p:blipFill>
        <p:spPr>
          <a:xfrm>
            <a:off x="2378204" y="2768601"/>
            <a:ext cx="4225667" cy="3800052"/>
          </a:xfrm>
        </p:spPr>
      </p:pic>
    </p:spTree>
    <p:extLst>
      <p:ext uri="{BB962C8B-B14F-4D97-AF65-F5344CB8AC3E}">
        <p14:creationId xmlns:p14="http://schemas.microsoft.com/office/powerpoint/2010/main" val="134518679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2DDD-FF63-45F2-99EF-CC702548434F}"/>
              </a:ext>
            </a:extLst>
          </p:cNvPr>
          <p:cNvSpPr>
            <a:spLocks noGrp="1"/>
          </p:cNvSpPr>
          <p:nvPr>
            <p:ph type="title"/>
          </p:nvPr>
        </p:nvSpPr>
        <p:spPr>
          <a:xfrm>
            <a:off x="623888" y="-861"/>
            <a:ext cx="7886700" cy="1270528"/>
          </a:xfrm>
        </p:spPr>
        <p:txBody>
          <a:bodyPr/>
          <a:lstStyle/>
          <a:p>
            <a:r>
              <a:rPr lang="en-US" dirty="0"/>
              <a:t>2020 PWL Projects</a:t>
            </a:r>
          </a:p>
        </p:txBody>
      </p:sp>
      <p:graphicFrame>
        <p:nvGraphicFramePr>
          <p:cNvPr id="13" name="Table 12">
            <a:extLst>
              <a:ext uri="{FF2B5EF4-FFF2-40B4-BE49-F238E27FC236}">
                <a16:creationId xmlns:a16="http://schemas.microsoft.com/office/drawing/2014/main" id="{464A927A-6D9E-41CD-8BE6-91C676689C86}"/>
              </a:ext>
            </a:extLst>
          </p:cNvPr>
          <p:cNvGraphicFramePr>
            <a:graphicFrameLocks noGrp="1"/>
          </p:cNvGraphicFramePr>
          <p:nvPr>
            <p:extLst>
              <p:ext uri="{D42A27DB-BD31-4B8C-83A1-F6EECF244321}">
                <p14:modId xmlns:p14="http://schemas.microsoft.com/office/powerpoint/2010/main" val="1597000291"/>
              </p:ext>
            </p:extLst>
          </p:nvPr>
        </p:nvGraphicFramePr>
        <p:xfrm>
          <a:off x="214584" y="1269666"/>
          <a:ext cx="8739636" cy="4164984"/>
        </p:xfrm>
        <a:graphic>
          <a:graphicData uri="http://schemas.openxmlformats.org/drawingml/2006/table">
            <a:tbl>
              <a:tblPr/>
              <a:tblGrid>
                <a:gridCol w="933799">
                  <a:extLst>
                    <a:ext uri="{9D8B030D-6E8A-4147-A177-3AD203B41FA5}">
                      <a16:colId xmlns:a16="http://schemas.microsoft.com/office/drawing/2014/main" val="3634956265"/>
                    </a:ext>
                  </a:extLst>
                </a:gridCol>
                <a:gridCol w="634621">
                  <a:extLst>
                    <a:ext uri="{9D8B030D-6E8A-4147-A177-3AD203B41FA5}">
                      <a16:colId xmlns:a16="http://schemas.microsoft.com/office/drawing/2014/main" val="2451796307"/>
                    </a:ext>
                  </a:extLst>
                </a:gridCol>
                <a:gridCol w="2311833">
                  <a:extLst>
                    <a:ext uri="{9D8B030D-6E8A-4147-A177-3AD203B41FA5}">
                      <a16:colId xmlns:a16="http://schemas.microsoft.com/office/drawing/2014/main" val="1637787670"/>
                    </a:ext>
                  </a:extLst>
                </a:gridCol>
                <a:gridCol w="3055246">
                  <a:extLst>
                    <a:ext uri="{9D8B030D-6E8A-4147-A177-3AD203B41FA5}">
                      <a16:colId xmlns:a16="http://schemas.microsoft.com/office/drawing/2014/main" val="3691817627"/>
                    </a:ext>
                  </a:extLst>
                </a:gridCol>
                <a:gridCol w="797809">
                  <a:extLst>
                    <a:ext uri="{9D8B030D-6E8A-4147-A177-3AD203B41FA5}">
                      <a16:colId xmlns:a16="http://schemas.microsoft.com/office/drawing/2014/main" val="3427266573"/>
                    </a:ext>
                  </a:extLst>
                </a:gridCol>
                <a:gridCol w="534895">
                  <a:extLst>
                    <a:ext uri="{9D8B030D-6E8A-4147-A177-3AD203B41FA5}">
                      <a16:colId xmlns:a16="http://schemas.microsoft.com/office/drawing/2014/main" val="4239267280"/>
                    </a:ext>
                  </a:extLst>
                </a:gridCol>
                <a:gridCol w="471433">
                  <a:extLst>
                    <a:ext uri="{9D8B030D-6E8A-4147-A177-3AD203B41FA5}">
                      <a16:colId xmlns:a16="http://schemas.microsoft.com/office/drawing/2014/main" val="2036193312"/>
                    </a:ext>
                  </a:extLst>
                </a:gridCol>
              </a:tblGrid>
              <a:tr h="231388">
                <a:tc>
                  <a:txBody>
                    <a:bodyPr/>
                    <a:lstStyle/>
                    <a:p>
                      <a:pPr algn="ctr" fontAlgn="ctr"/>
                      <a:r>
                        <a:rPr lang="en-US" sz="1200" b="1" i="0" u="none" strike="noStrike">
                          <a:solidFill>
                            <a:srgbClr val="000000"/>
                          </a:solidFill>
                          <a:effectLst/>
                          <a:latin typeface="Calibri" panose="020F0502020204030204" pitchFamily="34" charset="0"/>
                        </a:rPr>
                        <a:t>Const ID</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HWY</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Title</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Limits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County</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Ton</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LET</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1017961"/>
                  </a:ext>
                </a:extLst>
              </a:tr>
              <a:tr h="231388">
                <a:tc>
                  <a:txBody>
                    <a:bodyPr/>
                    <a:lstStyle/>
                    <a:p>
                      <a:pPr algn="ctr" fontAlgn="ctr"/>
                      <a:r>
                        <a:rPr lang="en-US" sz="1200" b="0" i="0" u="none" strike="noStrike">
                          <a:solidFill>
                            <a:srgbClr val="000000"/>
                          </a:solidFill>
                          <a:effectLst/>
                          <a:latin typeface="Calibri" panose="020F0502020204030204" pitchFamily="34" charset="0"/>
                        </a:rPr>
                        <a:t>6320-00-74</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073</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PLAINFIELD - WISCONSIN RAPIDS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CTH F TO CTH U</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ADAMS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17,304</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02/11</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5953414"/>
                  </a:ext>
                </a:extLst>
              </a:tr>
              <a:tr h="231388">
                <a:tc>
                  <a:txBody>
                    <a:bodyPr/>
                    <a:lstStyle/>
                    <a:p>
                      <a:pPr algn="ctr" fontAlgn="ctr"/>
                      <a:r>
                        <a:rPr lang="en-US" sz="1200" b="0" i="0" u="none" strike="noStrike">
                          <a:solidFill>
                            <a:srgbClr val="000000"/>
                          </a:solidFill>
                          <a:effectLst/>
                          <a:latin typeface="Calibri" panose="020F0502020204030204" pitchFamily="34" charset="0"/>
                        </a:rPr>
                        <a:t>1166-00-79</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IH 039</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STEVENS POINT - WAUSAU</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N 2ND ST TO CTH X</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PORTAGE</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66,491</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03/10</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850307"/>
                  </a:ext>
                </a:extLst>
              </a:tr>
              <a:tr h="231388">
                <a:tc>
                  <a:txBody>
                    <a:bodyPr/>
                    <a:lstStyle/>
                    <a:p>
                      <a:pPr algn="ctr" fontAlgn="ctr"/>
                      <a:r>
                        <a:rPr lang="en-US" sz="1200" b="0" i="0" u="none" strike="noStrike">
                          <a:solidFill>
                            <a:srgbClr val="000000"/>
                          </a:solidFill>
                          <a:effectLst/>
                          <a:latin typeface="Calibri" panose="020F0502020204030204" pitchFamily="34" charset="0"/>
                        </a:rPr>
                        <a:t>1176-02-79</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USH 051</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TOMAHAWK - MINOCQUA</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CTH S TO USH 8, SB</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LINCOLN</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61,712</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03/10</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2990500"/>
                  </a:ext>
                </a:extLst>
              </a:tr>
              <a:tr h="231388">
                <a:tc>
                  <a:txBody>
                    <a:bodyPr/>
                    <a:lstStyle/>
                    <a:p>
                      <a:pPr algn="ctr" fontAlgn="ctr"/>
                      <a:r>
                        <a:rPr lang="en-US" sz="1200" b="0" i="0" u="none" strike="noStrike">
                          <a:solidFill>
                            <a:srgbClr val="000000"/>
                          </a:solidFill>
                          <a:effectLst/>
                          <a:latin typeface="Calibri" panose="020F0502020204030204" pitchFamily="34" charset="0"/>
                        </a:rPr>
                        <a:t>9050-03-70</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047</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RHINELANDER - WOODRUFF</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USH 8 TO KILDEER ROAD</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ONEIDA</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28,115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04/14</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855946"/>
                  </a:ext>
                </a:extLst>
              </a:tr>
              <a:tr h="231388">
                <a:tc>
                  <a:txBody>
                    <a:bodyPr/>
                    <a:lstStyle/>
                    <a:p>
                      <a:pPr algn="ctr" fontAlgn="ctr"/>
                      <a:r>
                        <a:rPr lang="en-US" sz="1200" b="0" i="0" u="none" strike="noStrike">
                          <a:solidFill>
                            <a:srgbClr val="000000"/>
                          </a:solidFill>
                          <a:effectLst/>
                          <a:latin typeface="Calibri" panose="020F0502020204030204" pitchFamily="34" charset="0"/>
                        </a:rPr>
                        <a:t>9080-14-73</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070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WOODRUFF - EAGLE RIVER</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a:solidFill>
                            <a:srgbClr val="000000"/>
                          </a:solidFill>
                          <a:effectLst/>
                          <a:latin typeface="Calibri" panose="020F0502020204030204" pitchFamily="34" charset="0"/>
                        </a:rPr>
                        <a:t>CTH O TO CTH H</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VILAS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15,450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04/14</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884183"/>
                  </a:ext>
                </a:extLst>
              </a:tr>
              <a:tr h="231388">
                <a:tc>
                  <a:txBody>
                    <a:bodyPr/>
                    <a:lstStyle/>
                    <a:p>
                      <a:pPr algn="ctr" fontAlgn="ctr"/>
                      <a:r>
                        <a:rPr lang="en-US" sz="1200" b="0" i="0" u="none" strike="noStrike">
                          <a:solidFill>
                            <a:srgbClr val="000000"/>
                          </a:solidFill>
                          <a:effectLst/>
                          <a:latin typeface="Calibri" panose="020F0502020204030204" pitchFamily="34" charset="0"/>
                        </a:rPr>
                        <a:t>9090-01-72</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070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EAGLE RIVER - TIPLER</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DIVIDE ROAD TO STH 55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FOREST</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15,459</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04/14</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9638263"/>
                  </a:ext>
                </a:extLst>
              </a:tr>
              <a:tr h="231388">
                <a:tc>
                  <a:txBody>
                    <a:bodyPr/>
                    <a:lstStyle/>
                    <a:p>
                      <a:pPr algn="ctr" fontAlgn="ctr"/>
                      <a:r>
                        <a:rPr lang="en-US" sz="1200" b="0" i="0" u="none" strike="noStrike">
                          <a:solidFill>
                            <a:srgbClr val="000000"/>
                          </a:solidFill>
                          <a:effectLst/>
                          <a:latin typeface="Calibri" panose="020F0502020204030204" pitchFamily="34" charset="0"/>
                        </a:rPr>
                        <a:t>1520-00-75</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073</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WISCONSIN RAPIDS - PITTSVILLE</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186 TO STH 80 SB</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WOOD</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17,325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05/12</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1550038"/>
                  </a:ext>
                </a:extLst>
              </a:tr>
              <a:tr h="231388">
                <a:tc>
                  <a:txBody>
                    <a:bodyPr/>
                    <a:lstStyle/>
                    <a:p>
                      <a:pPr algn="ctr" fontAlgn="ctr"/>
                      <a:r>
                        <a:rPr lang="en-US" sz="1200" b="0" i="0" u="none" strike="noStrike">
                          <a:solidFill>
                            <a:srgbClr val="000000"/>
                          </a:solidFill>
                          <a:effectLst/>
                          <a:latin typeface="Calibri" panose="020F0502020204030204" pitchFamily="34" charset="0"/>
                        </a:rPr>
                        <a:t>1602-10-63</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USH 045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ANTIGO - MONICO</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CTH J E TO CLINIC, OTTER TO OCL</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LANGLADE</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21,255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05/12</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669080"/>
                  </a:ext>
                </a:extLst>
              </a:tr>
              <a:tr h="231388">
                <a:tc>
                  <a:txBody>
                    <a:bodyPr/>
                    <a:lstStyle/>
                    <a:p>
                      <a:pPr algn="ctr" fontAlgn="ctr"/>
                      <a:r>
                        <a:rPr lang="en-US" sz="1200" b="0" i="0" u="none" strike="noStrike">
                          <a:solidFill>
                            <a:srgbClr val="000000"/>
                          </a:solidFill>
                          <a:effectLst/>
                          <a:latin typeface="Calibri" panose="020F0502020204030204" pitchFamily="34" charset="0"/>
                        </a:rPr>
                        <a:t>6140-01-73</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013</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ADAMS  - WISCONSIN RAPIDS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21 TO CTH D</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ADAMS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22,948</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05/12</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6037224"/>
                  </a:ext>
                </a:extLst>
              </a:tr>
              <a:tr h="231388">
                <a:tc>
                  <a:txBody>
                    <a:bodyPr/>
                    <a:lstStyle/>
                    <a:p>
                      <a:pPr algn="ctr" fontAlgn="ctr"/>
                      <a:r>
                        <a:rPr lang="en-US" sz="1200" b="0" i="0" u="none" strike="noStrike">
                          <a:solidFill>
                            <a:srgbClr val="000000"/>
                          </a:solidFill>
                          <a:effectLst/>
                          <a:latin typeface="Calibri" panose="020F0502020204030204" pitchFamily="34" charset="0"/>
                        </a:rPr>
                        <a:t>9080-14-74</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070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WOODRUFF - EAGLE RIVER</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USH 51 TO STH 155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VILAS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23,400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05/12</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5381174"/>
                  </a:ext>
                </a:extLst>
              </a:tr>
              <a:tr h="231388">
                <a:tc>
                  <a:txBody>
                    <a:bodyPr/>
                    <a:lstStyle/>
                    <a:p>
                      <a:pPr algn="ctr" fontAlgn="ctr"/>
                      <a:r>
                        <a:rPr lang="en-US" sz="1200" b="0" i="0" u="none" strike="noStrike">
                          <a:solidFill>
                            <a:srgbClr val="000000"/>
                          </a:solidFill>
                          <a:effectLst/>
                          <a:latin typeface="Calibri" panose="020F0502020204030204" pitchFamily="34" charset="0"/>
                        </a:rPr>
                        <a:t>9040-02-61</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017</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RHINELANDER - EAGLE RIVER</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POLLYANA ROAD TO STH 70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ONEIDA</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26,065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07/14</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1300435"/>
                  </a:ext>
                </a:extLst>
              </a:tr>
              <a:tr h="231388">
                <a:tc>
                  <a:txBody>
                    <a:bodyPr/>
                    <a:lstStyle/>
                    <a:p>
                      <a:pPr algn="ctr" fontAlgn="ctr"/>
                      <a:r>
                        <a:rPr lang="en-US" sz="1200" b="0" i="0" u="none" strike="noStrike">
                          <a:solidFill>
                            <a:srgbClr val="000000"/>
                          </a:solidFill>
                          <a:effectLst/>
                          <a:latin typeface="Calibri" panose="020F0502020204030204" pitchFamily="34" charset="0"/>
                        </a:rPr>
                        <a:t>9110-10-70</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STH 139</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CAVOUR - BRULE RIVER</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FAY LAKE ROAD TO MI STATE LINE</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FLORENCE</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18,575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08/11</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5118169"/>
                  </a:ext>
                </a:extLst>
              </a:tr>
              <a:tr h="231388">
                <a:tc>
                  <a:txBody>
                    <a:bodyPr/>
                    <a:lstStyle/>
                    <a:p>
                      <a:pPr algn="ctr" fontAlgn="ctr"/>
                      <a:r>
                        <a:rPr lang="en-US" sz="1200" b="0" i="0" u="none" strike="noStrike" dirty="0">
                          <a:solidFill>
                            <a:srgbClr val="000000"/>
                          </a:solidFill>
                          <a:effectLst/>
                          <a:latin typeface="Calibri" panose="020F0502020204030204" pitchFamily="34" charset="0"/>
                        </a:rPr>
                        <a:t> </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 </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 </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 </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 </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 </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 </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9184641"/>
                  </a:ext>
                </a:extLst>
              </a:tr>
              <a:tr h="231388">
                <a:tc>
                  <a:txBody>
                    <a:bodyPr/>
                    <a:lstStyle/>
                    <a:p>
                      <a:pPr algn="ctr" fontAlgn="ctr"/>
                      <a:r>
                        <a:rPr lang="en-US" sz="1200" b="0" i="0" u="none" strike="noStrike">
                          <a:solidFill>
                            <a:srgbClr val="000000"/>
                          </a:solidFill>
                          <a:effectLst/>
                          <a:latin typeface="Calibri" panose="020F0502020204030204" pitchFamily="34" charset="0"/>
                        </a:rPr>
                        <a:t>6243-08-70*</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0" i="0" u="none" strike="noStrike">
                          <a:solidFill>
                            <a:srgbClr val="000000"/>
                          </a:solidFill>
                          <a:effectLst/>
                          <a:latin typeface="Calibri" panose="020F0502020204030204" pitchFamily="34" charset="0"/>
                        </a:rPr>
                        <a:t>STH 047</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SHAWANO - NEOPIT</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SHAWANO CREEK TO MENOMINEE CO LINE</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SHAWANO</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dirty="0">
                          <a:solidFill>
                            <a:srgbClr val="000000"/>
                          </a:solidFill>
                          <a:effectLst/>
                          <a:latin typeface="Calibri" panose="020F0502020204030204" pitchFamily="34" charset="0"/>
                        </a:rPr>
                        <a:t>27,590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03/10</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8413475"/>
                  </a:ext>
                </a:extLst>
              </a:tr>
              <a:tr h="231388">
                <a:tc>
                  <a:txBody>
                    <a:bodyPr/>
                    <a:lstStyle/>
                    <a:p>
                      <a:pPr algn="ctr" fontAlgn="ctr"/>
                      <a:r>
                        <a:rPr lang="en-US" sz="1200" b="0" i="0" u="none" strike="noStrike">
                          <a:solidFill>
                            <a:srgbClr val="000000"/>
                          </a:solidFill>
                          <a:effectLst/>
                          <a:latin typeface="Calibri" panose="020F0502020204030204" pitchFamily="34" charset="0"/>
                        </a:rPr>
                        <a:t>6524-03-70*</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0" i="0" u="none" strike="noStrike">
                          <a:solidFill>
                            <a:srgbClr val="000000"/>
                          </a:solidFill>
                          <a:effectLst/>
                          <a:latin typeface="Calibri" panose="020F0502020204030204" pitchFamily="34" charset="0"/>
                        </a:rPr>
                        <a:t>STH 055</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KAUKAUNA - ANGELICA</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OUTAGAMIE COUNTY LINE TO CTH 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SHAWANO</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Calibri" panose="020F0502020204030204" pitchFamily="34" charset="0"/>
                        </a:rPr>
                        <a:t>12,896</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04/14</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1009681"/>
                  </a:ext>
                </a:extLst>
              </a:tr>
              <a:tr h="231388">
                <a:tc>
                  <a:txBody>
                    <a:bodyPr/>
                    <a:lstStyle/>
                    <a:p>
                      <a:pPr algn="ctr" fontAlgn="ctr"/>
                      <a:r>
                        <a:rPr lang="en-US" sz="1200" b="0" i="0" u="none" strike="noStrike">
                          <a:solidFill>
                            <a:srgbClr val="000000"/>
                          </a:solidFill>
                          <a:effectLst/>
                          <a:latin typeface="Calibri" panose="020F0502020204030204" pitchFamily="34" charset="0"/>
                        </a:rPr>
                        <a:t>6300-00-73*</a:t>
                      </a:r>
                    </a:p>
                  </a:txBody>
                  <a:tcPr marL="6136" marR="6136" marT="61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200" b="0" i="0" u="none" strike="noStrike">
                          <a:solidFill>
                            <a:srgbClr val="000000"/>
                          </a:solidFill>
                          <a:effectLst/>
                          <a:latin typeface="Calibri" panose="020F0502020204030204" pitchFamily="34" charset="0"/>
                        </a:rPr>
                        <a:t>STH 022</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WAUTOMA - WAUPACA</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PORTAGE COUNTY LINE TO USH 10 RAMPS</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WAUPACA</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23,300</a:t>
                      </a:r>
                    </a:p>
                  </a:txBody>
                  <a:tcPr marL="6136" marR="6136" marT="61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05/12</a:t>
                      </a:r>
                    </a:p>
                  </a:txBody>
                  <a:tcPr marL="6136" marR="6136" marT="61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9012601"/>
                  </a:ext>
                </a:extLst>
              </a:tr>
              <a:tr h="231388">
                <a:tc gridSpan="7">
                  <a:txBody>
                    <a:bodyPr/>
                    <a:lstStyle/>
                    <a:p>
                      <a:pPr algn="l" fontAlgn="ctr"/>
                      <a:r>
                        <a:rPr lang="en-US" sz="1200" b="0" i="0" u="none" strike="noStrike" dirty="0">
                          <a:solidFill>
                            <a:srgbClr val="000000"/>
                          </a:solidFill>
                          <a:effectLst/>
                          <a:latin typeface="Calibri" panose="020F0502020204030204" pitchFamily="34" charset="0"/>
                        </a:rPr>
                        <a:t>* NER Workshare Projects</a:t>
                      </a:r>
                    </a:p>
                  </a:txBody>
                  <a:tcPr marL="6136" marR="6136" marT="61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89703880"/>
                  </a:ext>
                </a:extLst>
              </a:tr>
            </a:tbl>
          </a:graphicData>
        </a:graphic>
      </p:graphicFrame>
    </p:spTree>
    <p:extLst>
      <p:ext uri="{BB962C8B-B14F-4D97-AF65-F5344CB8AC3E}">
        <p14:creationId xmlns:p14="http://schemas.microsoft.com/office/powerpoint/2010/main" val="2638064856"/>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2DDD-FF63-45F2-99EF-CC702548434F}"/>
              </a:ext>
            </a:extLst>
          </p:cNvPr>
          <p:cNvSpPr>
            <a:spLocks noGrp="1"/>
          </p:cNvSpPr>
          <p:nvPr>
            <p:ph type="title"/>
          </p:nvPr>
        </p:nvSpPr>
        <p:spPr>
          <a:xfrm>
            <a:off x="623888" y="-861"/>
            <a:ext cx="7886700" cy="1270528"/>
          </a:xfrm>
        </p:spPr>
        <p:txBody>
          <a:bodyPr/>
          <a:lstStyle/>
          <a:p>
            <a:r>
              <a:rPr lang="en-US" dirty="0"/>
              <a:t>Upcoming 2020 Training</a:t>
            </a:r>
          </a:p>
        </p:txBody>
      </p:sp>
      <p:sp>
        <p:nvSpPr>
          <p:cNvPr id="3" name="Content Placeholder 3">
            <a:extLst>
              <a:ext uri="{FF2B5EF4-FFF2-40B4-BE49-F238E27FC236}">
                <a16:creationId xmlns:a16="http://schemas.microsoft.com/office/drawing/2014/main" id="{D4558671-2466-4000-8FAB-FEEC0BD778A7}"/>
              </a:ext>
            </a:extLst>
          </p:cNvPr>
          <p:cNvSpPr>
            <a:spLocks noGrp="1"/>
          </p:cNvSpPr>
          <p:nvPr>
            <p:ph idx="13"/>
          </p:nvPr>
        </p:nvSpPr>
        <p:spPr>
          <a:xfrm>
            <a:off x="623887" y="2078966"/>
            <a:ext cx="8002527" cy="3961226"/>
          </a:xfrm>
        </p:spPr>
        <p:txBody>
          <a:bodyPr/>
          <a:lstStyle/>
          <a:p>
            <a:r>
              <a:rPr lang="en-US" dirty="0"/>
              <a:t>Rhinelander: </a:t>
            </a:r>
          </a:p>
          <a:p>
            <a:pPr lvl="1"/>
            <a:r>
              <a:rPr lang="en-US" dirty="0"/>
              <a:t>Construction Standards &amp; Material Quality Control: March 5</a:t>
            </a:r>
          </a:p>
          <a:p>
            <a:pPr lvl="1"/>
            <a:r>
              <a:rPr lang="en-US" dirty="0"/>
              <a:t>HMA Regional Training: April 15</a:t>
            </a:r>
          </a:p>
          <a:p>
            <a:pPr lvl="1"/>
            <a:endParaRPr lang="en-US" dirty="0"/>
          </a:p>
          <a:p>
            <a:r>
              <a:rPr lang="en-US" dirty="0"/>
              <a:t>Wisconsin Rapids: </a:t>
            </a:r>
          </a:p>
          <a:p>
            <a:pPr lvl="1"/>
            <a:r>
              <a:rPr lang="en-US" dirty="0"/>
              <a:t>Construction Standards &amp; Material Quality Control: March 4</a:t>
            </a:r>
          </a:p>
          <a:p>
            <a:pPr lvl="1"/>
            <a:r>
              <a:rPr lang="en-US" dirty="0"/>
              <a:t>HMA Regional Training: April 22</a:t>
            </a:r>
          </a:p>
          <a:p>
            <a:pPr lvl="1"/>
            <a:endParaRPr lang="en-US" dirty="0"/>
          </a:p>
          <a:p>
            <a:pPr marL="457200" lvl="1" indent="0">
              <a:buNone/>
            </a:pPr>
            <a:r>
              <a:rPr lang="en-US" dirty="0">
                <a:solidFill>
                  <a:srgbClr val="002060"/>
                </a:solidFill>
              </a:rPr>
              <a:t>HMA PWL Training Series (On-line training)</a:t>
            </a:r>
          </a:p>
          <a:p>
            <a:pPr marL="457200" lvl="1" indent="0">
              <a:buNone/>
            </a:pPr>
            <a:endParaRPr lang="en-US" dirty="0">
              <a:solidFill>
                <a:srgbClr val="002060"/>
              </a:solidFill>
            </a:endParaRPr>
          </a:p>
          <a:p>
            <a:pPr marL="457200" lvl="1" indent="0">
              <a:buNone/>
            </a:pPr>
            <a:r>
              <a:rPr lang="en-US" dirty="0"/>
              <a:t>All posted on the WisDOT Learn Center</a:t>
            </a:r>
          </a:p>
          <a:p>
            <a:pPr lvl="1"/>
            <a:endParaRPr lang="en-US" dirty="0"/>
          </a:p>
        </p:txBody>
      </p:sp>
    </p:spTree>
    <p:extLst>
      <p:ext uri="{BB962C8B-B14F-4D97-AF65-F5344CB8AC3E}">
        <p14:creationId xmlns:p14="http://schemas.microsoft.com/office/powerpoint/2010/main" val="91230121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2DDD-FF63-45F2-99EF-CC702548434F}"/>
              </a:ext>
            </a:extLst>
          </p:cNvPr>
          <p:cNvSpPr>
            <a:spLocks noGrp="1"/>
          </p:cNvSpPr>
          <p:nvPr>
            <p:ph type="title"/>
          </p:nvPr>
        </p:nvSpPr>
        <p:spPr>
          <a:xfrm>
            <a:off x="623888" y="-861"/>
            <a:ext cx="7886700" cy="1270528"/>
          </a:xfrm>
        </p:spPr>
        <p:txBody>
          <a:bodyPr/>
          <a:lstStyle/>
          <a:p>
            <a:r>
              <a:rPr lang="en-US" dirty="0"/>
              <a:t>Staffing</a:t>
            </a:r>
          </a:p>
        </p:txBody>
      </p:sp>
      <p:sp>
        <p:nvSpPr>
          <p:cNvPr id="4" name="Content Placeholder 3">
            <a:extLst>
              <a:ext uri="{FF2B5EF4-FFF2-40B4-BE49-F238E27FC236}">
                <a16:creationId xmlns:a16="http://schemas.microsoft.com/office/drawing/2014/main" id="{1D156FE5-77B1-4692-9214-68C64095314C}"/>
              </a:ext>
            </a:extLst>
          </p:cNvPr>
          <p:cNvSpPr>
            <a:spLocks noGrp="1"/>
          </p:cNvSpPr>
          <p:nvPr>
            <p:ph idx="13"/>
          </p:nvPr>
        </p:nvSpPr>
        <p:spPr>
          <a:xfrm>
            <a:off x="700088" y="2078966"/>
            <a:ext cx="3867150" cy="2700068"/>
          </a:xfrm>
        </p:spPr>
        <p:txBody>
          <a:bodyPr/>
          <a:lstStyle/>
          <a:p>
            <a:r>
              <a:rPr lang="en-US" dirty="0"/>
              <a:t>Rhinelander</a:t>
            </a:r>
          </a:p>
          <a:p>
            <a:pPr marL="0" indent="0">
              <a:buNone/>
            </a:pPr>
            <a:r>
              <a:rPr lang="en-US" dirty="0"/>
              <a:t>	John Brophy / IA</a:t>
            </a:r>
          </a:p>
          <a:p>
            <a:pPr marL="0" indent="0">
              <a:buNone/>
            </a:pPr>
            <a:r>
              <a:rPr lang="en-US" dirty="0"/>
              <a:t>	715-493-3085</a:t>
            </a:r>
          </a:p>
          <a:p>
            <a:pPr marL="0" indent="0">
              <a:buNone/>
            </a:pPr>
            <a:r>
              <a:rPr lang="en-US" dirty="0"/>
              <a:t>	</a:t>
            </a:r>
          </a:p>
          <a:p>
            <a:pPr marL="0" indent="0">
              <a:buNone/>
            </a:pPr>
            <a:r>
              <a:rPr lang="en-US" dirty="0"/>
              <a:t>	Steve Hunter / Lab</a:t>
            </a:r>
          </a:p>
          <a:p>
            <a:pPr marL="0" indent="0">
              <a:buNone/>
            </a:pPr>
            <a:r>
              <a:rPr lang="en-US" dirty="0"/>
              <a:t>	715-365-5735</a:t>
            </a:r>
          </a:p>
        </p:txBody>
      </p:sp>
      <p:sp>
        <p:nvSpPr>
          <p:cNvPr id="10" name="Content Placeholder 3">
            <a:extLst>
              <a:ext uri="{FF2B5EF4-FFF2-40B4-BE49-F238E27FC236}">
                <a16:creationId xmlns:a16="http://schemas.microsoft.com/office/drawing/2014/main" id="{A2D64E3D-0A61-45E1-A26E-22FF690A93E1}"/>
              </a:ext>
            </a:extLst>
          </p:cNvPr>
          <p:cNvSpPr txBox="1">
            <a:spLocks/>
          </p:cNvSpPr>
          <p:nvPr/>
        </p:nvSpPr>
        <p:spPr>
          <a:xfrm>
            <a:off x="4865297" y="2078965"/>
            <a:ext cx="3645291" cy="40199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rgbClr val="00416A"/>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baseline="0">
                <a:solidFill>
                  <a:srgbClr val="A0284C"/>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00416A"/>
                </a:solidFill>
                <a:latin typeface="Arial Narrow" panose="020B0606020202030204" pitchFamily="34" charset="0"/>
                <a:ea typeface="+mn-ea"/>
                <a:cs typeface="+mn-cs"/>
              </a:defRPr>
            </a:lvl3pPr>
            <a:lvl4pPr marL="1657350" indent="-285750" algn="l" defTabSz="914400" rtl="0" eaLnBrk="1" latinLnBrk="0" hangingPunct="1">
              <a:lnSpc>
                <a:spcPct val="90000"/>
              </a:lnSpc>
              <a:spcBef>
                <a:spcPts val="500"/>
              </a:spcBef>
              <a:buFont typeface="Wingdings" panose="05000000000000000000" pitchFamily="2" charset="2"/>
              <a:buChar char="§"/>
              <a:defRPr sz="1800" kern="1200" baseline="0">
                <a:solidFill>
                  <a:srgbClr val="A0284C"/>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Wisconsin Rapids</a:t>
            </a:r>
          </a:p>
          <a:p>
            <a:pPr marL="0" indent="0">
              <a:buNone/>
            </a:pPr>
            <a:r>
              <a:rPr lang="en-US" dirty="0"/>
              <a:t>	Jeff Michalski / IA</a:t>
            </a:r>
          </a:p>
          <a:p>
            <a:pPr marL="0" indent="0">
              <a:buFont typeface="Arial" panose="020B0604020202020204" pitchFamily="34" charset="0"/>
              <a:buNone/>
            </a:pPr>
            <a:r>
              <a:rPr lang="en-US" dirty="0"/>
              <a:t>	715-421-8339</a:t>
            </a:r>
          </a:p>
          <a:p>
            <a:pPr marL="0" indent="0">
              <a:buNone/>
            </a:pPr>
            <a:r>
              <a:rPr lang="en-US" dirty="0"/>
              <a:t>	</a:t>
            </a:r>
          </a:p>
          <a:p>
            <a:pPr marL="0" indent="0">
              <a:buNone/>
            </a:pPr>
            <a:r>
              <a:rPr lang="en-US" dirty="0"/>
              <a:t>	Howard Marg / Lab</a:t>
            </a:r>
          </a:p>
          <a:p>
            <a:pPr marL="0" indent="0">
              <a:buFont typeface="Arial" panose="020B0604020202020204" pitchFamily="34" charset="0"/>
              <a:buNone/>
            </a:pPr>
            <a:r>
              <a:rPr lang="en-US" dirty="0"/>
              <a:t>	715-421-8060</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	Dan King / Lab</a:t>
            </a:r>
          </a:p>
        </p:txBody>
      </p:sp>
    </p:spTree>
    <p:extLst>
      <p:ext uri="{BB962C8B-B14F-4D97-AF65-F5344CB8AC3E}">
        <p14:creationId xmlns:p14="http://schemas.microsoft.com/office/powerpoint/2010/main" val="8747545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AFA12-CE65-4CE7-AFA2-D837B1DC0C76}"/>
              </a:ext>
            </a:extLst>
          </p:cNvPr>
          <p:cNvSpPr>
            <a:spLocks noGrp="1"/>
          </p:cNvSpPr>
          <p:nvPr>
            <p:ph type="title"/>
          </p:nvPr>
        </p:nvSpPr>
        <p:spPr/>
        <p:txBody>
          <a:bodyPr/>
          <a:lstStyle/>
          <a:p>
            <a:r>
              <a:rPr lang="en-US" dirty="0"/>
              <a:t>Prior to Test Strip Day</a:t>
            </a:r>
          </a:p>
        </p:txBody>
      </p:sp>
      <p:sp>
        <p:nvSpPr>
          <p:cNvPr id="3" name="Text Placeholder 2">
            <a:extLst>
              <a:ext uri="{FF2B5EF4-FFF2-40B4-BE49-F238E27FC236}">
                <a16:creationId xmlns:a16="http://schemas.microsoft.com/office/drawing/2014/main" id="{9A502AB2-E64A-4974-A519-F44A37E8A051}"/>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F83A70BF-B10F-4587-A24B-28E90CBCC656}"/>
              </a:ext>
            </a:extLst>
          </p:cNvPr>
          <p:cNvSpPr>
            <a:spLocks noGrp="1"/>
          </p:cNvSpPr>
          <p:nvPr>
            <p:ph idx="13"/>
          </p:nvPr>
        </p:nvSpPr>
        <p:spPr/>
        <p:txBody>
          <a:bodyPr/>
          <a:lstStyle/>
          <a:p>
            <a:r>
              <a:rPr lang="en-US" dirty="0"/>
              <a:t>Pre-pave meeting.</a:t>
            </a:r>
          </a:p>
          <a:p>
            <a:r>
              <a:rPr lang="en-US" dirty="0"/>
              <a:t>Picking a day.</a:t>
            </a:r>
          </a:p>
        </p:txBody>
      </p:sp>
      <p:pic>
        <p:nvPicPr>
          <p:cNvPr id="7" name="Picture Placeholder 6">
            <a:extLst>
              <a:ext uri="{FF2B5EF4-FFF2-40B4-BE49-F238E27FC236}">
                <a16:creationId xmlns:a16="http://schemas.microsoft.com/office/drawing/2014/main" id="{6F3EB371-9F45-4F6D-97C7-19E432D24FC0}"/>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2689" r="12689"/>
          <a:stretch>
            <a:fillRect/>
          </a:stretch>
        </p:blipFill>
        <p:spPr/>
      </p:pic>
    </p:spTree>
    <p:extLst>
      <p:ext uri="{BB962C8B-B14F-4D97-AF65-F5344CB8AC3E}">
        <p14:creationId xmlns:p14="http://schemas.microsoft.com/office/powerpoint/2010/main" val="407211996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AFA12-CE65-4CE7-AFA2-D837B1DC0C76}"/>
              </a:ext>
            </a:extLst>
          </p:cNvPr>
          <p:cNvSpPr>
            <a:spLocks noGrp="1"/>
          </p:cNvSpPr>
          <p:nvPr>
            <p:ph type="title"/>
          </p:nvPr>
        </p:nvSpPr>
        <p:spPr/>
        <p:txBody>
          <a:bodyPr/>
          <a:lstStyle/>
          <a:p>
            <a:r>
              <a:rPr lang="en-US" dirty="0"/>
              <a:t>Test Strip Day</a:t>
            </a:r>
          </a:p>
        </p:txBody>
      </p:sp>
      <p:sp>
        <p:nvSpPr>
          <p:cNvPr id="3" name="Text Placeholder 2">
            <a:extLst>
              <a:ext uri="{FF2B5EF4-FFF2-40B4-BE49-F238E27FC236}">
                <a16:creationId xmlns:a16="http://schemas.microsoft.com/office/drawing/2014/main" id="{9A502AB2-E64A-4974-A519-F44A37E8A051}"/>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F83A70BF-B10F-4587-A24B-28E90CBCC656}"/>
              </a:ext>
            </a:extLst>
          </p:cNvPr>
          <p:cNvSpPr>
            <a:spLocks noGrp="1"/>
          </p:cNvSpPr>
          <p:nvPr>
            <p:ph idx="13"/>
          </p:nvPr>
        </p:nvSpPr>
        <p:spPr/>
        <p:txBody>
          <a:bodyPr/>
          <a:lstStyle/>
          <a:p>
            <a:r>
              <a:rPr lang="en-US" dirty="0"/>
              <a:t>3 HMA mix tests .</a:t>
            </a:r>
          </a:p>
          <a:p>
            <a:r>
              <a:rPr lang="en-US" dirty="0"/>
              <a:t>Density testing.</a:t>
            </a:r>
          </a:p>
          <a:p>
            <a:r>
              <a:rPr lang="en-US" dirty="0"/>
              <a:t>Core testing.</a:t>
            </a:r>
          </a:p>
        </p:txBody>
      </p:sp>
      <p:pic>
        <p:nvPicPr>
          <p:cNvPr id="7" name="Picture Placeholder 6">
            <a:extLst>
              <a:ext uri="{FF2B5EF4-FFF2-40B4-BE49-F238E27FC236}">
                <a16:creationId xmlns:a16="http://schemas.microsoft.com/office/drawing/2014/main" id="{6F3EB371-9F45-4F6D-97C7-19E432D24FC0}"/>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2689" r="12689"/>
          <a:stretch>
            <a:fillRect/>
          </a:stretch>
        </p:blipFill>
        <p:spPr/>
      </p:pic>
    </p:spTree>
    <p:extLst>
      <p:ext uri="{BB962C8B-B14F-4D97-AF65-F5344CB8AC3E}">
        <p14:creationId xmlns:p14="http://schemas.microsoft.com/office/powerpoint/2010/main" val="58571228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AFA12-CE65-4CE7-AFA2-D837B1DC0C76}"/>
              </a:ext>
            </a:extLst>
          </p:cNvPr>
          <p:cNvSpPr>
            <a:spLocks noGrp="1"/>
          </p:cNvSpPr>
          <p:nvPr>
            <p:ph type="title"/>
          </p:nvPr>
        </p:nvSpPr>
        <p:spPr/>
        <p:txBody>
          <a:bodyPr/>
          <a:lstStyle/>
          <a:p>
            <a:r>
              <a:rPr lang="en-US" dirty="0"/>
              <a:t>Pass / Fail - Test Strip Day</a:t>
            </a:r>
          </a:p>
        </p:txBody>
      </p:sp>
      <p:sp>
        <p:nvSpPr>
          <p:cNvPr id="3" name="Text Placeholder 2">
            <a:extLst>
              <a:ext uri="{FF2B5EF4-FFF2-40B4-BE49-F238E27FC236}">
                <a16:creationId xmlns:a16="http://schemas.microsoft.com/office/drawing/2014/main" id="{9A502AB2-E64A-4974-A519-F44A37E8A051}"/>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F83A70BF-B10F-4587-A24B-28E90CBCC656}"/>
              </a:ext>
            </a:extLst>
          </p:cNvPr>
          <p:cNvSpPr>
            <a:spLocks noGrp="1"/>
          </p:cNvSpPr>
          <p:nvPr>
            <p:ph idx="13"/>
          </p:nvPr>
        </p:nvSpPr>
        <p:spPr/>
        <p:txBody>
          <a:bodyPr/>
          <a:lstStyle/>
          <a:p>
            <a:r>
              <a:rPr lang="en-US" dirty="0"/>
              <a:t>Pass - 24 hours for our acceptance letter.</a:t>
            </a:r>
          </a:p>
          <a:p>
            <a:r>
              <a:rPr lang="en-US" dirty="0"/>
              <a:t>Fail – Second test strip day.</a:t>
            </a:r>
          </a:p>
        </p:txBody>
      </p:sp>
      <p:pic>
        <p:nvPicPr>
          <p:cNvPr id="7" name="Picture Placeholder 6">
            <a:extLst>
              <a:ext uri="{FF2B5EF4-FFF2-40B4-BE49-F238E27FC236}">
                <a16:creationId xmlns:a16="http://schemas.microsoft.com/office/drawing/2014/main" id="{6F3EB371-9F45-4F6D-97C7-19E432D24FC0}"/>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2689" r="12689"/>
          <a:stretch>
            <a:fillRect/>
          </a:stretch>
        </p:blipFill>
        <p:spPr/>
      </p:pic>
    </p:spTree>
    <p:extLst>
      <p:ext uri="{BB962C8B-B14F-4D97-AF65-F5344CB8AC3E}">
        <p14:creationId xmlns:p14="http://schemas.microsoft.com/office/powerpoint/2010/main" val="419142538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E9903-4C9D-45BB-8540-BF599BBF8227}"/>
              </a:ext>
            </a:extLst>
          </p:cNvPr>
          <p:cNvSpPr>
            <a:spLocks noGrp="1"/>
          </p:cNvSpPr>
          <p:nvPr>
            <p:ph type="title"/>
          </p:nvPr>
        </p:nvSpPr>
        <p:spPr/>
        <p:txBody>
          <a:bodyPr/>
          <a:lstStyle/>
          <a:p>
            <a:r>
              <a:rPr lang="en-US" dirty="0"/>
              <a:t>Project staff - HMA runners</a:t>
            </a:r>
          </a:p>
        </p:txBody>
      </p:sp>
      <p:sp>
        <p:nvSpPr>
          <p:cNvPr id="3" name="Text Placeholder 2">
            <a:extLst>
              <a:ext uri="{FF2B5EF4-FFF2-40B4-BE49-F238E27FC236}">
                <a16:creationId xmlns:a16="http://schemas.microsoft.com/office/drawing/2014/main" id="{08A12295-E839-47E9-92C8-807C9D7E275B}"/>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F96395E8-D72A-47F8-BB13-7882C283A03F}"/>
              </a:ext>
            </a:extLst>
          </p:cNvPr>
          <p:cNvSpPr>
            <a:spLocks noGrp="1"/>
          </p:cNvSpPr>
          <p:nvPr>
            <p:ph idx="13"/>
          </p:nvPr>
        </p:nvSpPr>
        <p:spPr/>
        <p:txBody>
          <a:bodyPr/>
          <a:lstStyle/>
          <a:p>
            <a:r>
              <a:rPr lang="en-US" dirty="0"/>
              <a:t>Need to be HTCP certified as TMS, </a:t>
            </a:r>
            <a:r>
              <a:rPr lang="en-US" dirty="0" err="1"/>
              <a:t>Agg</a:t>
            </a:r>
            <a:r>
              <a:rPr lang="en-US" dirty="0"/>
              <a:t> 1, or HMA 1.</a:t>
            </a:r>
          </a:p>
          <a:p>
            <a:r>
              <a:rPr lang="en-US" dirty="0"/>
              <a:t>Responsible for keeping track of QV random number.</a:t>
            </a:r>
          </a:p>
          <a:p>
            <a:r>
              <a:rPr lang="en-US" dirty="0"/>
              <a:t>Responsible for delivering to regional lab as soon as possible.</a:t>
            </a:r>
          </a:p>
        </p:txBody>
      </p:sp>
      <p:pic>
        <p:nvPicPr>
          <p:cNvPr id="7" name="Picture Placeholder 6">
            <a:extLst>
              <a:ext uri="{FF2B5EF4-FFF2-40B4-BE49-F238E27FC236}">
                <a16:creationId xmlns:a16="http://schemas.microsoft.com/office/drawing/2014/main" id="{CFA765E3-A335-4A98-983C-A3009C73C3CE}"/>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2105" r="22105"/>
          <a:stretch>
            <a:fillRect/>
          </a:stretch>
        </p:blipFill>
        <p:spPr/>
      </p:pic>
    </p:spTree>
    <p:extLst>
      <p:ext uri="{BB962C8B-B14F-4D97-AF65-F5344CB8AC3E}">
        <p14:creationId xmlns:p14="http://schemas.microsoft.com/office/powerpoint/2010/main" val="282809664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2DFA6-7BDE-4D83-A684-0B5EA2C0C29D}"/>
              </a:ext>
            </a:extLst>
          </p:cNvPr>
          <p:cNvSpPr>
            <a:spLocks noGrp="1"/>
          </p:cNvSpPr>
          <p:nvPr>
            <p:ph type="title"/>
          </p:nvPr>
        </p:nvSpPr>
        <p:spPr/>
        <p:txBody>
          <a:bodyPr/>
          <a:lstStyle/>
          <a:p>
            <a:r>
              <a:rPr lang="en-US" dirty="0"/>
              <a:t>HMA mix testing</a:t>
            </a:r>
          </a:p>
        </p:txBody>
      </p:sp>
      <p:sp>
        <p:nvSpPr>
          <p:cNvPr id="3" name="Text Placeholder 2">
            <a:extLst>
              <a:ext uri="{FF2B5EF4-FFF2-40B4-BE49-F238E27FC236}">
                <a16:creationId xmlns:a16="http://schemas.microsoft.com/office/drawing/2014/main" id="{8388694F-A538-48D3-834F-10ADAFC132B6}"/>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2A375B54-314C-471F-B31B-81EA678970E3}"/>
              </a:ext>
            </a:extLst>
          </p:cNvPr>
          <p:cNvSpPr>
            <a:spLocks noGrp="1"/>
          </p:cNvSpPr>
          <p:nvPr>
            <p:ph idx="13"/>
          </p:nvPr>
        </p:nvSpPr>
        <p:spPr/>
        <p:txBody>
          <a:bodyPr/>
          <a:lstStyle/>
          <a:p>
            <a:r>
              <a:rPr lang="en-US" dirty="0"/>
              <a:t>Start up day is 10 – 12 hours (depending on distance to lab).</a:t>
            </a:r>
          </a:p>
          <a:p>
            <a:r>
              <a:rPr lang="en-US" dirty="0"/>
              <a:t>Daily coordination between project engineer and regional lab.</a:t>
            </a:r>
          </a:p>
        </p:txBody>
      </p:sp>
      <p:pic>
        <p:nvPicPr>
          <p:cNvPr id="7" name="Picture Placeholder 6">
            <a:extLst>
              <a:ext uri="{FF2B5EF4-FFF2-40B4-BE49-F238E27FC236}">
                <a16:creationId xmlns:a16="http://schemas.microsoft.com/office/drawing/2014/main" id="{ECD21E6E-4809-4E7F-9EDC-35242B81E7B5}"/>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7389" r="17389"/>
          <a:stretch>
            <a:fillRect/>
          </a:stretch>
        </p:blipFill>
        <p:spPr/>
      </p:pic>
    </p:spTree>
    <p:extLst>
      <p:ext uri="{BB962C8B-B14F-4D97-AF65-F5344CB8AC3E}">
        <p14:creationId xmlns:p14="http://schemas.microsoft.com/office/powerpoint/2010/main" val="4113417028"/>
      </p:ext>
    </p:extLst>
  </p:cSld>
  <p:clrMapOvr>
    <a:masterClrMapping/>
  </p:clrMapOvr>
  <p:transition spd="slow">
    <p:fade/>
  </p:transition>
</p:sld>
</file>

<file path=ppt/theme/theme1.xml><?xml version="1.0" encoding="utf-8"?>
<a:theme xmlns:a="http://schemas.openxmlformats.org/drawingml/2006/main" name="WisDOT template standard screen gray backgroun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2072</TotalTime>
  <Words>2093</Words>
  <Application>Microsoft Office PowerPoint</Application>
  <PresentationFormat>On-screen Show (4:3)</PresentationFormat>
  <Paragraphs>287</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Narrow</vt:lpstr>
      <vt:lpstr>Calibri</vt:lpstr>
      <vt:lpstr>Wingdings</vt:lpstr>
      <vt:lpstr>WisDOT template standard screen gray background</vt:lpstr>
      <vt:lpstr>2020 NCR Construction Conference</vt:lpstr>
      <vt:lpstr>2020 PWL Projects</vt:lpstr>
      <vt:lpstr>Upcoming 2020 Training</vt:lpstr>
      <vt:lpstr>Staffing</vt:lpstr>
      <vt:lpstr>Prior to Test Strip Day</vt:lpstr>
      <vt:lpstr>Test Strip Day</vt:lpstr>
      <vt:lpstr>Pass / Fail - Test Strip Day</vt:lpstr>
      <vt:lpstr>Project staff - HMA runners</vt:lpstr>
      <vt:lpstr>HMA mix testing</vt:lpstr>
      <vt:lpstr>Core testing</vt:lpstr>
      <vt:lpstr>Density testing</vt:lpstr>
      <vt:lpstr>Density testing</vt:lpstr>
      <vt:lpstr>PWL - spreadsheet</vt:lpstr>
      <vt:lpstr>Miscellaneous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KIRKPATRICK, MARY K</dc:creator>
  <cp:lastModifiedBy>Rebecca Olsen</cp:lastModifiedBy>
  <cp:revision>171</cp:revision>
  <cp:lastPrinted>2017-04-24T18:31:24Z</cp:lastPrinted>
  <dcterms:created xsi:type="dcterms:W3CDTF">2017-03-13T20:15:47Z</dcterms:created>
  <dcterms:modified xsi:type="dcterms:W3CDTF">2020-02-18T20:41:21Z</dcterms:modified>
</cp:coreProperties>
</file>