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429" r:id="rId4"/>
    <p:sldId id="425" r:id="rId5"/>
    <p:sldId id="435" r:id="rId6"/>
    <p:sldId id="416" r:id="rId7"/>
    <p:sldId id="413" r:id="rId8"/>
    <p:sldId id="417" r:id="rId9"/>
    <p:sldId id="430" r:id="rId10"/>
    <p:sldId id="436" r:id="rId11"/>
    <p:sldId id="432" r:id="rId12"/>
    <p:sldId id="431" r:id="rId13"/>
    <p:sldId id="438" r:id="rId14"/>
    <p:sldId id="427" r:id="rId15"/>
    <p:sldId id="443" r:id="rId16"/>
    <p:sldId id="441" r:id="rId17"/>
    <p:sldId id="442" r:id="rId18"/>
    <p:sldId id="421" r:id="rId19"/>
    <p:sldId id="444" r:id="rId20"/>
    <p:sldId id="426" r:id="rId21"/>
    <p:sldId id="445" r:id="rId22"/>
    <p:sldId id="424" r:id="rId23"/>
    <p:sldId id="428" r:id="rId24"/>
    <p:sldId id="411" r:id="rId25"/>
    <p:sldId id="412" r:id="rId26"/>
    <p:sldId id="418" r:id="rId27"/>
    <p:sldId id="414" r:id="rId28"/>
    <p:sldId id="415" r:id="rId2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05"/>
    <a:srgbClr val="D8B846"/>
    <a:srgbClr val="DCC070"/>
    <a:srgbClr val="777777"/>
    <a:srgbClr val="FF0000"/>
    <a:srgbClr val="C00000"/>
    <a:srgbClr val="D8B832"/>
    <a:srgbClr val="F2CD00"/>
    <a:srgbClr val="00416A"/>
    <a:srgbClr val="A02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0" autoAdjust="0"/>
    <p:restoredTop sz="71269" autoAdjust="0"/>
  </p:normalViewPr>
  <p:slideViewPr>
    <p:cSldViewPr snapToGrid="0">
      <p:cViewPr varScale="1">
        <p:scale>
          <a:sx n="56" d="100"/>
          <a:sy n="56" d="100"/>
        </p:scale>
        <p:origin x="17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387A35C-FE16-4401-8225-4521579CB0E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30065EF-5B0B-4527-B697-707380E4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07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16:09:57.360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DBFDDA02-9F01-45C1-BF11-C9918CE0F95A}" emma:medium="tactile" emma:mode="ink">
          <msink:context xmlns:msink="http://schemas.microsoft.com/ink/2010/main" type="writingRegion" rotatedBoundingBox="1173,1125 1188,1125 1188,1140 1173,1140"/>
        </emma:interpretation>
      </emma:emma>
    </inkml:annotationXML>
    <inkml:traceGroup>
      <inkml:annotationXML>
        <emma:emma xmlns:emma="http://www.w3.org/2003/04/emma" version="1.0">
          <emma:interpretation id="{2EF3A6D8-2DBA-44EA-BB84-F71448F32D89}" emma:medium="tactile" emma:mode="ink">
            <msink:context xmlns:msink="http://schemas.microsoft.com/ink/2010/main" type="paragraph" rotatedBoundingBox="1173,1125 1188,1125 1188,1140 1173,1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5C8D4-FFF5-4492-B995-6C18F77D0B29}" emma:medium="tactile" emma:mode="ink">
              <msink:context xmlns:msink="http://schemas.microsoft.com/ink/2010/main" type="line" rotatedBoundingBox="1173,1125 1188,1125 1188,1140 1173,1140"/>
            </emma:interpretation>
          </emma:emma>
        </inkml:annotationXML>
        <inkml:traceGroup>
          <inkml:annotationXML>
            <emma:emma xmlns:emma="http://www.w3.org/2003/04/emma" version="1.0">
              <emma:interpretation id="{3D22B72E-8A8E-4226-8662-1F1CB26AC21B}" emma:medium="tactile" emma:mode="ink">
                <msink:context xmlns:msink="http://schemas.microsoft.com/ink/2010/main" type="inkWord" rotatedBoundingBox="1173,1125 1188,1125 1188,1140 1173,114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 1 0,'0'0'224,"0"0"-32,0 0-96,0 0 65,0 0-33,0 0 32,0 0 128,0 0 0,0 0-95,0 0-1,0 0-64,0 0-64,0 0-32,0 0 0,0 0 32,0 0-32,0 0-32,0 0 0,0 0 0,0 0 32,0 0-32,0 0 0,0 0 0,0 0 0,0 0-32,0 0-192,0 0-96,0 0-97,0 0-223,0 0-33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5T20:26:41.688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40F59283-50A0-4BF8-90CE-505926B97D5E}" emma:medium="tactile" emma:mode="ink">
          <msink:context xmlns:msink="http://schemas.microsoft.com/ink/2010/main" type="inkDrawing" rotatedBoundingBox="6181,3147 6205,3147 6205,3162 6181,3162" shapeName="Other"/>
        </emma:interpretation>
      </emma:emma>
    </inkml:annotationXML>
    <inkml:trace contextRef="#ctx0" brushRef="#br0">25 1 384,'0'0'417,"0"0"-97,0 0 0,0 0-31,0 0-1,0 0-160,0 0 32,0 0-32,0 0-96,0 0 64,0 0-64,0 0 65,0 0-33,0 0-32,-24 0 0,24 0 0,0 0 0,0 0-32,0 0 0,0 0 0,0 0 0,0 0 0,0 0-32,0 0-96,0 0-129,0 0-95,0 0-128,0 0-353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B8B34B4-0DAC-4C17-B484-320AB1570CD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3688F50-7C5E-4630-BBD8-8950DF3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31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790" y="4456351"/>
            <a:ext cx="5588000" cy="3655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5478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year, FLAGGERS statewide were seen to be TOO CLOSE to their VEHICLES, leaving them with NO ESCAPE ROUTE.</a:t>
            </a:r>
          </a:p>
          <a:p>
            <a:pPr marL="171450" indent="-171450">
              <a:buFontTx/>
              <a:buChar char="-"/>
            </a:pPr>
            <a:endParaRPr lang="en-US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INATTENTIVE or SITTING FLAGGERS were seen, as well. </a:t>
            </a:r>
          </a:p>
          <a:p>
            <a:pPr marL="171450" indent="-171450">
              <a:buFontTx/>
              <a:buChar char="-"/>
            </a:pPr>
            <a:endParaRPr lang="en-US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see INCORRECT FLAGGING ACTIVITY, ask to see their FLAGGER CERTIFICATION</a:t>
            </a:r>
          </a:p>
          <a:p>
            <a:pPr marL="171450" indent="-171450">
              <a:buFontTx/>
              <a:buChar char="-"/>
            </a:pPr>
            <a:endParaRPr lang="en-US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are NOT certified, SHUT DOWN THE JOB until a certified replacement flagger can be found</a:t>
            </a:r>
            <a:endParaRPr lang="en-US" sz="1800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05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800" b="1" dirty="0"/>
              <a:t>TEMPORARY PORTABLE RUMBLE STRIPS have been ADDED to the FLAGGING SDD.</a:t>
            </a:r>
          </a:p>
          <a:p>
            <a:pPr marL="171450" indent="-171450">
              <a:buFontTx/>
              <a:buChar char="-"/>
            </a:pPr>
            <a:endParaRPr lang="en-US" sz="1800" b="1" dirty="0"/>
          </a:p>
          <a:p>
            <a:pPr marL="171450" indent="-171450">
              <a:buFontTx/>
              <a:buChar char="-"/>
            </a:pPr>
            <a:r>
              <a:rPr lang="en-US" sz="1800" b="1" dirty="0"/>
              <a:t>1 ARRAY required in each direction. They are not needed when flagging on IMPROPER ROAD SURFACES like FRESH ASPHALT or GRAVEL.</a:t>
            </a:r>
          </a:p>
          <a:p>
            <a:pPr marL="171450" indent="-171450">
              <a:buFontTx/>
              <a:buChar char="-"/>
            </a:pPr>
            <a:endParaRPr lang="en-US" sz="1800" b="1" dirty="0"/>
          </a:p>
          <a:p>
            <a:pPr marL="171450" indent="-171450">
              <a:buFontTx/>
              <a:buChar char="-"/>
            </a:pPr>
            <a:r>
              <a:rPr lang="en-US" sz="1800" b="1" dirty="0"/>
              <a:t>RUMBLE STRIPS need to be SPACED per MANUFACTURER’S GUIDELINES, MONITORED and RESET if shifting occurs.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21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800" b="1" dirty="0"/>
              <a:t>PILOT CARS are now REQUIRED by STANDARD SPEC if the FLAGGING DISTANCE is GREATER than 2 MILES or if CURVES reduce SIGHT DISTANCE to LESS than 400 FEET.</a:t>
            </a:r>
          </a:p>
          <a:p>
            <a:endParaRPr lang="en-US" sz="1800" dirty="0"/>
          </a:p>
          <a:p>
            <a:r>
              <a:rPr lang="en-US" sz="1800" b="1" dirty="0"/>
              <a:t>Pilot cars are used to control speed and where the traffic is going.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63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Those FLAGGING ITEMS will be CLOSELY MONITORED when BUREAU OF TRAFFIC OPERATIONS staff conduct WORK ZONE REVIEWS this construction season. </a:t>
            </a:r>
          </a:p>
          <a:p>
            <a:endParaRPr lang="en-US" sz="1800" b="1" dirty="0"/>
          </a:p>
          <a:p>
            <a:r>
              <a:rPr lang="en-US" sz="1800" b="1" dirty="0"/>
              <a:t>There are a few other TOPICS to NOTE for 2020</a:t>
            </a:r>
          </a:p>
          <a:p>
            <a:endParaRPr lang="en-US" sz="1800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65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New in the 2020 standard spec: DROP-OFF policy.</a:t>
            </a:r>
          </a:p>
          <a:p>
            <a:endParaRPr lang="en-US" sz="1800" b="1" dirty="0"/>
          </a:p>
          <a:p>
            <a:r>
              <a:rPr lang="en-US" sz="1800" b="1" dirty="0"/>
              <a:t>ADJACENT LANES may have a VERTICAL DIFFERENCE of LESS THAN 2 inches OVERNIGHT with the appropriate drop-off signing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8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Vertical differences of 2 INCHES OR MORE within 8 feet of the traveled way MUST be DELINEATED by the END of the WORK DAY and ELIMINATED within 72 hours or by the END of WORK WEEK, whichever comes first.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9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There are ADDITIONAL REQUIREMENTS for drop-offs 8 to 15 feet from the traveled way, but they follow the end of the work day or 72 hours/END OF WORK WEEK restrictions.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3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The TRANSPORTATION MANAGEMENT PLAN is a LIVING DOCUMENT.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Please ATTACH</a:t>
            </a:r>
            <a:r>
              <a:rPr lang="en-US" sz="1600" b="1" baseline="0" dirty="0"/>
              <a:t> AMENDMENTS to the TMP for better documentation.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Construction Staff needs</a:t>
            </a:r>
            <a:r>
              <a:rPr lang="en-US" sz="1600" b="1" baseline="0" dirty="0"/>
              <a:t> to MONITOR the TMP to verify the QUEUE/DELAY are as predicted, MITIGATION STRATEGIES are effective, and whether lane closure HOURS are ACCEPTABLE or NEED ADJUSTMENT.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baseline="0" dirty="0"/>
              <a:t>UPDATE the TMP to reflect CHANGES in the FIELD (like STAGING or EQUIPMENT changes), DOCUMENT INCIDENTS and COMPLAINTS involving the public. COMPLETE and attach POST-EVALUATION SUMMARY to WisTMP. These can be done as ATTACHMENTS or COMMENTS in the TMP.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baseline="0" dirty="0"/>
              <a:t>All construction project managers: please </a:t>
            </a:r>
            <a:r>
              <a:rPr lang="en-US" sz="1600" b="1" dirty="0"/>
              <a:t>change project from 90% to COMPLETED</a:t>
            </a:r>
            <a:r>
              <a:rPr lang="en-US" sz="1600" b="1" baseline="0" dirty="0"/>
              <a:t> </a:t>
            </a:r>
            <a:r>
              <a:rPr lang="en-US" sz="1600" b="1" dirty="0"/>
              <a:t>for Project Close</a:t>
            </a:r>
            <a:r>
              <a:rPr lang="en-US" sz="1600" b="1" baseline="0" dirty="0"/>
              <a:t> Out in the WisTMP System after construction. If you don’t have PM access to a TMP, contact the design PM and let them know the project can be completed.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86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We have some PROJECTS with SMART WORK ZONE EQUIPMENT being used this construction season. SMART WORK ZONES include Queue Warning Systems, Dynamic Late Merge, Basic Queue Warning Systems</a:t>
            </a:r>
          </a:p>
          <a:p>
            <a:endParaRPr lang="en-US" sz="1800" b="1" dirty="0"/>
          </a:p>
          <a:p>
            <a:r>
              <a:rPr lang="en-US" sz="1800" b="1" dirty="0"/>
              <a:t>If your project has a smart work zone deployment and you have QUESTIONS or would like a REVIEW of the proposed plan from the vendor, reach out to BTO – Erin Schoon </a:t>
            </a:r>
          </a:p>
          <a:p>
            <a:endParaRPr lang="en-US" sz="1800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BTO is CONTINUING to</a:t>
            </a:r>
            <a:r>
              <a:rPr lang="en-US" sz="1600" b="1" baseline="0" dirty="0"/>
              <a:t> TRACK WORK ZONE CRASHES. Please send an email with some crash details to that address as soon as you are made aware of a crash in the work zone.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baseline="0" dirty="0"/>
              <a:t>BTO will do FIELD REVIEWS of CRASHES in WORK ZONES depending on SEVERITY, especially FATAL crashes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8628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FIRST, I’m going to go over a few things in the LANE CLOSURE SYSTEM.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6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So, FINALLY, let’s BE IN TOUCH this summer. Contact me about LCS entries, TMP issues, work zone crashes, you name it.</a:t>
            </a:r>
          </a:p>
          <a:p>
            <a:endParaRPr lang="en-US" sz="1800" b="1" dirty="0"/>
          </a:p>
          <a:p>
            <a:r>
              <a:rPr lang="en-US" sz="1800" b="1" dirty="0"/>
              <a:t>And finally, I’d like to get out to more projects this summer. I CAN’T ATTEND all pre-cons, but please send me a PROJECT SCHEDULE when it’s available and let me know when SIGNIFICANT CHANGES TO WORK ZONES will be occurring. I will, in turn, LET YOU KNOW if and when I’ll be coming out to your project.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32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latin typeface="+mj-lt"/>
              </a:rPr>
              <a:t>I look forward to working with you this construction season. </a:t>
            </a:r>
          </a:p>
          <a:p>
            <a:endParaRPr lang="en-US" sz="1800" b="1" dirty="0">
              <a:latin typeface="+mj-lt"/>
            </a:endParaRPr>
          </a:p>
          <a:p>
            <a:r>
              <a:rPr lang="en-US" sz="1800" b="1" dirty="0">
                <a:latin typeface="+mj-lt"/>
              </a:rPr>
              <a:t>Let’s try to make YOU and the PUBLIC as SAFE and AWARE of our WORK ZONES as we can.</a:t>
            </a:r>
          </a:p>
          <a:p>
            <a:endParaRPr lang="en-US" sz="1800" b="1" dirty="0">
              <a:latin typeface="+mj-lt"/>
            </a:endParaRPr>
          </a:p>
          <a:p>
            <a:r>
              <a:rPr lang="en-US" sz="1800" b="1" dirty="0">
                <a:latin typeface="+mj-lt"/>
              </a:rPr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85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A note on WORK ZONE SIGNING. The G20-57 ROAD WORK BEGINS signs are being used in place of PCMS on most smaller projects to inform drivers of upcoming construction activity IN THIS REGION.</a:t>
            </a:r>
          </a:p>
          <a:p>
            <a:endParaRPr lang="en-US" sz="1800" b="1" dirty="0"/>
          </a:p>
          <a:p>
            <a:r>
              <a:rPr lang="en-US" sz="1800" b="1" dirty="0"/>
              <a:t>These are to be PLACED at the PROJECT LIMITS 7 DAYS before construction starts and REMOVED with the WORK ZONE SETUP</a:t>
            </a:r>
          </a:p>
          <a:p>
            <a:endParaRPr lang="en-US" sz="1800" b="1" dirty="0"/>
          </a:p>
          <a:p>
            <a:r>
              <a:rPr lang="en-US" sz="1800" b="1" dirty="0"/>
              <a:t>Please DON’T leave these signs up when drums go up.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6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It’s now</a:t>
            </a:r>
            <a:r>
              <a:rPr lang="en-US" sz="1800" b="1" baseline="0" dirty="0"/>
              <a:t> EASIER TO FIND your closure LIMITS. CLICK on the RED AND WHITE ICON here. That POPS UP a MAP with all the LISTED POINTS shown.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Please use this feature to more accurately identify your closure limits.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24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TO USE, select TOGGLE at the top, then select BEGIN or END POINT.</a:t>
            </a:r>
          </a:p>
          <a:p>
            <a:endParaRPr lang="en-US" sz="1800" b="1" dirty="0"/>
          </a:p>
          <a:p>
            <a:r>
              <a:rPr lang="en-US" sz="1800" b="1" dirty="0"/>
              <a:t>BE</a:t>
            </a:r>
            <a:r>
              <a:rPr lang="en-US" sz="1800" b="1" baseline="0" dirty="0"/>
              <a:t> AWARE of the HIGHWAY DIRECTION and SELECT POINTS in the DIRECTION of TRAVEL.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12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the</a:t>
            </a: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CURRENT ADVANCED NOTIFICATION DATES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LCS entries. If</a:t>
            </a: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EFFECTIVE WIDTH is LESS than 15 FEET, we NEED the entry APPROVED in the system AT LEAST a WEEK in advance. If there is more width, it’s 3 BUSINESS DAYS. </a:t>
            </a:r>
          </a:p>
          <a:p>
            <a:endParaRPr lang="en-US" sz="18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dates should be used UNLESS your project’s SPECIAL PROVISIONS STATE OTHERWISE. Then use those.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We understand the NEED for QUICK TURN-AROUNDS</a:t>
            </a:r>
            <a:r>
              <a:rPr lang="en-US" sz="1800" b="1" baseline="0" dirty="0"/>
              <a:t> in construction. If you have a SITUATION that ESCALATES, CALL CARA ASAP.</a:t>
            </a:r>
            <a:endParaRPr lang="en-US" sz="1800" b="1" dirty="0"/>
          </a:p>
          <a:p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96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22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Even CLOSURES on 2-LANE ROADWAYS need EFFECTIVE WIDTH ENTERED.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7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600" b="1" dirty="0"/>
              <a:t>The PRIORITY and NON-PRIORITY ROUTES and APPROVAL AUTHORITY has NOT CHANGED in this region. If your CLOSURE is on the PRIORITY ROUTE (the ones in RED), I am the one to ACCEPT IT.</a:t>
            </a:r>
          </a:p>
          <a:p>
            <a:pPr marL="171450" indent="-171450">
              <a:buFontTx/>
              <a:buChar char="-"/>
            </a:pPr>
            <a:r>
              <a:rPr lang="en-US" sz="1600" b="1" dirty="0"/>
              <a:t>Please EMAIL me the PROJECT ID, LANE CLOSURE IDs, and ANYTHING I SHOULD KNOW about the closures.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b="1" baseline="0" dirty="0"/>
              <a:t>I try to get priority route closures approved quickly. If I have an OUT OF OFFICE MESSAGE, please email my supervisor, Jim Volkmann.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600" b="1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b="1" dirty="0"/>
              <a:t>If you are a NEW construction project leader or NEW TO WORKING IN THIS REGION, please EMAIL ME, and I will set you up with the PROPER AUTHORIZATION.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2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800" b="1" baseline="0" dirty="0"/>
              <a:t>I want to EMPHASIZE ENTERING closures EARLY. I understand contractors and weather can impact construction schedule. WHEN IN DOUBT, ENTER A CLOSURE. It can be DELETED if NOT NEEDED.</a:t>
            </a:r>
          </a:p>
          <a:p>
            <a:pPr marL="171450" indent="-171450">
              <a:buFontTx/>
              <a:buChar char="-"/>
            </a:pPr>
            <a:endParaRPr lang="en-US" sz="1800" b="1" dirty="0"/>
          </a:p>
          <a:p>
            <a:pPr marL="171450" indent="-171450">
              <a:buFontTx/>
              <a:buChar char="-"/>
            </a:pPr>
            <a:r>
              <a:rPr lang="en-US" sz="1800" b="1" dirty="0"/>
              <a:t>Please enter priority route closures by THURSDAY afternoon for the following week. This will help ensure that I can REVIEW and APPROVE them and you get them entered WITHIN the ADVANCED NOTIFICATION REQUIREMENTS.</a:t>
            </a:r>
          </a:p>
          <a:p>
            <a:pPr marL="171450" indent="-171450">
              <a:buFontTx/>
              <a:buChar char="-"/>
            </a:pPr>
            <a:endParaRPr lang="en-US" sz="1800" b="1" dirty="0"/>
          </a:p>
          <a:p>
            <a:pPr marL="171450" indent="-171450">
              <a:buFontTx/>
              <a:buChar char="-"/>
            </a:pPr>
            <a:r>
              <a:rPr lang="en-US" sz="1800" b="1" dirty="0"/>
              <a:t>ALL CLOSURES lasting LONGER than 2 WEEKS must be MANUALLY COMPLETED or EDITED. If you don’t, expect an email from me.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9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When you’re filling out the LCS entry, it is important to provide a GOOD DESCRIPTION. </a:t>
            </a:r>
          </a:p>
          <a:p>
            <a:endParaRPr lang="en-US" sz="1800" b="1" dirty="0"/>
          </a:p>
          <a:p>
            <a:r>
              <a:rPr lang="en-US" sz="1800" b="1" dirty="0"/>
              <a:t>Here is</a:t>
            </a:r>
            <a:r>
              <a:rPr lang="en-US" sz="1800" b="1" baseline="0" dirty="0"/>
              <a:t> an EXAMPLE of one we had that was WELL DONE with a DETAILED DESCRIPTION noting how the work will be done. 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This is USEFUL to the REVIEWERS and to OSOW PERMITTING.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INCLUDE the EFFECTIVE WIDTH calculation on ALL ENTRIES except FULL CLOSURES.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6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EFFECTIVE WIDTH? This is the DISTANCE from the TRAFFIC CONTROL to the EDGE OF PAVEMENT MINUS ONE FOOT.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35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If</a:t>
            </a:r>
            <a:r>
              <a:rPr lang="en-US" sz="1800" b="1" baseline="0" dirty="0"/>
              <a:t> an entry HASN’T BEEN ACCEPTED yet, you will find it in the ACCEPT tab. Otherwise, it will be in MODIFY.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After submitting, you can only EDIT the DATES and TIMES of an entry. For all OTHER CHANGES, contact me.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If you make ANY CHANGE to a priority route entry, EMAIL ME with a QUICK DESCRIPTION WHY.</a:t>
            </a:r>
          </a:p>
          <a:p>
            <a:endParaRPr lang="en-US" sz="1800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78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Many of you have heard rumblings about CHANGES to FLAGGING OPERATIONS this year, so let’s move on to those.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8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New for 2020: Flagger certification documentation must be provided to the ENGINEER before FLAGGING. There will be a reminder of this to the CONTRACTOR at the PRE-CONSTRUCTION CONFERENCE. </a:t>
            </a:r>
          </a:p>
          <a:p>
            <a:endParaRPr lang="en-US" sz="1800" b="1" dirty="0"/>
          </a:p>
          <a:p>
            <a:r>
              <a:rPr lang="en-US" sz="1800" b="1" dirty="0"/>
              <a:t>FLAGGERS must complete 4 HOURS of CLASSROOM TRAINING and 8 HOURS of ON-THE-JOB TRAINING to be certified. </a:t>
            </a:r>
          </a:p>
          <a:p>
            <a:endParaRPr lang="en-US" sz="1800" b="1" dirty="0"/>
          </a:p>
          <a:p>
            <a:r>
              <a:rPr lang="en-US" sz="1800" b="1" dirty="0"/>
              <a:t>FLAGGERS or their FOREMAN are REQUIRED to CARRY flagger certification card ON SITE. A PICTURE of the card is also permitted. BTO is NOT keeping a DATABASE of flagger certification.</a:t>
            </a:r>
          </a:p>
          <a:p>
            <a:endParaRPr lang="en-US" sz="1800" b="1" dirty="0"/>
          </a:p>
          <a:p>
            <a:r>
              <a:rPr lang="en-US" sz="1800" b="1" dirty="0"/>
              <a:t>Flaggers are also required to follow the Wisconsin Flaggers Handbook, which is new this year. A PDF is available online on the WisDOT Traffic Ops manuals page.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A0284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9" y="5299578"/>
            <a:ext cx="1143000" cy="1143000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584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67643563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CC07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80943360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8B85E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58434523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8B85E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281876888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20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1CF30357-14C6-4A3B-9A74-0705CAC48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D299F7-A003-4F28-AA56-9CE8B0E5CD3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5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836267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2474454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785830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1572042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34275115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4864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 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D8B85E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DCC07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D8B85E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3" y="5299578"/>
            <a:ext cx="11430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206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5756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CC07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 rIns="91440" bIns="4572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240867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customXml" Target="../ink/ink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customXml" Target="../ink/ink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 userDrawn="1"/>
            </p14:nvContentPartPr>
            <p14:xfrm>
              <a:off x="422348" y="405245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108" y="402005"/>
                <a:ext cx="6840" cy="68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5" r:id="rId3"/>
    <p:sldLayoutId id="2147483679" r:id="rId4"/>
    <p:sldLayoutId id="2147483676" r:id="rId5"/>
    <p:sldLayoutId id="2147483677" r:id="rId6"/>
    <p:sldLayoutId id="2147483681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26" y="45129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 userDrawn="1"/>
            </p14:nvContentPartPr>
            <p14:xfrm>
              <a:off x="2225343" y="1138497"/>
              <a:ext cx="900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1743" y="1134897"/>
                <a:ext cx="15840" cy="75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72" r:id="rId5"/>
    <p:sldLayoutId id="2147483670" r:id="rId6"/>
    <p:sldLayoutId id="2147483680" r:id="rId7"/>
    <p:sldLayoutId id="2147483685" r:id="rId8"/>
    <p:sldLayoutId id="2147483687" r:id="rId9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 Zone &amp; LCS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Cara Abts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Regional Traffic Engineer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3505200"/>
            <a:ext cx="8229600" cy="791227"/>
          </a:xfrm>
        </p:spPr>
        <p:txBody>
          <a:bodyPr/>
          <a:lstStyle/>
          <a:p>
            <a:r>
              <a:rPr lang="en-US" dirty="0"/>
              <a:t>NC Region Construction Conference</a:t>
            </a:r>
          </a:p>
          <a:p>
            <a:r>
              <a:rPr lang="en-US" dirty="0"/>
              <a:t>Wausau, WI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4389120"/>
            <a:ext cx="8229600" cy="482600"/>
          </a:xfrm>
        </p:spPr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February 19, 2020</a:t>
            </a:r>
          </a:p>
        </p:txBody>
      </p:sp>
    </p:spTree>
    <p:extLst>
      <p:ext uri="{BB962C8B-B14F-4D97-AF65-F5344CB8AC3E}">
        <p14:creationId xmlns:p14="http://schemas.microsoft.com/office/powerpoint/2010/main" val="279241660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874B-E826-49A4-9C06-92BAAA7E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Flagging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FF5FD-B18F-44D9-865E-7BBE03C74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7D002-2AD4-4C94-A95A-07F0AAAFFC5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Flaggers need to have an escape route</a:t>
            </a:r>
          </a:p>
          <a:p>
            <a:r>
              <a:rPr lang="en-US" dirty="0"/>
              <a:t>Flaggers need to be standing and attentive</a:t>
            </a:r>
          </a:p>
        </p:txBody>
      </p:sp>
      <p:pic>
        <p:nvPicPr>
          <p:cNvPr id="8" name="Picture 7" descr="A picture containing road, tree, outdoor, sky&#10;&#10;Description generated with very high confidence">
            <a:extLst>
              <a:ext uri="{FF2B5EF4-FFF2-40B4-BE49-F238E27FC236}">
                <a16:creationId xmlns:a16="http://schemas.microsoft.com/office/drawing/2014/main" id="{17A395C0-D212-42EB-B3F0-C179CA9E0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8" y="2622795"/>
            <a:ext cx="3557978" cy="2033131"/>
          </a:xfrm>
          <a:prstGeom prst="rect">
            <a:avLst/>
          </a:prstGeom>
        </p:spPr>
      </p:pic>
      <p:pic>
        <p:nvPicPr>
          <p:cNvPr id="10" name="Picture 9" descr="A person sitting on the side of a road&#10;&#10;Description generated with very high confidence">
            <a:extLst>
              <a:ext uri="{FF2B5EF4-FFF2-40B4-BE49-F238E27FC236}">
                <a16:creationId xmlns:a16="http://schemas.microsoft.com/office/drawing/2014/main" id="{D9AE0AA2-46A0-42FC-8EA9-1794D4A04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69" y="3846084"/>
            <a:ext cx="2276793" cy="2867425"/>
          </a:xfrm>
          <a:prstGeom prst="rect">
            <a:avLst/>
          </a:prstGeom>
        </p:spPr>
      </p:pic>
      <p:pic>
        <p:nvPicPr>
          <p:cNvPr id="12" name="Picture 11" descr="A truck that is driving down the road&#10;&#10;Description generated with very high confidence">
            <a:extLst>
              <a:ext uri="{FF2B5EF4-FFF2-40B4-BE49-F238E27FC236}">
                <a16:creationId xmlns:a16="http://schemas.microsoft.com/office/drawing/2014/main" id="{2953BB39-76D6-47B7-83C4-FA314E2A3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0" y="4554671"/>
            <a:ext cx="4258232" cy="2033131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B2AA50FA-E156-4A2A-AE13-C574187651A8}"/>
              </a:ext>
            </a:extLst>
          </p:cNvPr>
          <p:cNvSpPr/>
          <p:nvPr/>
        </p:nvSpPr>
        <p:spPr>
          <a:xfrm>
            <a:off x="4567238" y="4181397"/>
            <a:ext cx="2514600" cy="2514600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1225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6A5FF4-3B1C-40C5-9977-4FCF2824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Portable Rumble Strips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9C299-22C1-4420-A408-A57E920C8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03E20-6078-45D5-ADDD-4E56A5FD9B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88" y="2743200"/>
            <a:ext cx="3867150" cy="3825453"/>
          </a:xfrm>
        </p:spPr>
        <p:txBody>
          <a:bodyPr/>
          <a:lstStyle/>
          <a:p>
            <a:r>
              <a:rPr lang="en-US" b="1" dirty="0"/>
              <a:t>Added to Flagging Standard Detail Drawing</a:t>
            </a:r>
          </a:p>
          <a:p>
            <a:r>
              <a:rPr lang="en-US" dirty="0"/>
              <a:t>1 array leading in to flagging location</a:t>
            </a:r>
          </a:p>
          <a:p>
            <a:r>
              <a:rPr lang="en-US" dirty="0"/>
              <a:t>Follow manufacturer’s spacing guidelines</a:t>
            </a:r>
          </a:p>
          <a:p>
            <a:r>
              <a:rPr lang="en-US" dirty="0"/>
              <a:t>Reset if shifted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045B83-925B-492D-9421-D10182DD4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6" y="2743199"/>
            <a:ext cx="4023904" cy="2404349"/>
          </a:xfrm>
          <a:prstGeom prst="rect">
            <a:avLst/>
          </a:prstGeom>
        </p:spPr>
      </p:pic>
      <p:pic>
        <p:nvPicPr>
          <p:cNvPr id="16" name="Picture 15" descr="C:\Users\dotm7s\AppData\Local\Microsoft\Windows\INetCache\Content.Word\TPRS Shift.jpg">
            <a:extLst>
              <a:ext uri="{FF2B5EF4-FFF2-40B4-BE49-F238E27FC236}">
                <a16:creationId xmlns:a16="http://schemas.microsoft.com/office/drawing/2014/main" id="{D4971692-C94F-485F-A59D-60DC9620CE8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0" b="33547"/>
          <a:stretch/>
        </p:blipFill>
        <p:spPr bwMode="auto">
          <a:xfrm>
            <a:off x="4833256" y="5301615"/>
            <a:ext cx="4023905" cy="1373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287744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B7EA-F9CC-48D7-8C2E-DC8FD6C0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Cars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34C3C-1A10-4DCA-8BE3-702375BC7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8F13A-96B5-4DBF-B70F-C24CD8D0FA3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Pilot cars required when:</a:t>
            </a:r>
          </a:p>
          <a:p>
            <a:pPr lvl="1"/>
            <a:r>
              <a:rPr lang="en-US" dirty="0"/>
              <a:t> Flaggers &gt; 2 miles apart</a:t>
            </a:r>
          </a:p>
          <a:p>
            <a:pPr lvl="1"/>
            <a:r>
              <a:rPr lang="en-US" dirty="0"/>
              <a:t>Curves reduce sight distance &lt; 400 feet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7FB3B0-6953-4A0A-AE70-3A6EEEBCD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395" y="2453114"/>
            <a:ext cx="3478022" cy="42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972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03AA-9422-415D-B04F-3BACA63D4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BE05"/>
                </a:solidFill>
              </a:rPr>
              <a:t>Work Zone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24D4D-7BF3-4B38-B8D3-C98DD600C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1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F4AD0-A59E-48A6-943B-DC8F0F39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Drop-Off Spec in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353EE-C86C-4494-B7B2-9B825FF59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104.6.1.2.3: Drop-Off &amp; Hazard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9040-C04A-4880-83B1-59890523AA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7307" y="2743200"/>
            <a:ext cx="3157207" cy="3825453"/>
          </a:xfrm>
        </p:spPr>
        <p:txBody>
          <a:bodyPr/>
          <a:lstStyle/>
          <a:p>
            <a:r>
              <a:rPr lang="en-US" dirty="0"/>
              <a:t>Adjacent Lanes: </a:t>
            </a:r>
          </a:p>
          <a:p>
            <a:pPr lvl="1"/>
            <a:r>
              <a:rPr lang="en-US" dirty="0"/>
              <a:t>No vertical difference of 2” or more at the end of work day</a:t>
            </a:r>
          </a:p>
          <a:p>
            <a:pPr lvl="1"/>
            <a:r>
              <a:rPr lang="en-US" dirty="0"/>
              <a:t>Less than 2”, use Drop-Off Signing SDD (15D39)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C18BE2-4B4E-4A2C-AF58-28A19BAFB5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C5B0C-EE03-49B7-A060-BBD400620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514" y="2967213"/>
            <a:ext cx="5730844" cy="337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0789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BE7F8F6-83A4-4992-92B8-5727C6C25DAB}"/>
              </a:ext>
            </a:extLst>
          </p:cNvPr>
          <p:cNvSpPr/>
          <p:nvPr/>
        </p:nvSpPr>
        <p:spPr>
          <a:xfrm>
            <a:off x="4572001" y="2897109"/>
            <a:ext cx="4363770" cy="21876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3CE6B5-52F5-4D07-B48A-5704F3B6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Drop-Offs, cont.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086CD-0CE9-4D1E-B0C9-7C9ABF2D1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FA33F-000D-4744-B33C-10C427200F4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&lt; 8’ from lane (2” or more, or steeper than 3:1):</a:t>
            </a:r>
          </a:p>
          <a:p>
            <a:pPr lvl="1"/>
            <a:r>
              <a:rPr lang="en-US" dirty="0"/>
              <a:t>Delineate by end of work day</a:t>
            </a:r>
          </a:p>
          <a:p>
            <a:pPr lvl="1"/>
            <a:r>
              <a:rPr lang="en-US" dirty="0"/>
              <a:t>Eliminate within 72 hours or before end of work week</a:t>
            </a:r>
          </a:p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4FB8C84-C506-49F3-A3D5-99AF95665BB6}"/>
              </a:ext>
            </a:extLst>
          </p:cNvPr>
          <p:cNvSpPr/>
          <p:nvPr/>
        </p:nvSpPr>
        <p:spPr>
          <a:xfrm>
            <a:off x="4843602" y="4241548"/>
            <a:ext cx="3964675" cy="143788"/>
          </a:xfrm>
          <a:custGeom>
            <a:avLst/>
            <a:gdLst>
              <a:gd name="connsiteX0" fmla="*/ 0 w 2869949"/>
              <a:gd name="connsiteY0" fmla="*/ 0 h 316871"/>
              <a:gd name="connsiteX1" fmla="*/ 2290527 w 2869949"/>
              <a:gd name="connsiteY1" fmla="*/ 0 h 316871"/>
              <a:gd name="connsiteX2" fmla="*/ 2290527 w 2869949"/>
              <a:gd name="connsiteY2" fmla="*/ 316871 h 316871"/>
              <a:gd name="connsiteX3" fmla="*/ 2869949 w 2869949"/>
              <a:gd name="connsiteY3" fmla="*/ 316871 h 316871"/>
              <a:gd name="connsiteX0" fmla="*/ 0 w 3974472"/>
              <a:gd name="connsiteY0" fmla="*/ 0 h 316871"/>
              <a:gd name="connsiteX1" fmla="*/ 3395050 w 3974472"/>
              <a:gd name="connsiteY1" fmla="*/ 0 h 316871"/>
              <a:gd name="connsiteX2" fmla="*/ 3395050 w 3974472"/>
              <a:gd name="connsiteY2" fmla="*/ 316871 h 316871"/>
              <a:gd name="connsiteX3" fmla="*/ 3974472 w 3974472"/>
              <a:gd name="connsiteY3" fmla="*/ 316871 h 316871"/>
              <a:gd name="connsiteX0" fmla="*/ 0 w 3974472"/>
              <a:gd name="connsiteY0" fmla="*/ 0 h 316871"/>
              <a:gd name="connsiteX1" fmla="*/ 2265113 w 3974472"/>
              <a:gd name="connsiteY1" fmla="*/ 0 h 316871"/>
              <a:gd name="connsiteX2" fmla="*/ 3395050 w 3974472"/>
              <a:gd name="connsiteY2" fmla="*/ 316871 h 316871"/>
              <a:gd name="connsiteX3" fmla="*/ 3974472 w 3974472"/>
              <a:gd name="connsiteY3" fmla="*/ 316871 h 316871"/>
              <a:gd name="connsiteX0" fmla="*/ 0 w 3974472"/>
              <a:gd name="connsiteY0" fmla="*/ 0 h 316871"/>
              <a:gd name="connsiteX1" fmla="*/ 2265113 w 3974472"/>
              <a:gd name="connsiteY1" fmla="*/ 0 h 316871"/>
              <a:gd name="connsiteX2" fmla="*/ 2268379 w 3974472"/>
              <a:gd name="connsiteY2" fmla="*/ 143788 h 316871"/>
              <a:gd name="connsiteX3" fmla="*/ 3974472 w 3974472"/>
              <a:gd name="connsiteY3" fmla="*/ 316871 h 316871"/>
              <a:gd name="connsiteX0" fmla="*/ 0 w 3964675"/>
              <a:gd name="connsiteY0" fmla="*/ 0 h 143788"/>
              <a:gd name="connsiteX1" fmla="*/ 2265113 w 3964675"/>
              <a:gd name="connsiteY1" fmla="*/ 0 h 143788"/>
              <a:gd name="connsiteX2" fmla="*/ 2268379 w 3964675"/>
              <a:gd name="connsiteY2" fmla="*/ 143788 h 143788"/>
              <a:gd name="connsiteX3" fmla="*/ 3964675 w 3964675"/>
              <a:gd name="connsiteY3" fmla="*/ 137257 h 14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4675" h="143788">
                <a:moveTo>
                  <a:pt x="0" y="0"/>
                </a:moveTo>
                <a:lnTo>
                  <a:pt x="2265113" y="0"/>
                </a:lnTo>
                <a:cubicBezTo>
                  <a:pt x="2266202" y="47929"/>
                  <a:pt x="2267290" y="95859"/>
                  <a:pt x="2268379" y="143788"/>
                </a:cubicBezTo>
                <a:lnTo>
                  <a:pt x="3964675" y="13725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335B69-11A1-4D84-965D-4DE914ED7ED8}"/>
              </a:ext>
            </a:extLst>
          </p:cNvPr>
          <p:cNvSpPr/>
          <p:nvPr/>
        </p:nvSpPr>
        <p:spPr>
          <a:xfrm>
            <a:off x="7114853" y="4241393"/>
            <a:ext cx="1670820" cy="317183"/>
          </a:xfrm>
          <a:custGeom>
            <a:avLst/>
            <a:gdLst>
              <a:gd name="connsiteX0" fmla="*/ 0 w 305752"/>
              <a:gd name="connsiteY0" fmla="*/ 0 h 317182"/>
              <a:gd name="connsiteX1" fmla="*/ 305752 w 305752"/>
              <a:gd name="connsiteY1" fmla="*/ 317182 h 317182"/>
              <a:gd name="connsiteX2" fmla="*/ 305752 w 305752"/>
              <a:gd name="connsiteY2" fmla="*/ 317182 h 317182"/>
              <a:gd name="connsiteX0" fmla="*/ 0 w 1592443"/>
              <a:gd name="connsiteY0" fmla="*/ 0 h 337539"/>
              <a:gd name="connsiteX1" fmla="*/ 305752 w 1592443"/>
              <a:gd name="connsiteY1" fmla="*/ 317182 h 337539"/>
              <a:gd name="connsiteX2" fmla="*/ 1592443 w 1592443"/>
              <a:gd name="connsiteY2" fmla="*/ 304120 h 337539"/>
              <a:gd name="connsiteX0" fmla="*/ 0 w 1592443"/>
              <a:gd name="connsiteY0" fmla="*/ 0 h 337539"/>
              <a:gd name="connsiteX1" fmla="*/ 305752 w 1592443"/>
              <a:gd name="connsiteY1" fmla="*/ 317182 h 337539"/>
              <a:gd name="connsiteX2" fmla="*/ 1592443 w 1592443"/>
              <a:gd name="connsiteY2" fmla="*/ 304120 h 337539"/>
              <a:gd name="connsiteX0" fmla="*/ 0 w 1592443"/>
              <a:gd name="connsiteY0" fmla="*/ 0 h 317182"/>
              <a:gd name="connsiteX1" fmla="*/ 305752 w 1592443"/>
              <a:gd name="connsiteY1" fmla="*/ 317182 h 317182"/>
              <a:gd name="connsiteX2" fmla="*/ 1592443 w 1592443"/>
              <a:gd name="connsiteY2" fmla="*/ 304120 h 317182"/>
              <a:gd name="connsiteX0" fmla="*/ 0 w 1670820"/>
              <a:gd name="connsiteY0" fmla="*/ 0 h 340677"/>
              <a:gd name="connsiteX1" fmla="*/ 305752 w 1670820"/>
              <a:gd name="connsiteY1" fmla="*/ 317182 h 340677"/>
              <a:gd name="connsiteX2" fmla="*/ 1670820 w 1670820"/>
              <a:gd name="connsiteY2" fmla="*/ 317183 h 340677"/>
              <a:gd name="connsiteX0" fmla="*/ 0 w 1670820"/>
              <a:gd name="connsiteY0" fmla="*/ 0 h 317183"/>
              <a:gd name="connsiteX1" fmla="*/ 305752 w 1670820"/>
              <a:gd name="connsiteY1" fmla="*/ 317182 h 317183"/>
              <a:gd name="connsiteX2" fmla="*/ 1670820 w 1670820"/>
              <a:gd name="connsiteY2" fmla="*/ 317183 h 317183"/>
              <a:gd name="connsiteX0" fmla="*/ 0 w 1670820"/>
              <a:gd name="connsiteY0" fmla="*/ 0 h 317183"/>
              <a:gd name="connsiteX1" fmla="*/ 305752 w 1670820"/>
              <a:gd name="connsiteY1" fmla="*/ 317182 h 317183"/>
              <a:gd name="connsiteX2" fmla="*/ 1670820 w 1670820"/>
              <a:gd name="connsiteY2" fmla="*/ 317183 h 31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0820" h="317183">
                <a:moveTo>
                  <a:pt x="0" y="0"/>
                </a:moveTo>
                <a:lnTo>
                  <a:pt x="305752" y="317182"/>
                </a:lnTo>
                <a:lnTo>
                  <a:pt x="1670820" y="317183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CC5B759E-342B-4E77-A5CF-ACF1E2F17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03" y="3415417"/>
            <a:ext cx="995166" cy="82225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6B74FE0-39DE-480A-8618-EE34BF1C8C53}"/>
              </a:ext>
            </a:extLst>
          </p:cNvPr>
          <p:cNvSpPr/>
          <p:nvPr/>
        </p:nvSpPr>
        <p:spPr>
          <a:xfrm>
            <a:off x="6074229" y="3089868"/>
            <a:ext cx="0" cy="1155561"/>
          </a:xfrm>
          <a:custGeom>
            <a:avLst/>
            <a:gdLst>
              <a:gd name="connsiteX0" fmla="*/ 0 w 10048"/>
              <a:gd name="connsiteY0" fmla="*/ 1155561 h 1155561"/>
              <a:gd name="connsiteX1" fmla="*/ 0 w 10048"/>
              <a:gd name="connsiteY1" fmla="*/ 0 h 1155561"/>
              <a:gd name="connsiteX2" fmla="*/ 10048 w 10048"/>
              <a:gd name="connsiteY2" fmla="*/ 10048 h 1155561"/>
              <a:gd name="connsiteX0" fmla="*/ 0 w 0"/>
              <a:gd name="connsiteY0" fmla="*/ 1155561 h 1155561"/>
              <a:gd name="connsiteX1" fmla="*/ 0 w 0"/>
              <a:gd name="connsiteY1" fmla="*/ 0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55561">
                <a:moveTo>
                  <a:pt x="0" y="1155561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287683-F7AA-4634-A4CB-E5FEA6DC178B}"/>
              </a:ext>
            </a:extLst>
          </p:cNvPr>
          <p:cNvSpPr/>
          <p:nvPr/>
        </p:nvSpPr>
        <p:spPr>
          <a:xfrm>
            <a:off x="7431404" y="3089868"/>
            <a:ext cx="0" cy="1155561"/>
          </a:xfrm>
          <a:custGeom>
            <a:avLst/>
            <a:gdLst>
              <a:gd name="connsiteX0" fmla="*/ 0 w 10048"/>
              <a:gd name="connsiteY0" fmla="*/ 1155561 h 1155561"/>
              <a:gd name="connsiteX1" fmla="*/ 0 w 10048"/>
              <a:gd name="connsiteY1" fmla="*/ 0 h 1155561"/>
              <a:gd name="connsiteX2" fmla="*/ 10048 w 10048"/>
              <a:gd name="connsiteY2" fmla="*/ 10048 h 1155561"/>
              <a:gd name="connsiteX0" fmla="*/ 0 w 0"/>
              <a:gd name="connsiteY0" fmla="*/ 1155561 h 1155561"/>
              <a:gd name="connsiteX1" fmla="*/ 0 w 0"/>
              <a:gd name="connsiteY1" fmla="*/ 0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55561">
                <a:moveTo>
                  <a:pt x="0" y="1155561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BB25BE-E8AB-44BA-8483-184155C83289}"/>
              </a:ext>
            </a:extLst>
          </p:cNvPr>
          <p:cNvCxnSpPr>
            <a:cxnSpLocks/>
          </p:cNvCxnSpPr>
          <p:nvPr/>
        </p:nvCxnSpPr>
        <p:spPr>
          <a:xfrm flipV="1">
            <a:off x="6074229" y="3277850"/>
            <a:ext cx="1357175" cy="1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7EB57C-2B3E-43DB-93D0-5F8CAE2A6E29}"/>
              </a:ext>
            </a:extLst>
          </p:cNvPr>
          <p:cNvSpPr txBox="1"/>
          <p:nvPr/>
        </p:nvSpPr>
        <p:spPr>
          <a:xfrm>
            <a:off x="6444370" y="3093370"/>
            <a:ext cx="6912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 – 8’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26B828-6CA5-49A2-9A44-3D48EE88ECC8}"/>
              </a:ext>
            </a:extLst>
          </p:cNvPr>
          <p:cNvSpPr txBox="1"/>
          <p:nvPr/>
        </p:nvSpPr>
        <p:spPr>
          <a:xfrm>
            <a:off x="5806999" y="4321601"/>
            <a:ext cx="76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2”+ or</a:t>
            </a:r>
          </a:p>
          <a:p>
            <a:r>
              <a:rPr lang="en-US" dirty="0">
                <a:solidFill>
                  <a:schemeClr val="accent2"/>
                </a:solidFill>
              </a:rPr>
              <a:t>&gt; 3:1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0307568-93A9-43F9-95B6-A54ED362CAEC}"/>
              </a:ext>
            </a:extLst>
          </p:cNvPr>
          <p:cNvCxnSpPr>
            <a:cxnSpLocks/>
          </p:cNvCxnSpPr>
          <p:nvPr/>
        </p:nvCxnSpPr>
        <p:spPr>
          <a:xfrm flipV="1">
            <a:off x="6590593" y="4325482"/>
            <a:ext cx="519880" cy="31928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88D95C9-94D0-4ABA-94EE-5B1C233D409E}"/>
              </a:ext>
            </a:extLst>
          </p:cNvPr>
          <p:cNvGrpSpPr/>
          <p:nvPr/>
        </p:nvGrpSpPr>
        <p:grpSpPr>
          <a:xfrm>
            <a:off x="6796501" y="3714948"/>
            <a:ext cx="292616" cy="516208"/>
            <a:chOff x="6055198" y="5212720"/>
            <a:chExt cx="512580" cy="90424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0E321B-47AC-42D1-94BB-79825D5B0ADD}"/>
                </a:ext>
              </a:extLst>
            </p:cNvPr>
            <p:cNvSpPr/>
            <p:nvPr/>
          </p:nvSpPr>
          <p:spPr>
            <a:xfrm>
              <a:off x="6095121" y="5212720"/>
              <a:ext cx="439147" cy="88139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rapezoid 34">
              <a:extLst>
                <a:ext uri="{FF2B5EF4-FFF2-40B4-BE49-F238E27FC236}">
                  <a16:creationId xmlns:a16="http://schemas.microsoft.com/office/drawing/2014/main" id="{35EDE433-3FAB-43E6-A87C-7D6CB1E39A2F}"/>
                </a:ext>
              </a:extLst>
            </p:cNvPr>
            <p:cNvSpPr/>
            <p:nvPr/>
          </p:nvSpPr>
          <p:spPr>
            <a:xfrm>
              <a:off x="6055198" y="6071250"/>
              <a:ext cx="512580" cy="45719"/>
            </a:xfrm>
            <a:prstGeom prst="trapezoid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338737-F985-40F4-AC87-7DD66CB36934}"/>
                </a:ext>
              </a:extLst>
            </p:cNvPr>
            <p:cNvSpPr/>
            <p:nvPr/>
          </p:nvSpPr>
          <p:spPr>
            <a:xfrm>
              <a:off x="6095121" y="5403972"/>
              <a:ext cx="439147" cy="83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45BA4E-7406-4C4B-B22A-C8883645D729}"/>
                </a:ext>
              </a:extLst>
            </p:cNvPr>
            <p:cNvSpPr/>
            <p:nvPr/>
          </p:nvSpPr>
          <p:spPr>
            <a:xfrm>
              <a:off x="6095121" y="5712421"/>
              <a:ext cx="439147" cy="83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213925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224F44-2638-4AD5-83C4-4BA107E0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Drop-Offs, cont.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8106E1-382E-4C7B-A4C3-FD94E42F6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37901-485F-47DE-8E5B-E2C54B90380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8’ to 15’ from lane:</a:t>
            </a:r>
          </a:p>
          <a:p>
            <a:pPr lvl="1"/>
            <a:r>
              <a:rPr lang="en-US" dirty="0"/>
              <a:t>4” or more: Delineate by end of work day</a:t>
            </a:r>
          </a:p>
          <a:p>
            <a:pPr lvl="1"/>
            <a:r>
              <a:rPr lang="en-US" dirty="0"/>
              <a:t>12” or more: Eliminate or shield w/barrier within 72 hours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DDB3C7-A123-4B57-9225-96018D9D2432}"/>
              </a:ext>
            </a:extLst>
          </p:cNvPr>
          <p:cNvSpPr/>
          <p:nvPr/>
        </p:nvSpPr>
        <p:spPr>
          <a:xfrm>
            <a:off x="4572001" y="2897109"/>
            <a:ext cx="4363770" cy="21876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B6AF166-1568-4A25-B62B-CA9C54E8F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03" y="3415417"/>
            <a:ext cx="995166" cy="822256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62D656-D625-4DE8-9F2D-1E640DA73AB7}"/>
              </a:ext>
            </a:extLst>
          </p:cNvPr>
          <p:cNvSpPr/>
          <p:nvPr/>
        </p:nvSpPr>
        <p:spPr>
          <a:xfrm>
            <a:off x="6074229" y="3089868"/>
            <a:ext cx="0" cy="1155561"/>
          </a:xfrm>
          <a:custGeom>
            <a:avLst/>
            <a:gdLst>
              <a:gd name="connsiteX0" fmla="*/ 0 w 10048"/>
              <a:gd name="connsiteY0" fmla="*/ 1155561 h 1155561"/>
              <a:gd name="connsiteX1" fmla="*/ 0 w 10048"/>
              <a:gd name="connsiteY1" fmla="*/ 0 h 1155561"/>
              <a:gd name="connsiteX2" fmla="*/ 10048 w 10048"/>
              <a:gd name="connsiteY2" fmla="*/ 10048 h 1155561"/>
              <a:gd name="connsiteX0" fmla="*/ 0 w 0"/>
              <a:gd name="connsiteY0" fmla="*/ 1155561 h 1155561"/>
              <a:gd name="connsiteX1" fmla="*/ 0 w 0"/>
              <a:gd name="connsiteY1" fmla="*/ 0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55561">
                <a:moveTo>
                  <a:pt x="0" y="1155561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0A0C62-552D-41C6-BABD-977F6E124DF6}"/>
              </a:ext>
            </a:extLst>
          </p:cNvPr>
          <p:cNvSpPr txBox="1"/>
          <p:nvPr/>
        </p:nvSpPr>
        <p:spPr>
          <a:xfrm>
            <a:off x="7182211" y="451806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4”+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DD7377-5CEC-4752-93B0-A39D6332A084}"/>
              </a:ext>
            </a:extLst>
          </p:cNvPr>
          <p:cNvCxnSpPr>
            <a:cxnSpLocks/>
          </p:cNvCxnSpPr>
          <p:nvPr/>
        </p:nvCxnSpPr>
        <p:spPr>
          <a:xfrm flipV="1">
            <a:off x="7695493" y="4395626"/>
            <a:ext cx="519880" cy="31928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B47EA70-13CD-451F-8003-0B8578DD9C50}"/>
              </a:ext>
            </a:extLst>
          </p:cNvPr>
          <p:cNvSpPr/>
          <p:nvPr/>
        </p:nvSpPr>
        <p:spPr>
          <a:xfrm>
            <a:off x="4833805" y="4241548"/>
            <a:ext cx="3974472" cy="316871"/>
          </a:xfrm>
          <a:custGeom>
            <a:avLst/>
            <a:gdLst>
              <a:gd name="connsiteX0" fmla="*/ 0 w 2869949"/>
              <a:gd name="connsiteY0" fmla="*/ 0 h 316871"/>
              <a:gd name="connsiteX1" fmla="*/ 2290527 w 2869949"/>
              <a:gd name="connsiteY1" fmla="*/ 0 h 316871"/>
              <a:gd name="connsiteX2" fmla="*/ 2290527 w 2869949"/>
              <a:gd name="connsiteY2" fmla="*/ 316871 h 316871"/>
              <a:gd name="connsiteX3" fmla="*/ 2869949 w 2869949"/>
              <a:gd name="connsiteY3" fmla="*/ 316871 h 316871"/>
              <a:gd name="connsiteX0" fmla="*/ 0 w 3974472"/>
              <a:gd name="connsiteY0" fmla="*/ 0 h 316871"/>
              <a:gd name="connsiteX1" fmla="*/ 3395050 w 3974472"/>
              <a:gd name="connsiteY1" fmla="*/ 0 h 316871"/>
              <a:gd name="connsiteX2" fmla="*/ 3395050 w 3974472"/>
              <a:gd name="connsiteY2" fmla="*/ 316871 h 316871"/>
              <a:gd name="connsiteX3" fmla="*/ 3974472 w 3974472"/>
              <a:gd name="connsiteY3" fmla="*/ 316871 h 3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4472" h="316871">
                <a:moveTo>
                  <a:pt x="0" y="0"/>
                </a:moveTo>
                <a:lnTo>
                  <a:pt x="3395050" y="0"/>
                </a:lnTo>
                <a:lnTo>
                  <a:pt x="3395050" y="316871"/>
                </a:lnTo>
                <a:lnTo>
                  <a:pt x="3974472" y="31687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15BF32C-A13E-4695-BCED-DFC3BFB013EC}"/>
              </a:ext>
            </a:extLst>
          </p:cNvPr>
          <p:cNvSpPr/>
          <p:nvPr/>
        </p:nvSpPr>
        <p:spPr>
          <a:xfrm>
            <a:off x="7431404" y="3089868"/>
            <a:ext cx="0" cy="1155561"/>
          </a:xfrm>
          <a:custGeom>
            <a:avLst/>
            <a:gdLst>
              <a:gd name="connsiteX0" fmla="*/ 0 w 10048"/>
              <a:gd name="connsiteY0" fmla="*/ 1155561 h 1155561"/>
              <a:gd name="connsiteX1" fmla="*/ 0 w 10048"/>
              <a:gd name="connsiteY1" fmla="*/ 0 h 1155561"/>
              <a:gd name="connsiteX2" fmla="*/ 10048 w 10048"/>
              <a:gd name="connsiteY2" fmla="*/ 10048 h 1155561"/>
              <a:gd name="connsiteX0" fmla="*/ 0 w 0"/>
              <a:gd name="connsiteY0" fmla="*/ 1155561 h 1155561"/>
              <a:gd name="connsiteX1" fmla="*/ 0 w 0"/>
              <a:gd name="connsiteY1" fmla="*/ 0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55561">
                <a:moveTo>
                  <a:pt x="0" y="1155561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A92003-8C7B-4460-803E-AE6E7E208A73}"/>
              </a:ext>
            </a:extLst>
          </p:cNvPr>
          <p:cNvCxnSpPr>
            <a:cxnSpLocks/>
          </p:cNvCxnSpPr>
          <p:nvPr/>
        </p:nvCxnSpPr>
        <p:spPr>
          <a:xfrm flipV="1">
            <a:off x="6074229" y="3277850"/>
            <a:ext cx="1357175" cy="1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C92263D-D3D8-4478-8A2F-49C902588E22}"/>
              </a:ext>
            </a:extLst>
          </p:cNvPr>
          <p:cNvSpPr/>
          <p:nvPr/>
        </p:nvSpPr>
        <p:spPr>
          <a:xfrm>
            <a:off x="8717278" y="3085107"/>
            <a:ext cx="0" cy="1155561"/>
          </a:xfrm>
          <a:custGeom>
            <a:avLst/>
            <a:gdLst>
              <a:gd name="connsiteX0" fmla="*/ 0 w 10048"/>
              <a:gd name="connsiteY0" fmla="*/ 1155561 h 1155561"/>
              <a:gd name="connsiteX1" fmla="*/ 0 w 10048"/>
              <a:gd name="connsiteY1" fmla="*/ 0 h 1155561"/>
              <a:gd name="connsiteX2" fmla="*/ 10048 w 10048"/>
              <a:gd name="connsiteY2" fmla="*/ 10048 h 1155561"/>
              <a:gd name="connsiteX0" fmla="*/ 0 w 0"/>
              <a:gd name="connsiteY0" fmla="*/ 1155561 h 1155561"/>
              <a:gd name="connsiteX1" fmla="*/ 0 w 0"/>
              <a:gd name="connsiteY1" fmla="*/ 0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155561">
                <a:moveTo>
                  <a:pt x="0" y="1155561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DA9488E-A60A-4CFD-83D5-E740E694CD14}"/>
              </a:ext>
            </a:extLst>
          </p:cNvPr>
          <p:cNvCxnSpPr>
            <a:cxnSpLocks/>
          </p:cNvCxnSpPr>
          <p:nvPr/>
        </p:nvCxnSpPr>
        <p:spPr>
          <a:xfrm flipV="1">
            <a:off x="7431404" y="3281726"/>
            <a:ext cx="1281119" cy="2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93CB728-7122-4A06-BA46-D8D07EA6A9D5}"/>
              </a:ext>
            </a:extLst>
          </p:cNvPr>
          <p:cNvSpPr txBox="1"/>
          <p:nvPr/>
        </p:nvSpPr>
        <p:spPr>
          <a:xfrm>
            <a:off x="7658708" y="3097421"/>
            <a:ext cx="814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8 – 15’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4B4E7B-85E6-401B-A7AC-B959403BB725}"/>
              </a:ext>
            </a:extLst>
          </p:cNvPr>
          <p:cNvGrpSpPr/>
          <p:nvPr/>
        </p:nvGrpSpPr>
        <p:grpSpPr>
          <a:xfrm>
            <a:off x="7919723" y="3715219"/>
            <a:ext cx="292616" cy="516208"/>
            <a:chOff x="6055198" y="5212720"/>
            <a:chExt cx="512580" cy="90424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ECED5B-F6FF-4498-9A85-CEAFBD11E772}"/>
                </a:ext>
              </a:extLst>
            </p:cNvPr>
            <p:cNvSpPr/>
            <p:nvPr/>
          </p:nvSpPr>
          <p:spPr>
            <a:xfrm>
              <a:off x="6095121" y="5212720"/>
              <a:ext cx="439147" cy="88139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6D2EBB21-DEAF-4A71-B479-20E9BE5498C8}"/>
                </a:ext>
              </a:extLst>
            </p:cNvPr>
            <p:cNvSpPr/>
            <p:nvPr/>
          </p:nvSpPr>
          <p:spPr>
            <a:xfrm>
              <a:off x="6055198" y="6071250"/>
              <a:ext cx="512580" cy="45719"/>
            </a:xfrm>
            <a:prstGeom prst="trapezoid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1F00202-F850-42B8-BAE3-AA36723C7F20}"/>
                </a:ext>
              </a:extLst>
            </p:cNvPr>
            <p:cNvSpPr/>
            <p:nvPr/>
          </p:nvSpPr>
          <p:spPr>
            <a:xfrm>
              <a:off x="6095121" y="5403972"/>
              <a:ext cx="439147" cy="83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1200B8-2878-42C1-B95D-BDADCD716415}"/>
                </a:ext>
              </a:extLst>
            </p:cNvPr>
            <p:cNvSpPr/>
            <p:nvPr/>
          </p:nvSpPr>
          <p:spPr>
            <a:xfrm>
              <a:off x="6095121" y="5712421"/>
              <a:ext cx="439147" cy="83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84262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WisTMP Reminders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 Project Amendments to the WisTMP</a:t>
            </a:r>
          </a:p>
          <a:p>
            <a:endParaRPr lang="en-US" dirty="0"/>
          </a:p>
          <a:p>
            <a:r>
              <a:rPr lang="en-US" dirty="0"/>
              <a:t>Monitor TMP</a:t>
            </a:r>
          </a:p>
          <a:p>
            <a:endParaRPr lang="en-US" b="1" dirty="0">
              <a:solidFill>
                <a:srgbClr val="FFBE05"/>
              </a:solidFill>
            </a:endParaRPr>
          </a:p>
          <a:p>
            <a:r>
              <a:rPr lang="en-US" b="1" dirty="0">
                <a:solidFill>
                  <a:srgbClr val="FFBE05"/>
                </a:solidFill>
              </a:rPr>
              <a:t>UPDATE TMP as needed and document changes</a:t>
            </a:r>
          </a:p>
          <a:p>
            <a:endParaRPr lang="en-US" dirty="0"/>
          </a:p>
          <a:p>
            <a:r>
              <a:rPr lang="en-US" dirty="0"/>
              <a:t>Post Construction Project Evaluation (FDM 11-50-5.11)</a:t>
            </a:r>
          </a:p>
          <a:p>
            <a:endParaRPr lang="en-US" dirty="0"/>
          </a:p>
          <a:p>
            <a:r>
              <a:rPr lang="en-US" dirty="0"/>
              <a:t>Project Close Out at the end of the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1910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F5F64-28D5-47A5-92FF-024A012B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Work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87E-7B02-4B13-B203-B6C852AF0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Work Zone Equipment</a:t>
            </a:r>
          </a:p>
          <a:p>
            <a:pPr lvl="1"/>
            <a:r>
              <a:rPr lang="en-US" dirty="0"/>
              <a:t>Queue Warning System</a:t>
            </a:r>
          </a:p>
          <a:p>
            <a:pPr lvl="1"/>
            <a:r>
              <a:rPr lang="en-US" dirty="0"/>
              <a:t>Dynamic Late Merge System (“Zipper Merge”)</a:t>
            </a:r>
          </a:p>
          <a:p>
            <a:pPr lvl="1"/>
            <a:r>
              <a:rPr lang="en-US" dirty="0"/>
              <a:t>Basic Queue Warning System</a:t>
            </a:r>
          </a:p>
          <a:p>
            <a:r>
              <a:rPr lang="en-US" dirty="0"/>
              <a:t>Questions? Contact:</a:t>
            </a:r>
          </a:p>
          <a:p>
            <a:pPr lvl="1"/>
            <a:r>
              <a:rPr lang="en-US" dirty="0"/>
              <a:t>Erin Schoon</a:t>
            </a:r>
          </a:p>
          <a:p>
            <a:pPr lvl="2"/>
            <a:r>
              <a:rPr lang="en-US" u="sng" dirty="0"/>
              <a:t>Erin.Schoon@dot.wi.gov</a:t>
            </a:r>
          </a:p>
          <a:p>
            <a:pPr lvl="2"/>
            <a:r>
              <a:rPr lang="en-US" dirty="0"/>
              <a:t>414.313.6841</a:t>
            </a:r>
          </a:p>
        </p:txBody>
      </p:sp>
    </p:spTree>
    <p:extLst>
      <p:ext uri="{BB962C8B-B14F-4D97-AF65-F5344CB8AC3E}">
        <p14:creationId xmlns:p14="http://schemas.microsoft.com/office/powerpoint/2010/main" val="101640703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Crashes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to be provided:</a:t>
            </a:r>
          </a:p>
          <a:p>
            <a:pPr lvl="1"/>
            <a:r>
              <a:rPr lang="en-US" dirty="0"/>
              <a:t>Project ID and Location</a:t>
            </a:r>
          </a:p>
          <a:p>
            <a:pPr lvl="1"/>
            <a:r>
              <a:rPr lang="en-US" dirty="0"/>
              <a:t>Crash Severity (PDO, injury A/B/C, fatal)</a:t>
            </a:r>
          </a:p>
          <a:p>
            <a:pPr lvl="1"/>
            <a:r>
              <a:rPr lang="en-US" dirty="0"/>
              <a:t>Crash Type (rear-end, head-on, ROR, SSS, fixed, etc.)</a:t>
            </a:r>
          </a:p>
          <a:p>
            <a:pPr lvl="1"/>
            <a:r>
              <a:rPr lang="en-US" dirty="0"/>
              <a:t>Time of Day</a:t>
            </a:r>
          </a:p>
          <a:p>
            <a:pPr lvl="1"/>
            <a:r>
              <a:rPr lang="en-US" dirty="0"/>
              <a:t>End of Queue</a:t>
            </a:r>
          </a:p>
          <a:p>
            <a:pPr lvl="1"/>
            <a:r>
              <a:rPr lang="en-US" dirty="0"/>
              <a:t>Did the crash occur due to a work zone set-up?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3FB61-B2C2-421E-A0C2-106170B46E64}"/>
              </a:ext>
            </a:extLst>
          </p:cNvPr>
          <p:cNvSpPr txBox="1"/>
          <p:nvPr/>
        </p:nvSpPr>
        <p:spPr>
          <a:xfrm>
            <a:off x="2243253" y="1689090"/>
            <a:ext cx="4936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D8B846"/>
                </a:solidFill>
                <a:latin typeface="Arial Narrow" panose="020B0606020202030204" pitchFamily="34" charset="0"/>
              </a:rPr>
              <a:t>DOTWorkZoneCrashes@wisconsin.gov</a:t>
            </a:r>
          </a:p>
        </p:txBody>
      </p:sp>
    </p:spTree>
    <p:extLst>
      <p:ext uri="{BB962C8B-B14F-4D97-AF65-F5344CB8AC3E}">
        <p14:creationId xmlns:p14="http://schemas.microsoft.com/office/powerpoint/2010/main" val="18691168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03AA-9422-415D-B04F-3BACA63D4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BE05"/>
                </a:solidFill>
              </a:rPr>
              <a:t>Lane Closure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24D4D-7BF3-4B38-B8D3-C98DD600C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60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223E-B905-45C0-BE35-50A2C846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Construction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73D85-BF5C-4767-A784-15E8F315D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or call Cara about…</a:t>
            </a:r>
          </a:p>
          <a:p>
            <a:endParaRPr lang="en-US" dirty="0"/>
          </a:p>
          <a:p>
            <a:pPr lvl="1"/>
            <a:r>
              <a:rPr lang="en-US" dirty="0"/>
              <a:t>Priority Route LCS Entries/Modifications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TMP Questions / Work Zone Crashes /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Construction Schedules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Traffic Stage Change Dates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9918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Cara Abts</a:t>
            </a:r>
          </a:p>
          <a:p>
            <a:pPr lvl="1"/>
            <a:r>
              <a:rPr lang="en-US" dirty="0"/>
              <a:t>715.421.8024 / 715.459.4788</a:t>
            </a:r>
          </a:p>
          <a:p>
            <a:pPr lvl="1"/>
            <a:r>
              <a:rPr lang="en-US" u="sng" dirty="0"/>
              <a:t>Cara.Abts@dot.wi.gov</a:t>
            </a:r>
          </a:p>
          <a:p>
            <a:endParaRPr lang="en-US" sz="2800" dirty="0"/>
          </a:p>
          <a:p>
            <a:r>
              <a:rPr lang="en-US" sz="2800" dirty="0"/>
              <a:t>Jim Volkmann</a:t>
            </a:r>
          </a:p>
          <a:p>
            <a:pPr lvl="1"/>
            <a:r>
              <a:rPr lang="en-US"/>
              <a:t>715.365.5773</a:t>
            </a:r>
            <a:endParaRPr lang="en-US" dirty="0"/>
          </a:p>
          <a:p>
            <a:pPr lvl="1"/>
            <a:r>
              <a:rPr lang="en-US" u="sng" dirty="0"/>
              <a:t>Jim.Volkmann@dot.wi.gov</a:t>
            </a:r>
          </a:p>
        </p:txBody>
      </p:sp>
    </p:spTree>
    <p:extLst>
      <p:ext uri="{BB962C8B-B14F-4D97-AF65-F5344CB8AC3E}">
        <p14:creationId xmlns:p14="http://schemas.microsoft.com/office/powerpoint/2010/main" val="398228888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8BD3BB-E802-4BCE-816B-F6EBFC3C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Work Begins Signs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DD821-81D5-446A-9BC8-710BED1AC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G20-57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786E8-B08A-4345-A84A-5016A8E31DD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Used instead of PCMS</a:t>
            </a:r>
          </a:p>
          <a:p>
            <a:r>
              <a:rPr lang="en-US" dirty="0"/>
              <a:t>Placed 7 days before construction begins</a:t>
            </a:r>
          </a:p>
          <a:p>
            <a:r>
              <a:rPr lang="en-US" dirty="0"/>
              <a:t>Removed when construction starts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F5543-E7EA-4CA1-85BC-561FEFC0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516" y="2927217"/>
            <a:ext cx="4187330" cy="23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4225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Feature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E7A87-3D98-4B7E-BDC2-8B725F43B92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6400"/>
            <a:ext cx="5628571" cy="10095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7780" y="1676400"/>
            <a:ext cx="847288" cy="1150938"/>
          </a:xfrm>
          <a:prstGeom prst="ellipse">
            <a:avLst/>
          </a:prstGeom>
          <a:noFill/>
          <a:ln w="76200">
            <a:solidFill>
              <a:srgbClr val="FFBE0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7403982">
            <a:off x="1723586" y="2643888"/>
            <a:ext cx="587230" cy="1557960"/>
          </a:xfrm>
          <a:prstGeom prst="downArrow">
            <a:avLst/>
          </a:prstGeom>
          <a:noFill/>
          <a:ln w="76200">
            <a:solidFill>
              <a:srgbClr val="FFBE0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015" y="2827338"/>
            <a:ext cx="6079810" cy="37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1794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Feature,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251A7-BEC5-4D14-801B-5E3216B8224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62415"/>
            <a:ext cx="8123809" cy="5028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553" y="4999672"/>
            <a:ext cx="547457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the toggle at the top, then select the point.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(B)</a:t>
            </a:r>
            <a:r>
              <a:rPr lang="en-US" dirty="0" err="1"/>
              <a:t>egin</a:t>
            </a:r>
            <a:r>
              <a:rPr lang="en-US" dirty="0"/>
              <a:t>, (E)</a:t>
            </a:r>
            <a:r>
              <a:rPr lang="en-US" dirty="0" err="1"/>
              <a:t>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Remember your highway direction!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 points in the direction of travel.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set, hit Submit.</a:t>
            </a:r>
          </a:p>
        </p:txBody>
      </p:sp>
    </p:spTree>
    <p:extLst>
      <p:ext uri="{BB962C8B-B14F-4D97-AF65-F5344CB8AC3E}">
        <p14:creationId xmlns:p14="http://schemas.microsoft.com/office/powerpoint/2010/main" val="124037960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LCS Advanced Notification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251A7-BEC5-4D14-801B-5E3216B8224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8560" y="5929570"/>
            <a:ext cx="592687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DATES ARE BY WHEN LCS NEEDS TO BE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273657"/>
              </p:ext>
            </p:extLst>
          </p:nvPr>
        </p:nvGraphicFramePr>
        <p:xfrm>
          <a:off x="1523999" y="1673860"/>
          <a:ext cx="6096000" cy="3510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Closure affecting OSOW</a:t>
                      </a:r>
                    </a:p>
                    <a:p>
                      <a:pPr algn="ctr"/>
                      <a:r>
                        <a:rPr lang="en-US" sz="1800" dirty="0">
                          <a:effectLst/>
                        </a:rPr>
                        <a:t>&lt;</a:t>
                      </a:r>
                      <a:r>
                        <a:rPr lang="en-US" sz="1800" baseline="0" dirty="0">
                          <a:effectLst/>
                        </a:rPr>
                        <a:t> 16’ available width</a:t>
                      </a:r>
                    </a:p>
                    <a:p>
                      <a:pPr algn="ctr"/>
                      <a:r>
                        <a:rPr lang="en-US" dirty="0"/>
                        <a:t>&lt;</a:t>
                      </a:r>
                      <a:r>
                        <a:rPr lang="en-US" baseline="0" dirty="0"/>
                        <a:t> 15’ effective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</a:t>
                      </a:r>
                    </a:p>
                    <a:p>
                      <a:pPr algn="ctr"/>
                      <a:r>
                        <a:rPr lang="en-US" dirty="0"/>
                        <a:t>Notification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Lane and shoulder closures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Full roadway closures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Ramp</a:t>
                      </a:r>
                      <a:r>
                        <a:rPr lang="en-US" baseline="0" dirty="0"/>
                        <a:t> closures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Closures not affecting OSOW</a:t>
                      </a:r>
                    </a:p>
                  </a:txBody>
                  <a:tcPr>
                    <a:solidFill>
                      <a:srgbClr val="253D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3D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Lane and shoulder</a:t>
                      </a:r>
                      <a:r>
                        <a:rPr lang="en-US" baseline="0" dirty="0"/>
                        <a:t> closures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business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Modifications to any LCS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business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984110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E7A87-3D98-4B7E-BDC2-8B725F43B92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33" y="976671"/>
            <a:ext cx="7933333" cy="574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01" y="77445"/>
            <a:ext cx="406957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Arial Narrow" panose="020B0606020202030204" pitchFamily="34" charset="0"/>
              </a:rPr>
              <a:t>“Effective Width”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0038" y="1065052"/>
            <a:ext cx="12747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324814355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E7A87-3D98-4B7E-BDC2-8B725F43B92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90" y="1019528"/>
            <a:ext cx="7847619" cy="565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01" y="77445"/>
            <a:ext cx="3984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“Effective Width”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0038" y="1065052"/>
            <a:ext cx="12747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127781945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ADD6-0D18-420E-99F2-E00EBE0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LCS Routes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4A091-60D9-4A64-8170-0C83A96F79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88" y="1690256"/>
            <a:ext cx="3948112" cy="4878398"/>
          </a:xfrm>
        </p:spPr>
        <p:txBody>
          <a:bodyPr/>
          <a:lstStyle/>
          <a:p>
            <a:r>
              <a:rPr lang="en-US" dirty="0"/>
              <a:t>Priority Routes in the North Central Region</a:t>
            </a:r>
          </a:p>
          <a:p>
            <a:pPr lvl="1"/>
            <a:r>
              <a:rPr lang="en-US" dirty="0"/>
              <a:t>I-39/US 51, WIS 29, US 10</a:t>
            </a:r>
          </a:p>
          <a:p>
            <a:pPr lvl="1"/>
            <a:r>
              <a:rPr lang="en-US" dirty="0"/>
              <a:t>WisDOT RTE approves</a:t>
            </a:r>
          </a:p>
          <a:p>
            <a:endParaRPr lang="en-US" dirty="0"/>
          </a:p>
          <a:p>
            <a:r>
              <a:rPr lang="en-US" dirty="0"/>
              <a:t>Non-Priority Routes</a:t>
            </a:r>
          </a:p>
          <a:p>
            <a:pPr lvl="1"/>
            <a:r>
              <a:rPr lang="en-US" dirty="0"/>
              <a:t>WisDOT Construction Project Leaders approve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7050321-0D02-4093-A1DF-5B5A5AB57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905" y="60444"/>
            <a:ext cx="4010526" cy="642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CD4199-F1D9-4F9B-8EE9-E707F1824032}"/>
              </a:ext>
            </a:extLst>
          </p:cNvPr>
          <p:cNvSpPr/>
          <p:nvPr/>
        </p:nvSpPr>
        <p:spPr>
          <a:xfrm>
            <a:off x="4802905" y="5903495"/>
            <a:ext cx="248653" cy="553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F405E1F2-8A81-40D7-B76F-10554C376666}"/>
              </a:ext>
            </a:extLst>
          </p:cNvPr>
          <p:cNvSpPr/>
          <p:nvPr/>
        </p:nvSpPr>
        <p:spPr>
          <a:xfrm>
            <a:off x="6276906" y="3418664"/>
            <a:ext cx="185135" cy="169708"/>
          </a:xfrm>
          <a:prstGeom prst="diamond">
            <a:avLst/>
          </a:prstGeom>
          <a:solidFill>
            <a:schemeClr val="bg1"/>
          </a:solidFill>
          <a:ln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F17DFEC-C978-41BB-AEA3-C89FBFCA5530}"/>
              </a:ext>
            </a:extLst>
          </p:cNvPr>
          <p:cNvSpPr/>
          <p:nvPr/>
        </p:nvSpPr>
        <p:spPr>
          <a:xfrm>
            <a:off x="6366327" y="3426836"/>
            <a:ext cx="25961" cy="187495"/>
          </a:xfrm>
          <a:custGeom>
            <a:avLst/>
            <a:gdLst>
              <a:gd name="connsiteX0" fmla="*/ 11538 w 25961"/>
              <a:gd name="connsiteY0" fmla="*/ 0 h 187495"/>
              <a:gd name="connsiteX1" fmla="*/ 2885 w 25961"/>
              <a:gd name="connsiteY1" fmla="*/ 28846 h 187495"/>
              <a:gd name="connsiteX2" fmla="*/ 23076 w 25961"/>
              <a:gd name="connsiteY2" fmla="*/ 49037 h 187495"/>
              <a:gd name="connsiteX3" fmla="*/ 25961 w 25961"/>
              <a:gd name="connsiteY3" fmla="*/ 89421 h 187495"/>
              <a:gd name="connsiteX4" fmla="*/ 14423 w 25961"/>
              <a:gd name="connsiteY4" fmla="*/ 144227 h 187495"/>
              <a:gd name="connsiteX5" fmla="*/ 11538 w 25961"/>
              <a:gd name="connsiteY5" fmla="*/ 167304 h 187495"/>
              <a:gd name="connsiteX6" fmla="*/ 0 w 25961"/>
              <a:gd name="connsiteY6" fmla="*/ 187495 h 18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1" h="187495">
                <a:moveTo>
                  <a:pt x="11538" y="0"/>
                </a:moveTo>
                <a:lnTo>
                  <a:pt x="2885" y="28846"/>
                </a:lnTo>
                <a:lnTo>
                  <a:pt x="23076" y="49037"/>
                </a:lnTo>
                <a:lnTo>
                  <a:pt x="25961" y="89421"/>
                </a:lnTo>
                <a:lnTo>
                  <a:pt x="14423" y="144227"/>
                </a:lnTo>
                <a:lnTo>
                  <a:pt x="11538" y="167304"/>
                </a:lnTo>
                <a:lnTo>
                  <a:pt x="0" y="187495"/>
                </a:lnTo>
              </a:path>
            </a:pathLst>
          </a:custGeom>
          <a:ln w="1905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F8782A1-06DF-4153-B1A1-03F44F1767A5}"/>
              </a:ext>
            </a:extLst>
          </p:cNvPr>
          <p:cNvSpPr/>
          <p:nvPr/>
        </p:nvSpPr>
        <p:spPr>
          <a:xfrm>
            <a:off x="6315386" y="2361192"/>
            <a:ext cx="50505" cy="536180"/>
          </a:xfrm>
          <a:custGeom>
            <a:avLst/>
            <a:gdLst>
              <a:gd name="connsiteX0" fmla="*/ 31898 w 50505"/>
              <a:gd name="connsiteY0" fmla="*/ 0 h 526312"/>
              <a:gd name="connsiteX1" fmla="*/ 26582 w 50505"/>
              <a:gd name="connsiteY1" fmla="*/ 53163 h 526312"/>
              <a:gd name="connsiteX2" fmla="*/ 0 w 50505"/>
              <a:gd name="connsiteY2" fmla="*/ 85061 h 526312"/>
              <a:gd name="connsiteX3" fmla="*/ 13291 w 50505"/>
              <a:gd name="connsiteY3" fmla="*/ 199361 h 526312"/>
              <a:gd name="connsiteX4" fmla="*/ 39872 w 50505"/>
              <a:gd name="connsiteY4" fmla="*/ 260498 h 526312"/>
              <a:gd name="connsiteX5" fmla="*/ 37214 w 50505"/>
              <a:gd name="connsiteY5" fmla="*/ 332268 h 526312"/>
              <a:gd name="connsiteX6" fmla="*/ 45189 w 50505"/>
              <a:gd name="connsiteY6" fmla="*/ 356191 h 526312"/>
              <a:gd name="connsiteX7" fmla="*/ 50505 w 50505"/>
              <a:gd name="connsiteY7" fmla="*/ 422645 h 526312"/>
              <a:gd name="connsiteX8" fmla="*/ 18607 w 50505"/>
              <a:gd name="connsiteY8" fmla="*/ 467833 h 526312"/>
              <a:gd name="connsiteX9" fmla="*/ 21266 w 50505"/>
              <a:gd name="connsiteY9" fmla="*/ 526312 h 526312"/>
              <a:gd name="connsiteX0" fmla="*/ 31898 w 50505"/>
              <a:gd name="connsiteY0" fmla="*/ 0 h 536180"/>
              <a:gd name="connsiteX1" fmla="*/ 26582 w 50505"/>
              <a:gd name="connsiteY1" fmla="*/ 63031 h 536180"/>
              <a:gd name="connsiteX2" fmla="*/ 0 w 50505"/>
              <a:gd name="connsiteY2" fmla="*/ 94929 h 536180"/>
              <a:gd name="connsiteX3" fmla="*/ 13291 w 50505"/>
              <a:gd name="connsiteY3" fmla="*/ 209229 h 536180"/>
              <a:gd name="connsiteX4" fmla="*/ 39872 w 50505"/>
              <a:gd name="connsiteY4" fmla="*/ 270366 h 536180"/>
              <a:gd name="connsiteX5" fmla="*/ 37214 w 50505"/>
              <a:gd name="connsiteY5" fmla="*/ 342136 h 536180"/>
              <a:gd name="connsiteX6" fmla="*/ 45189 w 50505"/>
              <a:gd name="connsiteY6" fmla="*/ 366059 h 536180"/>
              <a:gd name="connsiteX7" fmla="*/ 50505 w 50505"/>
              <a:gd name="connsiteY7" fmla="*/ 432513 h 536180"/>
              <a:gd name="connsiteX8" fmla="*/ 18607 w 50505"/>
              <a:gd name="connsiteY8" fmla="*/ 477701 h 536180"/>
              <a:gd name="connsiteX9" fmla="*/ 21266 w 50505"/>
              <a:gd name="connsiteY9" fmla="*/ 536180 h 53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05" h="536180">
                <a:moveTo>
                  <a:pt x="31898" y="0"/>
                </a:moveTo>
                <a:lnTo>
                  <a:pt x="26582" y="63031"/>
                </a:lnTo>
                <a:lnTo>
                  <a:pt x="0" y="94929"/>
                </a:lnTo>
                <a:lnTo>
                  <a:pt x="13291" y="209229"/>
                </a:lnTo>
                <a:lnTo>
                  <a:pt x="39872" y="270366"/>
                </a:lnTo>
                <a:lnTo>
                  <a:pt x="37214" y="342136"/>
                </a:lnTo>
                <a:lnTo>
                  <a:pt x="45189" y="366059"/>
                </a:lnTo>
                <a:lnTo>
                  <a:pt x="50505" y="432513"/>
                </a:lnTo>
                <a:lnTo>
                  <a:pt x="18607" y="477701"/>
                </a:lnTo>
                <a:lnTo>
                  <a:pt x="21266" y="536180"/>
                </a:lnTo>
              </a:path>
            </a:pathLst>
          </a:custGeom>
          <a:noFill/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797E2C1-6CA9-47CD-9328-2B4E2862C0F4}"/>
              </a:ext>
            </a:extLst>
          </p:cNvPr>
          <p:cNvSpPr/>
          <p:nvPr/>
        </p:nvSpPr>
        <p:spPr>
          <a:xfrm>
            <a:off x="6350130" y="3010699"/>
            <a:ext cx="69410" cy="1241411"/>
          </a:xfrm>
          <a:custGeom>
            <a:avLst/>
            <a:gdLst>
              <a:gd name="connsiteX0" fmla="*/ 9053 w 69410"/>
              <a:gd name="connsiteY0" fmla="*/ 0 h 1228254"/>
              <a:gd name="connsiteX1" fmla="*/ 21125 w 69410"/>
              <a:gd name="connsiteY1" fmla="*/ 57339 h 1228254"/>
              <a:gd name="connsiteX2" fmla="*/ 51303 w 69410"/>
              <a:gd name="connsiteY2" fmla="*/ 81482 h 1228254"/>
              <a:gd name="connsiteX3" fmla="*/ 63374 w 69410"/>
              <a:gd name="connsiteY3" fmla="*/ 292729 h 1228254"/>
              <a:gd name="connsiteX4" fmla="*/ 54321 w 69410"/>
              <a:gd name="connsiteY4" fmla="*/ 368175 h 1228254"/>
              <a:gd name="connsiteX5" fmla="*/ 18107 w 69410"/>
              <a:gd name="connsiteY5" fmla="*/ 437585 h 1228254"/>
              <a:gd name="connsiteX6" fmla="*/ 51303 w 69410"/>
              <a:gd name="connsiteY6" fmla="*/ 461727 h 1228254"/>
              <a:gd name="connsiteX7" fmla="*/ 18107 w 69410"/>
              <a:gd name="connsiteY7" fmla="*/ 600547 h 1228254"/>
              <a:gd name="connsiteX8" fmla="*/ 45267 w 69410"/>
              <a:gd name="connsiteY8" fmla="*/ 700135 h 1228254"/>
              <a:gd name="connsiteX9" fmla="*/ 63374 w 69410"/>
              <a:gd name="connsiteY9" fmla="*/ 739367 h 1228254"/>
              <a:gd name="connsiteX10" fmla="*/ 51303 w 69410"/>
              <a:gd name="connsiteY10" fmla="*/ 781616 h 1228254"/>
              <a:gd name="connsiteX11" fmla="*/ 69410 w 69410"/>
              <a:gd name="connsiteY11" fmla="*/ 814812 h 1228254"/>
              <a:gd name="connsiteX12" fmla="*/ 0 w 69410"/>
              <a:gd name="connsiteY12" fmla="*/ 929490 h 1228254"/>
              <a:gd name="connsiteX13" fmla="*/ 3018 w 69410"/>
              <a:gd name="connsiteY13" fmla="*/ 1083398 h 1228254"/>
              <a:gd name="connsiteX14" fmla="*/ 63374 w 69410"/>
              <a:gd name="connsiteY14" fmla="*/ 1170915 h 1228254"/>
              <a:gd name="connsiteX15" fmla="*/ 57339 w 69410"/>
              <a:gd name="connsiteY15" fmla="*/ 1228254 h 1228254"/>
              <a:gd name="connsiteX0" fmla="*/ 5764 w 69410"/>
              <a:gd name="connsiteY0" fmla="*/ 0 h 1241411"/>
              <a:gd name="connsiteX1" fmla="*/ 21125 w 69410"/>
              <a:gd name="connsiteY1" fmla="*/ 70496 h 1241411"/>
              <a:gd name="connsiteX2" fmla="*/ 51303 w 69410"/>
              <a:gd name="connsiteY2" fmla="*/ 94639 h 1241411"/>
              <a:gd name="connsiteX3" fmla="*/ 63374 w 69410"/>
              <a:gd name="connsiteY3" fmla="*/ 305886 h 1241411"/>
              <a:gd name="connsiteX4" fmla="*/ 54321 w 69410"/>
              <a:gd name="connsiteY4" fmla="*/ 381332 h 1241411"/>
              <a:gd name="connsiteX5" fmla="*/ 18107 w 69410"/>
              <a:gd name="connsiteY5" fmla="*/ 450742 h 1241411"/>
              <a:gd name="connsiteX6" fmla="*/ 51303 w 69410"/>
              <a:gd name="connsiteY6" fmla="*/ 474884 h 1241411"/>
              <a:gd name="connsiteX7" fmla="*/ 18107 w 69410"/>
              <a:gd name="connsiteY7" fmla="*/ 613704 h 1241411"/>
              <a:gd name="connsiteX8" fmla="*/ 45267 w 69410"/>
              <a:gd name="connsiteY8" fmla="*/ 713292 h 1241411"/>
              <a:gd name="connsiteX9" fmla="*/ 63374 w 69410"/>
              <a:gd name="connsiteY9" fmla="*/ 752524 h 1241411"/>
              <a:gd name="connsiteX10" fmla="*/ 51303 w 69410"/>
              <a:gd name="connsiteY10" fmla="*/ 794773 h 1241411"/>
              <a:gd name="connsiteX11" fmla="*/ 69410 w 69410"/>
              <a:gd name="connsiteY11" fmla="*/ 827969 h 1241411"/>
              <a:gd name="connsiteX12" fmla="*/ 0 w 69410"/>
              <a:gd name="connsiteY12" fmla="*/ 942647 h 1241411"/>
              <a:gd name="connsiteX13" fmla="*/ 3018 w 69410"/>
              <a:gd name="connsiteY13" fmla="*/ 1096555 h 1241411"/>
              <a:gd name="connsiteX14" fmla="*/ 63374 w 69410"/>
              <a:gd name="connsiteY14" fmla="*/ 1184072 h 1241411"/>
              <a:gd name="connsiteX15" fmla="*/ 57339 w 69410"/>
              <a:gd name="connsiteY15" fmla="*/ 1241411 h 12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410" h="1241411">
                <a:moveTo>
                  <a:pt x="5764" y="0"/>
                </a:moveTo>
                <a:lnTo>
                  <a:pt x="21125" y="70496"/>
                </a:lnTo>
                <a:lnTo>
                  <a:pt x="51303" y="94639"/>
                </a:lnTo>
                <a:lnTo>
                  <a:pt x="63374" y="305886"/>
                </a:lnTo>
                <a:lnTo>
                  <a:pt x="54321" y="381332"/>
                </a:lnTo>
                <a:lnTo>
                  <a:pt x="18107" y="450742"/>
                </a:lnTo>
                <a:lnTo>
                  <a:pt x="51303" y="474884"/>
                </a:lnTo>
                <a:lnTo>
                  <a:pt x="18107" y="613704"/>
                </a:lnTo>
                <a:lnTo>
                  <a:pt x="45267" y="713292"/>
                </a:lnTo>
                <a:lnTo>
                  <a:pt x="63374" y="752524"/>
                </a:lnTo>
                <a:lnTo>
                  <a:pt x="51303" y="794773"/>
                </a:lnTo>
                <a:lnTo>
                  <a:pt x="69410" y="827969"/>
                </a:lnTo>
                <a:lnTo>
                  <a:pt x="0" y="942647"/>
                </a:lnTo>
                <a:lnTo>
                  <a:pt x="3018" y="1096555"/>
                </a:lnTo>
                <a:lnTo>
                  <a:pt x="63374" y="1184072"/>
                </a:lnTo>
                <a:lnTo>
                  <a:pt x="57339" y="1241411"/>
                </a:lnTo>
              </a:path>
            </a:pathLst>
          </a:cu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C5C886B-C755-4018-9A1C-122E4C970169}"/>
              </a:ext>
            </a:extLst>
          </p:cNvPr>
          <p:cNvSpPr/>
          <p:nvPr/>
        </p:nvSpPr>
        <p:spPr>
          <a:xfrm>
            <a:off x="5367238" y="3621386"/>
            <a:ext cx="968720" cy="51303"/>
          </a:xfrm>
          <a:custGeom>
            <a:avLst/>
            <a:gdLst>
              <a:gd name="connsiteX0" fmla="*/ 0 w 968720"/>
              <a:gd name="connsiteY0" fmla="*/ 51303 h 51303"/>
              <a:gd name="connsiteX1" fmla="*/ 51303 w 968720"/>
              <a:gd name="connsiteY1" fmla="*/ 51303 h 51303"/>
              <a:gd name="connsiteX2" fmla="*/ 51303 w 968720"/>
              <a:gd name="connsiteY2" fmla="*/ 24143 h 51303"/>
              <a:gd name="connsiteX3" fmla="*/ 841972 w 968720"/>
              <a:gd name="connsiteY3" fmla="*/ 24143 h 51303"/>
              <a:gd name="connsiteX4" fmla="*/ 911382 w 968720"/>
              <a:gd name="connsiteY4" fmla="*/ 3018 h 51303"/>
              <a:gd name="connsiteX5" fmla="*/ 968720 w 968720"/>
              <a:gd name="connsiteY5" fmla="*/ 0 h 5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8720" h="51303">
                <a:moveTo>
                  <a:pt x="0" y="51303"/>
                </a:moveTo>
                <a:lnTo>
                  <a:pt x="51303" y="51303"/>
                </a:lnTo>
                <a:lnTo>
                  <a:pt x="51303" y="24143"/>
                </a:lnTo>
                <a:lnTo>
                  <a:pt x="841972" y="24143"/>
                </a:lnTo>
                <a:lnTo>
                  <a:pt x="911382" y="3018"/>
                </a:lnTo>
                <a:lnTo>
                  <a:pt x="968720" y="0"/>
                </a:lnTo>
              </a:path>
            </a:pathLst>
          </a:cu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71CEB8F-471B-4AF9-B5BE-11533B39F076}"/>
              </a:ext>
            </a:extLst>
          </p:cNvPr>
          <p:cNvSpPr/>
          <p:nvPr/>
        </p:nvSpPr>
        <p:spPr>
          <a:xfrm>
            <a:off x="6414289" y="3751152"/>
            <a:ext cx="1237440" cy="208230"/>
          </a:xfrm>
          <a:custGeom>
            <a:avLst/>
            <a:gdLst>
              <a:gd name="connsiteX0" fmla="*/ 0 w 1207129"/>
              <a:gd name="connsiteY0" fmla="*/ 0 h 208230"/>
              <a:gd name="connsiteX1" fmla="*/ 461727 w 1207129"/>
              <a:gd name="connsiteY1" fmla="*/ 27161 h 208230"/>
              <a:gd name="connsiteX2" fmla="*/ 570368 w 1207129"/>
              <a:gd name="connsiteY2" fmla="*/ 141838 h 208230"/>
              <a:gd name="connsiteX3" fmla="*/ 688063 w 1207129"/>
              <a:gd name="connsiteY3" fmla="*/ 126749 h 208230"/>
              <a:gd name="connsiteX4" fmla="*/ 715224 w 1207129"/>
              <a:gd name="connsiteY4" fmla="*/ 153909 h 208230"/>
              <a:gd name="connsiteX5" fmla="*/ 835937 w 1207129"/>
              <a:gd name="connsiteY5" fmla="*/ 138820 h 208230"/>
              <a:gd name="connsiteX6" fmla="*/ 902329 w 1207129"/>
              <a:gd name="connsiteY6" fmla="*/ 193141 h 208230"/>
              <a:gd name="connsiteX7" fmla="*/ 1098487 w 1207129"/>
              <a:gd name="connsiteY7" fmla="*/ 184088 h 208230"/>
              <a:gd name="connsiteX8" fmla="*/ 1137719 w 1207129"/>
              <a:gd name="connsiteY8" fmla="*/ 208230 h 208230"/>
              <a:gd name="connsiteX9" fmla="*/ 1207129 w 1207129"/>
              <a:gd name="connsiteY9" fmla="*/ 205212 h 208230"/>
              <a:gd name="connsiteX0" fmla="*/ 0 w 1237440"/>
              <a:gd name="connsiteY0" fmla="*/ 0 h 208230"/>
              <a:gd name="connsiteX1" fmla="*/ 492038 w 1237440"/>
              <a:gd name="connsiteY1" fmla="*/ 27161 h 208230"/>
              <a:gd name="connsiteX2" fmla="*/ 600679 w 1237440"/>
              <a:gd name="connsiteY2" fmla="*/ 141838 h 208230"/>
              <a:gd name="connsiteX3" fmla="*/ 718374 w 1237440"/>
              <a:gd name="connsiteY3" fmla="*/ 126749 h 208230"/>
              <a:gd name="connsiteX4" fmla="*/ 745535 w 1237440"/>
              <a:gd name="connsiteY4" fmla="*/ 153909 h 208230"/>
              <a:gd name="connsiteX5" fmla="*/ 866248 w 1237440"/>
              <a:gd name="connsiteY5" fmla="*/ 138820 h 208230"/>
              <a:gd name="connsiteX6" fmla="*/ 932640 w 1237440"/>
              <a:gd name="connsiteY6" fmla="*/ 193141 h 208230"/>
              <a:gd name="connsiteX7" fmla="*/ 1128798 w 1237440"/>
              <a:gd name="connsiteY7" fmla="*/ 184088 h 208230"/>
              <a:gd name="connsiteX8" fmla="*/ 1168030 w 1237440"/>
              <a:gd name="connsiteY8" fmla="*/ 208230 h 208230"/>
              <a:gd name="connsiteX9" fmla="*/ 1237440 w 1237440"/>
              <a:gd name="connsiteY9" fmla="*/ 205212 h 20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7440" h="208230">
                <a:moveTo>
                  <a:pt x="0" y="0"/>
                </a:moveTo>
                <a:lnTo>
                  <a:pt x="492038" y="27161"/>
                </a:lnTo>
                <a:lnTo>
                  <a:pt x="600679" y="141838"/>
                </a:lnTo>
                <a:lnTo>
                  <a:pt x="718374" y="126749"/>
                </a:lnTo>
                <a:lnTo>
                  <a:pt x="745535" y="153909"/>
                </a:lnTo>
                <a:lnTo>
                  <a:pt x="866248" y="138820"/>
                </a:lnTo>
                <a:lnTo>
                  <a:pt x="932640" y="193141"/>
                </a:lnTo>
                <a:lnTo>
                  <a:pt x="1128798" y="184088"/>
                </a:lnTo>
                <a:lnTo>
                  <a:pt x="1168030" y="208230"/>
                </a:lnTo>
                <a:lnTo>
                  <a:pt x="1237440" y="205212"/>
                </a:lnTo>
              </a:path>
            </a:pathLst>
          </a:cu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A4B2C82-85F8-4534-96A3-668BB07238FE}"/>
              </a:ext>
            </a:extLst>
          </p:cNvPr>
          <p:cNvSpPr/>
          <p:nvPr/>
        </p:nvSpPr>
        <p:spPr>
          <a:xfrm>
            <a:off x="7781495" y="3944293"/>
            <a:ext cx="775580" cy="413442"/>
          </a:xfrm>
          <a:custGeom>
            <a:avLst/>
            <a:gdLst>
              <a:gd name="connsiteX0" fmla="*/ 0 w 775580"/>
              <a:gd name="connsiteY0" fmla="*/ 0 h 413442"/>
              <a:gd name="connsiteX1" fmla="*/ 90535 w 775580"/>
              <a:gd name="connsiteY1" fmla="*/ 6036 h 413442"/>
              <a:gd name="connsiteX2" fmla="*/ 150891 w 775580"/>
              <a:gd name="connsiteY2" fmla="*/ 36214 h 413442"/>
              <a:gd name="connsiteX3" fmla="*/ 208230 w 775580"/>
              <a:gd name="connsiteY3" fmla="*/ 99588 h 413442"/>
              <a:gd name="connsiteX4" fmla="*/ 319889 w 775580"/>
              <a:gd name="connsiteY4" fmla="*/ 75446 h 413442"/>
              <a:gd name="connsiteX5" fmla="*/ 419477 w 775580"/>
              <a:gd name="connsiteY5" fmla="*/ 105624 h 413442"/>
              <a:gd name="connsiteX6" fmla="*/ 458709 w 775580"/>
              <a:gd name="connsiteY6" fmla="*/ 147873 h 413442"/>
              <a:gd name="connsiteX7" fmla="*/ 540190 w 775580"/>
              <a:gd name="connsiteY7" fmla="*/ 165980 h 413442"/>
              <a:gd name="connsiteX8" fmla="*/ 591493 w 775580"/>
              <a:gd name="connsiteY8" fmla="*/ 199176 h 413442"/>
              <a:gd name="connsiteX9" fmla="*/ 663921 w 775580"/>
              <a:gd name="connsiteY9" fmla="*/ 235390 h 413442"/>
              <a:gd name="connsiteX10" fmla="*/ 672974 w 775580"/>
              <a:gd name="connsiteY10" fmla="*/ 289711 h 413442"/>
              <a:gd name="connsiteX11" fmla="*/ 775580 w 775580"/>
              <a:gd name="connsiteY11" fmla="*/ 413442 h 41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5580" h="413442">
                <a:moveTo>
                  <a:pt x="0" y="0"/>
                </a:moveTo>
                <a:lnTo>
                  <a:pt x="90535" y="6036"/>
                </a:lnTo>
                <a:lnTo>
                  <a:pt x="150891" y="36214"/>
                </a:lnTo>
                <a:lnTo>
                  <a:pt x="208230" y="99588"/>
                </a:lnTo>
                <a:lnTo>
                  <a:pt x="319889" y="75446"/>
                </a:lnTo>
                <a:lnTo>
                  <a:pt x="419477" y="105624"/>
                </a:lnTo>
                <a:lnTo>
                  <a:pt x="458709" y="147873"/>
                </a:lnTo>
                <a:lnTo>
                  <a:pt x="540190" y="165980"/>
                </a:lnTo>
                <a:lnTo>
                  <a:pt x="591493" y="199176"/>
                </a:lnTo>
                <a:lnTo>
                  <a:pt x="663921" y="235390"/>
                </a:lnTo>
                <a:lnTo>
                  <a:pt x="672974" y="289711"/>
                </a:lnTo>
                <a:lnTo>
                  <a:pt x="775580" y="413442"/>
                </a:lnTo>
              </a:path>
            </a:pathLst>
          </a:cu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0537AC0-FEBC-4F8C-B32B-336856B70EE5}"/>
              </a:ext>
            </a:extLst>
          </p:cNvPr>
          <p:cNvSpPr/>
          <p:nvPr/>
        </p:nvSpPr>
        <p:spPr>
          <a:xfrm>
            <a:off x="5575467" y="4330574"/>
            <a:ext cx="325925" cy="15089"/>
          </a:xfrm>
          <a:custGeom>
            <a:avLst/>
            <a:gdLst>
              <a:gd name="connsiteX0" fmla="*/ 0 w 325925"/>
              <a:gd name="connsiteY0" fmla="*/ 3018 h 15089"/>
              <a:gd name="connsiteX1" fmla="*/ 199177 w 325925"/>
              <a:gd name="connsiteY1" fmla="*/ 0 h 15089"/>
              <a:gd name="connsiteX2" fmla="*/ 232373 w 325925"/>
              <a:gd name="connsiteY2" fmla="*/ 15089 h 15089"/>
              <a:gd name="connsiteX3" fmla="*/ 325925 w 325925"/>
              <a:gd name="connsiteY3" fmla="*/ 15089 h 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25" h="15089">
                <a:moveTo>
                  <a:pt x="0" y="3018"/>
                </a:moveTo>
                <a:lnTo>
                  <a:pt x="199177" y="0"/>
                </a:lnTo>
                <a:lnTo>
                  <a:pt x="232373" y="15089"/>
                </a:lnTo>
                <a:lnTo>
                  <a:pt x="325925" y="15089"/>
                </a:lnTo>
              </a:path>
            </a:pathLst>
          </a:cu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ED09FA4-269B-4B47-8960-5FC927300FDB}"/>
              </a:ext>
            </a:extLst>
          </p:cNvPr>
          <p:cNvSpPr/>
          <p:nvPr/>
        </p:nvSpPr>
        <p:spPr>
          <a:xfrm>
            <a:off x="6022105" y="4342646"/>
            <a:ext cx="353085" cy="51303"/>
          </a:xfrm>
          <a:custGeom>
            <a:avLst/>
            <a:gdLst>
              <a:gd name="connsiteX0" fmla="*/ 0 w 353085"/>
              <a:gd name="connsiteY0" fmla="*/ 0 h 51303"/>
              <a:gd name="connsiteX1" fmla="*/ 63374 w 353085"/>
              <a:gd name="connsiteY1" fmla="*/ 0 h 51303"/>
              <a:gd name="connsiteX2" fmla="*/ 126749 w 353085"/>
              <a:gd name="connsiteY2" fmla="*/ 51303 h 51303"/>
              <a:gd name="connsiteX3" fmla="*/ 353085 w 353085"/>
              <a:gd name="connsiteY3" fmla="*/ 45267 h 5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85" h="51303">
                <a:moveTo>
                  <a:pt x="0" y="0"/>
                </a:moveTo>
                <a:lnTo>
                  <a:pt x="63374" y="0"/>
                </a:lnTo>
                <a:lnTo>
                  <a:pt x="126749" y="51303"/>
                </a:lnTo>
                <a:lnTo>
                  <a:pt x="353085" y="45267"/>
                </a:lnTo>
              </a:path>
            </a:pathLst>
          </a:cu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89D2E73-C23B-4B86-BA6C-609B67B35A46}"/>
              </a:ext>
            </a:extLst>
          </p:cNvPr>
          <p:cNvSpPr/>
          <p:nvPr/>
        </p:nvSpPr>
        <p:spPr>
          <a:xfrm>
            <a:off x="6450636" y="4390931"/>
            <a:ext cx="153909" cy="250479"/>
          </a:xfrm>
          <a:custGeom>
            <a:avLst/>
            <a:gdLst>
              <a:gd name="connsiteX0" fmla="*/ 0 w 153909"/>
              <a:gd name="connsiteY0" fmla="*/ 0 h 250479"/>
              <a:gd name="connsiteX1" fmla="*/ 51303 w 153909"/>
              <a:gd name="connsiteY1" fmla="*/ 99588 h 250479"/>
              <a:gd name="connsiteX2" fmla="*/ 99588 w 153909"/>
              <a:gd name="connsiteY2" fmla="*/ 102606 h 250479"/>
              <a:gd name="connsiteX3" fmla="*/ 147873 w 153909"/>
              <a:gd name="connsiteY3" fmla="*/ 181069 h 250479"/>
              <a:gd name="connsiteX4" fmla="*/ 153909 w 153909"/>
              <a:gd name="connsiteY4" fmla="*/ 250479 h 25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09" h="250479">
                <a:moveTo>
                  <a:pt x="0" y="0"/>
                </a:moveTo>
                <a:lnTo>
                  <a:pt x="51303" y="99588"/>
                </a:lnTo>
                <a:lnTo>
                  <a:pt x="99588" y="102606"/>
                </a:lnTo>
                <a:lnTo>
                  <a:pt x="147873" y="181069"/>
                </a:lnTo>
                <a:lnTo>
                  <a:pt x="153909" y="250479"/>
                </a:lnTo>
              </a:path>
            </a:pathLst>
          </a:cu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D55DAA3-FC51-4A74-80B5-F91B1F2A5025}"/>
              </a:ext>
            </a:extLst>
          </p:cNvPr>
          <p:cNvSpPr/>
          <p:nvPr/>
        </p:nvSpPr>
        <p:spPr>
          <a:xfrm>
            <a:off x="6617533" y="4550875"/>
            <a:ext cx="358204" cy="190123"/>
          </a:xfrm>
          <a:custGeom>
            <a:avLst/>
            <a:gdLst>
              <a:gd name="connsiteX0" fmla="*/ 0 w 337996"/>
              <a:gd name="connsiteY0" fmla="*/ 0 h 190123"/>
              <a:gd name="connsiteX1" fmla="*/ 87516 w 337996"/>
              <a:gd name="connsiteY1" fmla="*/ 0 h 190123"/>
              <a:gd name="connsiteX2" fmla="*/ 132784 w 337996"/>
              <a:gd name="connsiteY2" fmla="*/ 45268 h 190123"/>
              <a:gd name="connsiteX3" fmla="*/ 168998 w 337996"/>
              <a:gd name="connsiteY3" fmla="*/ 39232 h 190123"/>
              <a:gd name="connsiteX4" fmla="*/ 271604 w 337996"/>
              <a:gd name="connsiteY4" fmla="*/ 111660 h 190123"/>
              <a:gd name="connsiteX5" fmla="*/ 283675 w 337996"/>
              <a:gd name="connsiteY5" fmla="*/ 165980 h 190123"/>
              <a:gd name="connsiteX6" fmla="*/ 337996 w 337996"/>
              <a:gd name="connsiteY6" fmla="*/ 190123 h 190123"/>
              <a:gd name="connsiteX0" fmla="*/ 0 w 358204"/>
              <a:gd name="connsiteY0" fmla="*/ 5052 h 190123"/>
              <a:gd name="connsiteX1" fmla="*/ 107724 w 358204"/>
              <a:gd name="connsiteY1" fmla="*/ 0 h 190123"/>
              <a:gd name="connsiteX2" fmla="*/ 152992 w 358204"/>
              <a:gd name="connsiteY2" fmla="*/ 45268 h 190123"/>
              <a:gd name="connsiteX3" fmla="*/ 189206 w 358204"/>
              <a:gd name="connsiteY3" fmla="*/ 39232 h 190123"/>
              <a:gd name="connsiteX4" fmla="*/ 291812 w 358204"/>
              <a:gd name="connsiteY4" fmla="*/ 111660 h 190123"/>
              <a:gd name="connsiteX5" fmla="*/ 303883 w 358204"/>
              <a:gd name="connsiteY5" fmla="*/ 165980 h 190123"/>
              <a:gd name="connsiteX6" fmla="*/ 358204 w 358204"/>
              <a:gd name="connsiteY6" fmla="*/ 190123 h 19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204" h="190123">
                <a:moveTo>
                  <a:pt x="0" y="5052"/>
                </a:moveTo>
                <a:lnTo>
                  <a:pt x="107724" y="0"/>
                </a:lnTo>
                <a:lnTo>
                  <a:pt x="152992" y="45268"/>
                </a:lnTo>
                <a:lnTo>
                  <a:pt x="189206" y="39232"/>
                </a:lnTo>
                <a:lnTo>
                  <a:pt x="291812" y="111660"/>
                </a:lnTo>
                <a:lnTo>
                  <a:pt x="303883" y="165980"/>
                </a:lnTo>
                <a:lnTo>
                  <a:pt x="358204" y="190123"/>
                </a:lnTo>
              </a:path>
            </a:pathLst>
          </a:cu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96108E1-2A5A-4EB7-AB94-032C64D8C3D1}"/>
              </a:ext>
            </a:extLst>
          </p:cNvPr>
          <p:cNvSpPr/>
          <p:nvPr/>
        </p:nvSpPr>
        <p:spPr>
          <a:xfrm>
            <a:off x="7104688" y="4834278"/>
            <a:ext cx="598343" cy="299037"/>
          </a:xfrm>
          <a:custGeom>
            <a:avLst/>
            <a:gdLst>
              <a:gd name="connsiteX0" fmla="*/ 0 w 588476"/>
              <a:gd name="connsiteY0" fmla="*/ 0 h 295747"/>
              <a:gd name="connsiteX1" fmla="*/ 114678 w 588476"/>
              <a:gd name="connsiteY1" fmla="*/ 63375 h 295747"/>
              <a:gd name="connsiteX2" fmla="*/ 126749 w 588476"/>
              <a:gd name="connsiteY2" fmla="*/ 96571 h 295747"/>
              <a:gd name="connsiteX3" fmla="*/ 223319 w 588476"/>
              <a:gd name="connsiteY3" fmla="*/ 123731 h 295747"/>
              <a:gd name="connsiteX4" fmla="*/ 295747 w 588476"/>
              <a:gd name="connsiteY4" fmla="*/ 114678 h 295747"/>
              <a:gd name="connsiteX5" fmla="*/ 322907 w 588476"/>
              <a:gd name="connsiteY5" fmla="*/ 135802 h 295747"/>
              <a:gd name="connsiteX6" fmla="*/ 374210 w 588476"/>
              <a:gd name="connsiteY6" fmla="*/ 141838 h 295747"/>
              <a:gd name="connsiteX7" fmla="*/ 398353 w 588476"/>
              <a:gd name="connsiteY7" fmla="*/ 178052 h 295747"/>
              <a:gd name="connsiteX8" fmla="*/ 386282 w 588476"/>
              <a:gd name="connsiteY8" fmla="*/ 220301 h 295747"/>
              <a:gd name="connsiteX9" fmla="*/ 413442 w 588476"/>
              <a:gd name="connsiteY9" fmla="*/ 259533 h 295747"/>
              <a:gd name="connsiteX10" fmla="*/ 458709 w 588476"/>
              <a:gd name="connsiteY10" fmla="*/ 268586 h 295747"/>
              <a:gd name="connsiteX11" fmla="*/ 588476 w 588476"/>
              <a:gd name="connsiteY11" fmla="*/ 295747 h 295747"/>
              <a:gd name="connsiteX0" fmla="*/ 0 w 598343"/>
              <a:gd name="connsiteY0" fmla="*/ 0 h 299037"/>
              <a:gd name="connsiteX1" fmla="*/ 124545 w 598343"/>
              <a:gd name="connsiteY1" fmla="*/ 66665 h 299037"/>
              <a:gd name="connsiteX2" fmla="*/ 136616 w 598343"/>
              <a:gd name="connsiteY2" fmla="*/ 99861 h 299037"/>
              <a:gd name="connsiteX3" fmla="*/ 233186 w 598343"/>
              <a:gd name="connsiteY3" fmla="*/ 127021 h 299037"/>
              <a:gd name="connsiteX4" fmla="*/ 305614 w 598343"/>
              <a:gd name="connsiteY4" fmla="*/ 117968 h 299037"/>
              <a:gd name="connsiteX5" fmla="*/ 332774 w 598343"/>
              <a:gd name="connsiteY5" fmla="*/ 139092 h 299037"/>
              <a:gd name="connsiteX6" fmla="*/ 384077 w 598343"/>
              <a:gd name="connsiteY6" fmla="*/ 145128 h 299037"/>
              <a:gd name="connsiteX7" fmla="*/ 408220 w 598343"/>
              <a:gd name="connsiteY7" fmla="*/ 181342 h 299037"/>
              <a:gd name="connsiteX8" fmla="*/ 396149 w 598343"/>
              <a:gd name="connsiteY8" fmla="*/ 223591 h 299037"/>
              <a:gd name="connsiteX9" fmla="*/ 423309 w 598343"/>
              <a:gd name="connsiteY9" fmla="*/ 262823 h 299037"/>
              <a:gd name="connsiteX10" fmla="*/ 468576 w 598343"/>
              <a:gd name="connsiteY10" fmla="*/ 271876 h 299037"/>
              <a:gd name="connsiteX11" fmla="*/ 598343 w 598343"/>
              <a:gd name="connsiteY11" fmla="*/ 299037 h 29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8343" h="299037">
                <a:moveTo>
                  <a:pt x="0" y="0"/>
                </a:moveTo>
                <a:lnTo>
                  <a:pt x="124545" y="66665"/>
                </a:lnTo>
                <a:lnTo>
                  <a:pt x="136616" y="99861"/>
                </a:lnTo>
                <a:lnTo>
                  <a:pt x="233186" y="127021"/>
                </a:lnTo>
                <a:lnTo>
                  <a:pt x="305614" y="117968"/>
                </a:lnTo>
                <a:lnTo>
                  <a:pt x="332774" y="139092"/>
                </a:lnTo>
                <a:lnTo>
                  <a:pt x="384077" y="145128"/>
                </a:lnTo>
                <a:lnTo>
                  <a:pt x="408220" y="181342"/>
                </a:lnTo>
                <a:lnTo>
                  <a:pt x="396149" y="223591"/>
                </a:lnTo>
                <a:lnTo>
                  <a:pt x="423309" y="262823"/>
                </a:lnTo>
                <a:lnTo>
                  <a:pt x="468576" y="271876"/>
                </a:lnTo>
                <a:lnTo>
                  <a:pt x="598343" y="299037"/>
                </a:lnTo>
              </a:path>
            </a:pathLst>
          </a:cu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1FF286D-4FD7-42B8-B984-B689E27B2227}"/>
              </a:ext>
            </a:extLst>
          </p:cNvPr>
          <p:cNvSpPr/>
          <p:nvPr/>
        </p:nvSpPr>
        <p:spPr>
          <a:xfrm>
            <a:off x="6589455" y="4707802"/>
            <a:ext cx="12072" cy="356103"/>
          </a:xfrm>
          <a:custGeom>
            <a:avLst/>
            <a:gdLst>
              <a:gd name="connsiteX0" fmla="*/ 12072 w 12072"/>
              <a:gd name="connsiteY0" fmla="*/ 0 h 356103"/>
              <a:gd name="connsiteX1" fmla="*/ 0 w 12072"/>
              <a:gd name="connsiteY1" fmla="*/ 356103 h 3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72" h="356103">
                <a:moveTo>
                  <a:pt x="12072" y="0"/>
                </a:moveTo>
                <a:lnTo>
                  <a:pt x="0" y="356103"/>
                </a:lnTo>
              </a:path>
            </a:pathLst>
          </a:cu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141D137-09B4-4740-A01F-DECF7F6177DB}"/>
              </a:ext>
            </a:extLst>
          </p:cNvPr>
          <p:cNvSpPr/>
          <p:nvPr/>
        </p:nvSpPr>
        <p:spPr>
          <a:xfrm>
            <a:off x="6565313" y="5187636"/>
            <a:ext cx="96570" cy="802740"/>
          </a:xfrm>
          <a:custGeom>
            <a:avLst/>
            <a:gdLst>
              <a:gd name="connsiteX0" fmla="*/ 21125 w 96570"/>
              <a:gd name="connsiteY0" fmla="*/ 0 h 802740"/>
              <a:gd name="connsiteX1" fmla="*/ 30178 w 96570"/>
              <a:gd name="connsiteY1" fmla="*/ 81481 h 802740"/>
              <a:gd name="connsiteX2" fmla="*/ 15089 w 96570"/>
              <a:gd name="connsiteY2" fmla="*/ 120713 h 802740"/>
              <a:gd name="connsiteX3" fmla="*/ 18107 w 96570"/>
              <a:gd name="connsiteY3" fmla="*/ 310835 h 802740"/>
              <a:gd name="connsiteX4" fmla="*/ 0 w 96570"/>
              <a:gd name="connsiteY4" fmla="*/ 359120 h 802740"/>
              <a:gd name="connsiteX5" fmla="*/ 9053 w 96570"/>
              <a:gd name="connsiteY5" fmla="*/ 398352 h 802740"/>
              <a:gd name="connsiteX6" fmla="*/ 72428 w 96570"/>
              <a:gd name="connsiteY6" fmla="*/ 485869 h 802740"/>
              <a:gd name="connsiteX7" fmla="*/ 69410 w 96570"/>
              <a:gd name="connsiteY7" fmla="*/ 546225 h 802740"/>
              <a:gd name="connsiteX8" fmla="*/ 96570 w 96570"/>
              <a:gd name="connsiteY8" fmla="*/ 591493 h 802740"/>
              <a:gd name="connsiteX9" fmla="*/ 96570 w 96570"/>
              <a:gd name="connsiteY9" fmla="*/ 802740 h 80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70" h="802740">
                <a:moveTo>
                  <a:pt x="21125" y="0"/>
                </a:moveTo>
                <a:lnTo>
                  <a:pt x="30178" y="81481"/>
                </a:lnTo>
                <a:lnTo>
                  <a:pt x="15089" y="120713"/>
                </a:lnTo>
                <a:lnTo>
                  <a:pt x="18107" y="310835"/>
                </a:lnTo>
                <a:lnTo>
                  <a:pt x="0" y="359120"/>
                </a:lnTo>
                <a:lnTo>
                  <a:pt x="9053" y="398352"/>
                </a:lnTo>
                <a:lnTo>
                  <a:pt x="72428" y="485869"/>
                </a:lnTo>
                <a:lnTo>
                  <a:pt x="69410" y="546225"/>
                </a:lnTo>
                <a:lnTo>
                  <a:pt x="96570" y="591493"/>
                </a:lnTo>
                <a:lnTo>
                  <a:pt x="96570" y="802740"/>
                </a:lnTo>
              </a:path>
            </a:pathLst>
          </a:cu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7528132-B4B5-4C43-9FC6-29DE0B7CEA7C}"/>
              </a:ext>
            </a:extLst>
          </p:cNvPr>
          <p:cNvSpPr/>
          <p:nvPr/>
        </p:nvSpPr>
        <p:spPr>
          <a:xfrm>
            <a:off x="6655848" y="6050733"/>
            <a:ext cx="30178" cy="389299"/>
          </a:xfrm>
          <a:custGeom>
            <a:avLst/>
            <a:gdLst>
              <a:gd name="connsiteX0" fmla="*/ 6035 w 30178"/>
              <a:gd name="connsiteY0" fmla="*/ 0 h 389299"/>
              <a:gd name="connsiteX1" fmla="*/ 12071 w 30178"/>
              <a:gd name="connsiteY1" fmla="*/ 168998 h 389299"/>
              <a:gd name="connsiteX2" fmla="*/ 0 w 30178"/>
              <a:gd name="connsiteY2" fmla="*/ 202194 h 389299"/>
              <a:gd name="connsiteX3" fmla="*/ 30178 w 30178"/>
              <a:gd name="connsiteY3" fmla="*/ 265568 h 389299"/>
              <a:gd name="connsiteX4" fmla="*/ 27160 w 30178"/>
              <a:gd name="connsiteY4" fmla="*/ 389299 h 3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78" h="389299">
                <a:moveTo>
                  <a:pt x="6035" y="0"/>
                </a:moveTo>
                <a:lnTo>
                  <a:pt x="12071" y="168998"/>
                </a:lnTo>
                <a:lnTo>
                  <a:pt x="0" y="202194"/>
                </a:lnTo>
                <a:lnTo>
                  <a:pt x="30178" y="265568"/>
                </a:lnTo>
                <a:lnTo>
                  <a:pt x="27160" y="389299"/>
                </a:lnTo>
              </a:path>
            </a:pathLst>
          </a:cu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951475D5-A0ED-4A5C-951E-B18379A74F4B}"/>
              </a:ext>
            </a:extLst>
          </p:cNvPr>
          <p:cNvSpPr/>
          <p:nvPr/>
        </p:nvSpPr>
        <p:spPr>
          <a:xfrm>
            <a:off x="6270369" y="1592825"/>
            <a:ext cx="51619" cy="45719"/>
          </a:xfrm>
          <a:prstGeom prst="star5">
            <a:avLst/>
          </a:prstGeom>
          <a:noFill/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13F58CB-23DB-4DF9-A1CC-D63A37D28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06" y="5675620"/>
            <a:ext cx="5152381" cy="29523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91BF5CC-3E49-4126-97F5-6500D68DFB6D}"/>
              </a:ext>
            </a:extLst>
          </p:cNvPr>
          <p:cNvSpPr/>
          <p:nvPr/>
        </p:nvSpPr>
        <p:spPr>
          <a:xfrm>
            <a:off x="2939901" y="5622546"/>
            <a:ext cx="1191236" cy="367830"/>
          </a:xfrm>
          <a:prstGeom prst="ellipse">
            <a:avLst/>
          </a:prstGeom>
          <a:noFill/>
          <a:ln w="76200">
            <a:solidFill>
              <a:srgbClr val="FFBE0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404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518A-B0A7-4C17-A10E-7E153823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LCS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B5E79-15C3-4915-B61E-77A6F5A2F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closures entered early. When in doubt, enter one!</a:t>
            </a:r>
          </a:p>
          <a:p>
            <a:endParaRPr lang="en-US" dirty="0"/>
          </a:p>
          <a:p>
            <a:r>
              <a:rPr lang="en-US" dirty="0"/>
              <a:t>Enter Priority Route Closures by Thursday PM</a:t>
            </a:r>
          </a:p>
          <a:p>
            <a:endParaRPr lang="en-US" dirty="0"/>
          </a:p>
          <a:p>
            <a:r>
              <a:rPr lang="en-US" dirty="0"/>
              <a:t>Closures longer than 2 weeks: Manually Complete in WisLCS when finished or edit end date as needed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3998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9D8C62-6AE8-4245-9830-6B89BB984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03" y="1617409"/>
            <a:ext cx="8515350" cy="31044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6898"/>
            <a:ext cx="8229600" cy="886240"/>
          </a:xfrm>
        </p:spPr>
        <p:txBody>
          <a:bodyPr>
            <a:normAutofit/>
          </a:bodyPr>
          <a:lstStyle/>
          <a:p>
            <a:r>
              <a:rPr lang="en-US" dirty="0"/>
              <a:t>Additional Information in LCS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947" y="4065006"/>
            <a:ext cx="6801305" cy="669538"/>
          </a:xfrm>
          <a:prstGeom prst="rect">
            <a:avLst/>
          </a:prstGeom>
          <a:noFill/>
          <a:ln w="38100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5647" y="5120904"/>
            <a:ext cx="34547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include effective width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 somewhere</a:t>
            </a:r>
          </a:p>
        </p:txBody>
      </p:sp>
      <p:cxnSp>
        <p:nvCxnSpPr>
          <p:cNvPr id="11" name="Straight Arrow Connector 10"/>
          <p:cNvCxnSpPr>
            <a:cxnSpLocks/>
            <a:stCxn id="10" idx="3"/>
            <a:endCxn id="15" idx="0"/>
          </p:cNvCxnSpPr>
          <p:nvPr/>
        </p:nvCxnSpPr>
        <p:spPr>
          <a:xfrm>
            <a:off x="3780439" y="5444070"/>
            <a:ext cx="495936" cy="59614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10" idx="3"/>
            <a:endCxn id="17" idx="1"/>
          </p:cNvCxnSpPr>
          <p:nvPr/>
        </p:nvCxnSpPr>
        <p:spPr>
          <a:xfrm>
            <a:off x="3780439" y="5444070"/>
            <a:ext cx="2384421" cy="32316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0379B1A-1FF6-4AD2-8318-9B465D90E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664" y="6040215"/>
            <a:ext cx="3209422" cy="4365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0F570B-2E2C-4FC0-BDF6-48204832B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860" y="5096536"/>
            <a:ext cx="2464429" cy="13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5763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251A7-BEC5-4D14-801B-5E3216B822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76" y="987112"/>
            <a:ext cx="7819048" cy="5714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01" y="77445"/>
            <a:ext cx="3984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“Effective Width”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5205" y="1103152"/>
            <a:ext cx="12747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57188071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Modify Entries?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556932" y="1699124"/>
            <a:ext cx="2030136" cy="1147940"/>
          </a:xfrm>
          <a:prstGeom prst="roundRect">
            <a:avLst/>
          </a:prstGeom>
          <a:noFill/>
          <a:ln w="76200">
            <a:solidFill>
              <a:schemeClr val="accent2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77165" y="1747901"/>
            <a:ext cx="1992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D8B846"/>
                </a:solidFill>
              </a:rPr>
              <a:t>Has the entry</a:t>
            </a:r>
          </a:p>
          <a:p>
            <a:pPr algn="ctr"/>
            <a:r>
              <a:rPr lang="en-US" sz="2000" b="1" dirty="0">
                <a:solidFill>
                  <a:srgbClr val="D8B846"/>
                </a:solidFill>
              </a:rPr>
              <a:t>been accepted yet?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69461" y="3231158"/>
            <a:ext cx="1563257" cy="998538"/>
          </a:xfrm>
          <a:prstGeom prst="roundRect">
            <a:avLst/>
          </a:prstGeom>
          <a:noFill/>
          <a:ln w="76200">
            <a:solidFill>
              <a:schemeClr val="accent2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2683" y="3376484"/>
            <a:ext cx="996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D8B846"/>
                </a:solidFill>
              </a:rPr>
              <a:t>Under</a:t>
            </a:r>
          </a:p>
          <a:p>
            <a:pPr algn="ctr"/>
            <a:r>
              <a:rPr lang="en-US" sz="2000" b="1" dirty="0">
                <a:solidFill>
                  <a:srgbClr val="D8B846"/>
                </a:solidFill>
              </a:rPr>
              <a:t>ACCEPT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34543" y="3231158"/>
            <a:ext cx="1563257" cy="998538"/>
          </a:xfrm>
          <a:prstGeom prst="roundRect">
            <a:avLst/>
          </a:prstGeom>
          <a:noFill/>
          <a:ln w="76200">
            <a:solidFill>
              <a:schemeClr val="accent2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84615" y="3376484"/>
            <a:ext cx="1063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D8B846"/>
                </a:solidFill>
              </a:rPr>
              <a:t>Under</a:t>
            </a:r>
          </a:p>
          <a:p>
            <a:pPr algn="ctr"/>
            <a:r>
              <a:rPr lang="en-US" sz="2000" b="1" dirty="0">
                <a:solidFill>
                  <a:srgbClr val="D8B846"/>
                </a:solidFill>
              </a:rPr>
              <a:t>MODIFY</a:t>
            </a:r>
          </a:p>
        </p:txBody>
      </p:sp>
      <p:cxnSp>
        <p:nvCxnSpPr>
          <p:cNvPr id="24" name="Straight Arrow Connector 23"/>
          <p:cNvCxnSpPr>
            <a:stCxn id="8" idx="1"/>
            <a:endCxn id="14" idx="0"/>
          </p:cNvCxnSpPr>
          <p:nvPr/>
        </p:nvCxnSpPr>
        <p:spPr>
          <a:xfrm rot="10800000" flipV="1">
            <a:off x="2551090" y="2273092"/>
            <a:ext cx="1005842" cy="958066"/>
          </a:xfrm>
          <a:prstGeom prst="bentConnector2">
            <a:avLst/>
          </a:prstGeom>
          <a:ln w="57150">
            <a:solidFill>
              <a:srgbClr val="FFBE0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18" idx="0"/>
          </p:cNvCxnSpPr>
          <p:nvPr/>
        </p:nvCxnSpPr>
        <p:spPr>
          <a:xfrm>
            <a:off x="5587068" y="2273092"/>
            <a:ext cx="1029104" cy="958066"/>
          </a:xfrm>
          <a:prstGeom prst="bentConnector2">
            <a:avLst/>
          </a:prstGeom>
          <a:ln w="57150">
            <a:solidFill>
              <a:srgbClr val="FFBE0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07788" y="2088425"/>
            <a:ext cx="4924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NO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54407" y="2088425"/>
            <a:ext cx="52386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457200" y="4499617"/>
            <a:ext cx="8229600" cy="112156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If you modify the dates on a priority route closure, please send me an email with a quick description why. </a:t>
            </a:r>
          </a:p>
        </p:txBody>
      </p:sp>
    </p:spTree>
    <p:extLst>
      <p:ext uri="{BB962C8B-B14F-4D97-AF65-F5344CB8AC3E}">
        <p14:creationId xmlns:p14="http://schemas.microsoft.com/office/powerpoint/2010/main" val="189156005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03AA-9422-415D-B04F-3BACA63D4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BE05"/>
                </a:solidFill>
              </a:rPr>
              <a:t>Flagging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24D4D-7BF3-4B38-B8D3-C98DD600C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DDCB-46B8-44A0-869D-49218F55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Flagger Certification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A193E-502E-4D73-8A41-D00578570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221D6-550B-4290-B805-05997E48F0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87" y="2743200"/>
            <a:ext cx="4210664" cy="3825453"/>
          </a:xfrm>
        </p:spPr>
        <p:txBody>
          <a:bodyPr/>
          <a:lstStyle/>
          <a:p>
            <a:r>
              <a:rPr lang="en-US" dirty="0"/>
              <a:t>Flagger certification required to work on state </a:t>
            </a:r>
            <a:r>
              <a:rPr lang="en-US" dirty="0" err="1"/>
              <a:t>hwys</a:t>
            </a:r>
            <a:r>
              <a:rPr lang="en-US" dirty="0"/>
              <a:t> and/or LET projects</a:t>
            </a:r>
          </a:p>
          <a:p>
            <a:pPr marL="457200" lvl="1" indent="0">
              <a:buNone/>
            </a:pPr>
            <a:r>
              <a:rPr lang="en-US" dirty="0"/>
              <a:t>(2020 </a:t>
            </a:r>
            <a:r>
              <a:rPr lang="en-US" dirty="0" err="1"/>
              <a:t>Std</a:t>
            </a:r>
            <a:r>
              <a:rPr lang="en-US" dirty="0"/>
              <a:t> Spec 104.6.1.2.2)</a:t>
            </a:r>
          </a:p>
          <a:p>
            <a:r>
              <a:rPr lang="en-US" dirty="0"/>
              <a:t>4 </a:t>
            </a:r>
            <a:r>
              <a:rPr lang="en-US" dirty="0" err="1"/>
              <a:t>hrs</a:t>
            </a:r>
            <a:r>
              <a:rPr lang="en-US" dirty="0"/>
              <a:t> classroom/8 </a:t>
            </a:r>
            <a:r>
              <a:rPr lang="en-US" dirty="0" err="1"/>
              <a:t>hrs</a:t>
            </a:r>
            <a:r>
              <a:rPr lang="en-US" dirty="0"/>
              <a:t> field training required</a:t>
            </a:r>
          </a:p>
          <a:p>
            <a:r>
              <a:rPr lang="en-US" dirty="0"/>
              <a:t>PDF available at </a:t>
            </a:r>
            <a:r>
              <a:rPr lang="en-US" sz="2000" dirty="0">
                <a:solidFill>
                  <a:srgbClr val="FFBE05"/>
                </a:solidFill>
              </a:rPr>
              <a:t>https://wisconsindot.gov/dtsdManuals/</a:t>
            </a:r>
            <a:br>
              <a:rPr lang="en-US" sz="2000" dirty="0">
                <a:solidFill>
                  <a:srgbClr val="FFBE05"/>
                </a:solidFill>
              </a:rPr>
            </a:br>
            <a:r>
              <a:rPr lang="en-US" sz="2000" dirty="0">
                <a:solidFill>
                  <a:srgbClr val="FFBE05"/>
                </a:solidFill>
              </a:rPr>
              <a:t>traffic-ops/manuals-and-standards/</a:t>
            </a:r>
            <a:br>
              <a:rPr lang="en-US" sz="2000" dirty="0">
                <a:solidFill>
                  <a:srgbClr val="FFBE05"/>
                </a:solidFill>
              </a:rPr>
            </a:br>
            <a:r>
              <a:rPr lang="en-US" sz="2000" dirty="0">
                <a:solidFill>
                  <a:srgbClr val="FFBE05"/>
                </a:solidFill>
              </a:rPr>
              <a:t>flagger.pdf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2C59E-F20B-43F2-8A02-756070492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551" y="2652672"/>
            <a:ext cx="205407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8704BD-0C53-4856-A187-D3E23159F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803" y="3278613"/>
            <a:ext cx="206405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587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isDOT template standard screen gray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DOT template standard screen blue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2315</TotalTime>
  <Words>2276</Words>
  <Application>Microsoft Office PowerPoint</Application>
  <PresentationFormat>On-screen Show (4:3)</PresentationFormat>
  <Paragraphs>317</Paragraphs>
  <Slides>27</Slides>
  <Notes>27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Wingdings</vt:lpstr>
      <vt:lpstr>WisDOT template standard screen gray background</vt:lpstr>
      <vt:lpstr>WisDOT template standard screen blue background</vt:lpstr>
      <vt:lpstr>Work Zone &amp; LCS Updates</vt:lpstr>
      <vt:lpstr>Lane Closure System</vt:lpstr>
      <vt:lpstr>LCS Routes</vt:lpstr>
      <vt:lpstr>Quick LCS Notes</vt:lpstr>
      <vt:lpstr>Additional Information in LCS</vt:lpstr>
      <vt:lpstr>PowerPoint Presentation</vt:lpstr>
      <vt:lpstr>Where to Modify Entries?</vt:lpstr>
      <vt:lpstr>Flagging Updates</vt:lpstr>
      <vt:lpstr>Flagger Certification</vt:lpstr>
      <vt:lpstr>Flagging Reminders</vt:lpstr>
      <vt:lpstr>Temporary Portable Rumble Strips</vt:lpstr>
      <vt:lpstr>Pilot Cars</vt:lpstr>
      <vt:lpstr>Work Zone Updates</vt:lpstr>
      <vt:lpstr>New Drop-Off Spec in 2020</vt:lpstr>
      <vt:lpstr>Drop-Offs, cont.</vt:lpstr>
      <vt:lpstr>Drop-Offs, cont.</vt:lpstr>
      <vt:lpstr>WisTMP Reminders </vt:lpstr>
      <vt:lpstr>Smart Work Zones</vt:lpstr>
      <vt:lpstr>Work Zone Crashes</vt:lpstr>
      <vt:lpstr>2020 Construction Season</vt:lpstr>
      <vt:lpstr>Questions?</vt:lpstr>
      <vt:lpstr>Road Work Begins Signs</vt:lpstr>
      <vt:lpstr>Mapping Feature</vt:lpstr>
      <vt:lpstr>Mapping Feature, cont.</vt:lpstr>
      <vt:lpstr>LCS Advanced Notification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KIRKPATRICK, MARY K</dc:creator>
  <cp:lastModifiedBy>Rebecca Olsen</cp:lastModifiedBy>
  <cp:revision>222</cp:revision>
  <cp:lastPrinted>2019-02-27T15:09:51Z</cp:lastPrinted>
  <dcterms:created xsi:type="dcterms:W3CDTF">2017-03-13T20:15:47Z</dcterms:created>
  <dcterms:modified xsi:type="dcterms:W3CDTF">2020-02-18T20:43:03Z</dcterms:modified>
</cp:coreProperties>
</file>