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2.xml" ContentType="application/inkml+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0" r:id="rId5"/>
  </p:sldMasterIdLst>
  <p:notesMasterIdLst>
    <p:notesMasterId r:id="rId19"/>
  </p:notesMasterIdLst>
  <p:handoutMasterIdLst>
    <p:handoutMasterId r:id="rId20"/>
  </p:handoutMasterIdLst>
  <p:sldIdLst>
    <p:sldId id="256" r:id="rId6"/>
    <p:sldId id="271" r:id="rId7"/>
    <p:sldId id="259" r:id="rId8"/>
    <p:sldId id="275" r:id="rId9"/>
    <p:sldId id="257" r:id="rId10"/>
    <p:sldId id="277" r:id="rId11"/>
    <p:sldId id="276" r:id="rId12"/>
    <p:sldId id="278" r:id="rId13"/>
    <p:sldId id="261" r:id="rId14"/>
    <p:sldId id="274" r:id="rId15"/>
    <p:sldId id="273" r:id="rId16"/>
    <p:sldId id="272" r:id="rId17"/>
    <p:sldId id="269" r:id="rId1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846"/>
    <a:srgbClr val="D8B832"/>
    <a:srgbClr val="FFBE05"/>
    <a:srgbClr val="F2CD00"/>
    <a:srgbClr val="00416A"/>
    <a:srgbClr val="A0284C"/>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0" autoAdjust="0"/>
    <p:restoredTop sz="81105" autoAdjust="0"/>
  </p:normalViewPr>
  <p:slideViewPr>
    <p:cSldViewPr snapToGrid="0">
      <p:cViewPr varScale="1">
        <p:scale>
          <a:sx n="93" d="100"/>
          <a:sy n="93" d="100"/>
        </p:scale>
        <p:origin x="197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387A35C-FE16-4401-8225-4521579CB0E4}" type="datetimeFigureOut">
              <a:rPr lang="en-US" smtClean="0"/>
              <a:t>2/18/2020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20:26:41.688"/>
    </inkml:context>
    <inkml:brush xml:id="br0">
      <inkml:brushProperty name="width" value="0.05" units="cm"/>
      <inkml:brushProperty name="height" value="0.05" units="cm"/>
    </inkml:brush>
  </inkml:definitions>
  <inkml:traceGroup>
    <inkml:annotationXML>
      <emma:emma xmlns:emma="http://www.w3.org/2003/04/emma" version="1.0">
        <emma:interpretation id="{40F59283-50A0-4BF8-90CE-505926B97D5E}" emma:medium="tactile" emma:mode="ink">
          <msink:context xmlns:msink="http://schemas.microsoft.com/ink/2010/main" type="inkDrawing" rotatedBoundingBox="6181,3147 6205,3147 6205,3162 6181,3162" shapeName="Other"/>
        </emma:interpretation>
      </emma:emma>
    </inkml:annotationXML>
    <inkml:trace contextRef="#ctx0" brushRef="#br0">25 1 384,'0'0'417,"0"0"-97,0 0 0,0 0-31,0 0-1,0 0-160,0 0 32,0 0-32,0 0-96,0 0 64,0 0-64,0 0 65,0 0-33,0 0-32,-24 0 0,24 0 0,0 0 0,0 0-32,0 0 0,0 0 0,0 0 0,0 0 0,0 0-32,0 0-96,0 0-129,0 0-95,0 0-128,0 0-353</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B8B34B4-0DAC-4C17-B484-320AB1570CDC}" type="datetimeFigureOut">
              <a:rPr lang="en-US" smtClean="0"/>
              <a:t>2/18/2020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790" y="4456351"/>
            <a:ext cx="5588000" cy="3655457"/>
          </a:xfrm>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Slide Number Placeholder 4"/>
          <p:cNvSpPr>
            <a:spLocks noGrp="1"/>
          </p:cNvSpPr>
          <p:nvPr>
            <p:ph type="sldNum" sz="quarter" idx="11"/>
          </p:nvPr>
        </p:nvSpPr>
        <p:spPr/>
        <p:txBody>
          <a:bodyPr/>
          <a:lstStyle/>
          <a:p>
            <a:fld id="{A3688F50-7C5E-4630-BBD8-8950DF35ABB8}" type="slidenum">
              <a:rPr lang="en-US" smtClean="0"/>
              <a:t>1</a:t>
            </a:fld>
            <a:endParaRPr lang="en-US"/>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754781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Justifications are coming a long way, but the still need improvement.</a:t>
            </a:r>
          </a:p>
          <a:p>
            <a:r>
              <a:rPr lang="en-US" dirty="0"/>
              <a:t>Need to justify costs.  </a:t>
            </a:r>
            <a:r>
              <a:rPr lang="en-US" dirty="0" err="1"/>
              <a:t>Bidx</a:t>
            </a:r>
            <a:r>
              <a:rPr lang="en-US" dirty="0"/>
              <a:t>, previous project, force account quick calculation on items not easily found.  Show how and why the price was okay.  Some markup for it being a con mod is expected, but shouldn’t be a huge increase.</a:t>
            </a:r>
          </a:p>
          <a:p>
            <a:r>
              <a:rPr lang="en-US" dirty="0"/>
              <a:t>This form has been changed for locals, and as stated before, while we want to inform locals, we will not stop a con. Mod if they refuse to sign, we are still in control of the contract, but we must give them the opportunity to review. </a:t>
            </a:r>
          </a:p>
        </p:txBody>
      </p:sp>
      <p:sp>
        <p:nvSpPr>
          <p:cNvPr id="4" name="Slide Number Placeholder 3"/>
          <p:cNvSpPr>
            <a:spLocks noGrp="1"/>
          </p:cNvSpPr>
          <p:nvPr>
            <p:ph type="sldNum" sz="quarter" idx="10"/>
          </p:nvPr>
        </p:nvSpPr>
        <p:spPr/>
        <p:txBody>
          <a:bodyPr/>
          <a:lstStyle/>
          <a:p>
            <a:fld id="{A3688F50-7C5E-4630-BBD8-8950DF35ABB8}" type="slidenum">
              <a:rPr lang="en-US" smtClean="0"/>
              <a:t>10</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147786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Justification.</a:t>
            </a:r>
          </a:p>
          <a:p>
            <a:r>
              <a:rPr lang="en-US" dirty="0"/>
              <a:t>I repeat.  </a:t>
            </a:r>
          </a:p>
          <a:p>
            <a:r>
              <a:rPr lang="en-US" dirty="0"/>
              <a:t>NO </a:t>
            </a:r>
            <a:r>
              <a:rPr lang="en-US" dirty="0" err="1"/>
              <a:t>JUSTIFICATIOn</a:t>
            </a:r>
            <a:r>
              <a:rPr lang="en-US" dirty="0"/>
              <a:t>.</a:t>
            </a:r>
          </a:p>
          <a:p>
            <a:r>
              <a:rPr lang="en-US" dirty="0"/>
              <a:t>This reads like the specification and special provisions.  </a:t>
            </a:r>
          </a:p>
          <a:p>
            <a:r>
              <a:rPr lang="en-US" dirty="0"/>
              <a:t>Needs a Description, Material, Construction, Measurement and Payment section.</a:t>
            </a:r>
          </a:p>
          <a:p>
            <a:r>
              <a:rPr lang="en-US" dirty="0"/>
              <a:t>In the items area there is a reason code area – this is Two letters, and nothing else.  Justification is for the contract justification document.</a:t>
            </a:r>
          </a:p>
          <a:p>
            <a:endParaRPr lang="en-US" dirty="0"/>
          </a:p>
        </p:txBody>
      </p:sp>
      <p:sp>
        <p:nvSpPr>
          <p:cNvPr id="4" name="Slide Number Placeholder 3"/>
          <p:cNvSpPr>
            <a:spLocks noGrp="1"/>
          </p:cNvSpPr>
          <p:nvPr>
            <p:ph type="sldNum" sz="quarter" idx="10"/>
          </p:nvPr>
        </p:nvSpPr>
        <p:spPr/>
        <p:txBody>
          <a:bodyPr/>
          <a:lstStyle/>
          <a:p>
            <a:fld id="{A3688F50-7C5E-4630-BBD8-8950DF35ABB8}" type="slidenum">
              <a:rPr lang="en-US" smtClean="0"/>
              <a:t>11</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103005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DQI – </a:t>
            </a:r>
          </a:p>
          <a:p>
            <a:r>
              <a:rPr lang="en-US" dirty="0"/>
              <a:t>We no longer have an extensive plan evaluations that is duplicate of this form, so comments on the DQI have become a necessity.  Why are you rating the plan as such, what was good?  What was bad?  Where did you struggle?  Make it constructive as well, not all issues in the field could have been prevented in Design, so don’t push blame to the wrong area.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12</a:t>
            </a:fld>
            <a:endParaRPr lang="en-US"/>
          </a:p>
        </p:txBody>
      </p:sp>
    </p:spTree>
    <p:extLst>
      <p:ext uri="{BB962C8B-B14F-4D97-AF65-F5344CB8AC3E}">
        <p14:creationId xmlns:p14="http://schemas.microsoft.com/office/powerpoint/2010/main" val="36143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13</a:t>
            </a:fld>
            <a:endParaRPr lang="en-US"/>
          </a:p>
        </p:txBody>
      </p:sp>
    </p:spTree>
    <p:extLst>
      <p:ext uri="{BB962C8B-B14F-4D97-AF65-F5344CB8AC3E}">
        <p14:creationId xmlns:p14="http://schemas.microsoft.com/office/powerpoint/2010/main" val="73948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think we know it – but it changes every year.  </a:t>
            </a:r>
          </a:p>
          <a:p>
            <a:r>
              <a:rPr lang="en-US" dirty="0"/>
              <a:t>Attend the spec training.</a:t>
            </a:r>
          </a:p>
          <a:p>
            <a:r>
              <a:rPr lang="en-US" dirty="0"/>
              <a:t>Sign up for update mailing list https://www.content.dot.wi.gov/content/lyris/rdwy-standards.htm</a:t>
            </a:r>
          </a:p>
          <a:p>
            <a:r>
              <a:rPr lang="en-US" dirty="0"/>
              <a:t>Recheck when in the field.</a:t>
            </a:r>
          </a:p>
          <a:p>
            <a:r>
              <a:rPr lang="en-US" dirty="0"/>
              <a:t>Look for checklists.</a:t>
            </a:r>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a:t>
            </a:fld>
            <a:endParaRPr lang="en-US"/>
          </a:p>
        </p:txBody>
      </p:sp>
    </p:spTree>
    <p:extLst>
      <p:ext uri="{BB962C8B-B14F-4D97-AF65-F5344CB8AC3E}">
        <p14:creationId xmlns:p14="http://schemas.microsoft.com/office/powerpoint/2010/main" val="291308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has said it.</a:t>
            </a:r>
          </a:p>
          <a:p>
            <a:r>
              <a:rPr lang="en-US" dirty="0"/>
              <a:t>I will say it again – REMOVE PANTRY from your computers. </a:t>
            </a:r>
          </a:p>
          <a:p>
            <a:r>
              <a:rPr lang="en-US" dirty="0"/>
              <a:t>Its old, its outdated.  </a:t>
            </a:r>
          </a:p>
          <a:p>
            <a:r>
              <a:rPr lang="en-US" dirty="0"/>
              <a:t>We can tell when you aren’t using updated versions.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a:t>
            </a:fld>
            <a:endParaRPr lang="en-US"/>
          </a:p>
        </p:txBody>
      </p:sp>
    </p:spTree>
    <p:extLst>
      <p:ext uri="{BB962C8B-B14F-4D97-AF65-F5344CB8AC3E}">
        <p14:creationId xmlns:p14="http://schemas.microsoft.com/office/powerpoint/2010/main" val="53421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as a PM you need to go back and look at documentation – whether in the finals process or if issues come up later.  These are the items that are showing up with the most issue, and are also the meat and potatoes of what we expect from our field staff to provide.</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4</a:t>
            </a:fld>
            <a:endParaRPr lang="en-US"/>
          </a:p>
        </p:txBody>
      </p:sp>
    </p:spTree>
    <p:extLst>
      <p:ext uri="{BB962C8B-B14F-4D97-AF65-F5344CB8AC3E}">
        <p14:creationId xmlns:p14="http://schemas.microsoft.com/office/powerpoint/2010/main" val="210688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Engineers Diaries </a:t>
            </a:r>
          </a:p>
          <a:p>
            <a:pPr lvl="1"/>
            <a:r>
              <a:rPr lang="en-US" dirty="0"/>
              <a:t>Log all staff on site that day - including all DOT staff that visit the site </a:t>
            </a:r>
          </a:p>
          <a:p>
            <a:pPr lvl="1"/>
            <a:r>
              <a:rPr lang="en-US" dirty="0"/>
              <a:t>Log important discussions – What information that you talked about with contractor – this is especially important on items that go into a RFI, CRI or claim process that has documented timelines</a:t>
            </a:r>
          </a:p>
          <a:p>
            <a:pPr lvl="1"/>
            <a:r>
              <a:rPr lang="en-US" dirty="0"/>
              <a:t>Weather – This needs to be the overarching </a:t>
            </a:r>
            <a:r>
              <a:rPr lang="en-US" dirty="0" err="1"/>
              <a:t>consistant</a:t>
            </a:r>
            <a:r>
              <a:rPr lang="en-US" dirty="0"/>
              <a:t> place to document the weather, as each inspector may document differently – must coincide with days charged on working day contracts, and should be referenced on weekly meetings.</a:t>
            </a:r>
          </a:p>
          <a:p>
            <a:pPr lvl="1"/>
            <a:r>
              <a:rPr lang="en-US" dirty="0"/>
              <a:t>Can import Inspectors diaries – this is helpful for PM’s viewing in Project Tracking</a:t>
            </a:r>
          </a:p>
          <a:p>
            <a:pPr lvl="1"/>
            <a:r>
              <a:rPr lang="en-US" dirty="0"/>
              <a:t>Need one for each day – even weekends – on ALL contracts.</a:t>
            </a:r>
          </a:p>
          <a:p>
            <a:pPr lvl="1"/>
            <a:r>
              <a:rPr lang="en-US" dirty="0"/>
              <a:t>Note Meetings that were held – Were weekly meetings held?  Where start up meetings held?  Materials placement?</a:t>
            </a:r>
          </a:p>
          <a:p>
            <a:pPr lvl="1"/>
            <a:r>
              <a:rPr lang="en-US" dirty="0"/>
              <a:t>This is what PM can see in Project tracking</a:t>
            </a:r>
          </a:p>
          <a:p>
            <a:pPr lvl="1"/>
            <a:r>
              <a:rPr lang="en-US" dirty="0"/>
              <a:t>Charge Time</a:t>
            </a:r>
          </a:p>
        </p:txBody>
      </p:sp>
      <p:sp>
        <p:nvSpPr>
          <p:cNvPr id="4" name="Slide Number Placeholder 3"/>
          <p:cNvSpPr>
            <a:spLocks noGrp="1"/>
          </p:cNvSpPr>
          <p:nvPr>
            <p:ph type="sldNum" sz="quarter" idx="10"/>
          </p:nvPr>
        </p:nvSpPr>
        <p:spPr/>
        <p:txBody>
          <a:bodyPr/>
          <a:lstStyle/>
          <a:p>
            <a:fld id="{A3688F50-7C5E-4630-BBD8-8950DF35ABB8}" type="slidenum">
              <a:rPr lang="en-US" smtClean="0"/>
              <a:t>5</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214359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88F50-7C5E-4630-BBD8-8950DF35ABB8}" type="slidenum">
              <a:rPr lang="en-US" smtClean="0"/>
              <a:t>6</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97177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Inspector Diaries</a:t>
            </a:r>
          </a:p>
          <a:p>
            <a:pPr lvl="1"/>
            <a:r>
              <a:rPr lang="en-US" dirty="0"/>
              <a:t>All contractors on site – Every contractor needs a diary written about the.</a:t>
            </a:r>
          </a:p>
          <a:p>
            <a:pPr lvl="1"/>
            <a:r>
              <a:rPr lang="en-US" dirty="0"/>
              <a:t>Men/Hours – If you know names, add them</a:t>
            </a:r>
          </a:p>
          <a:p>
            <a:pPr lvl="1"/>
            <a:r>
              <a:rPr lang="en-US" dirty="0"/>
              <a:t>Equipment/Hours – Be specific</a:t>
            </a:r>
          </a:p>
          <a:p>
            <a:pPr lvl="1"/>
            <a:r>
              <a:rPr lang="en-US" dirty="0"/>
              <a:t>Location of work (STA’s and offsets)</a:t>
            </a:r>
          </a:p>
          <a:p>
            <a:pPr lvl="1"/>
            <a:r>
              <a:rPr lang="en-US" b="1" u="sng" dirty="0"/>
              <a:t>Any direction given – If you told a contractor to stop, if you reminded them of spec, document</a:t>
            </a:r>
          </a:p>
          <a:p>
            <a:pPr lvl="1"/>
            <a:r>
              <a:rPr lang="en-US" dirty="0"/>
              <a:t>Breakdowns of any equipment, and how it impacted the site</a:t>
            </a:r>
          </a:p>
          <a:p>
            <a:pPr lvl="1"/>
            <a:r>
              <a:rPr lang="en-US" dirty="0"/>
              <a:t>Any discussions held between contractor and inspector</a:t>
            </a:r>
          </a:p>
          <a:p>
            <a:pPr lvl="1"/>
            <a:r>
              <a:rPr lang="en-US" dirty="0"/>
              <a:t>Initials of inspector</a:t>
            </a:r>
          </a:p>
          <a:p>
            <a:endParaRPr lang="en-US" dirty="0"/>
          </a:p>
        </p:txBody>
      </p:sp>
      <p:sp>
        <p:nvSpPr>
          <p:cNvPr id="4" name="Slide Number Placeholder 3"/>
          <p:cNvSpPr>
            <a:spLocks noGrp="1"/>
          </p:cNvSpPr>
          <p:nvPr>
            <p:ph type="sldNum" sz="quarter" idx="10"/>
          </p:nvPr>
        </p:nvSpPr>
        <p:spPr/>
        <p:txBody>
          <a:bodyPr/>
          <a:lstStyle/>
          <a:p>
            <a:fld id="{A3688F50-7C5E-4630-BBD8-8950DF35ABB8}" type="slidenum">
              <a:rPr lang="en-US" smtClean="0"/>
              <a:t>7</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337361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Inspector Diaries (</a:t>
            </a:r>
            <a:r>
              <a:rPr lang="en-US" sz="3200" dirty="0" err="1"/>
              <a:t>cont</a:t>
            </a:r>
            <a:r>
              <a:rPr lang="en-US" sz="3200" dirty="0"/>
              <a:t>)</a:t>
            </a:r>
          </a:p>
          <a:p>
            <a:pPr lvl="1"/>
            <a:r>
              <a:rPr lang="en-US" dirty="0"/>
              <a:t>Materials</a:t>
            </a:r>
          </a:p>
          <a:p>
            <a:pPr lvl="2"/>
            <a:r>
              <a:rPr lang="en-US" dirty="0"/>
              <a:t>Where are they coming from</a:t>
            </a:r>
          </a:p>
          <a:p>
            <a:pPr lvl="2"/>
            <a:r>
              <a:rPr lang="en-US" dirty="0"/>
              <a:t>Who is hauling</a:t>
            </a:r>
          </a:p>
          <a:p>
            <a:pPr lvl="1"/>
            <a:r>
              <a:rPr lang="en-US" dirty="0"/>
              <a:t>Testing &amp; Results</a:t>
            </a:r>
          </a:p>
          <a:p>
            <a:pPr lvl="2"/>
            <a:r>
              <a:rPr lang="en-US" dirty="0"/>
              <a:t>Who is doing the testing</a:t>
            </a:r>
          </a:p>
          <a:p>
            <a:pPr lvl="2"/>
            <a:r>
              <a:rPr lang="en-US" dirty="0"/>
              <a:t>Where was it</a:t>
            </a:r>
          </a:p>
          <a:p>
            <a:pPr lvl="1"/>
            <a:r>
              <a:rPr lang="en-US" dirty="0"/>
              <a:t>Looking at your diary – in four months, can you tell exactly what was done that day?</a:t>
            </a:r>
          </a:p>
          <a:p>
            <a:endParaRPr lang="en-US" dirty="0"/>
          </a:p>
        </p:txBody>
      </p:sp>
      <p:sp>
        <p:nvSpPr>
          <p:cNvPr id="4" name="Slide Number Placeholder 3"/>
          <p:cNvSpPr>
            <a:spLocks noGrp="1"/>
          </p:cNvSpPr>
          <p:nvPr>
            <p:ph type="sldNum" sz="quarter" idx="10"/>
          </p:nvPr>
        </p:nvSpPr>
        <p:spPr/>
        <p:txBody>
          <a:bodyPr/>
          <a:lstStyle/>
          <a:p>
            <a:fld id="{A3688F50-7C5E-4630-BBD8-8950DF35ABB8}" type="slidenum">
              <a:rPr lang="en-US" smtClean="0"/>
              <a:t>8</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301378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a:p>
        </p:txBody>
      </p:sp>
    </p:spTree>
    <p:extLst>
      <p:ext uri="{BB962C8B-B14F-4D97-AF65-F5344CB8AC3E}">
        <p14:creationId xmlns:p14="http://schemas.microsoft.com/office/powerpoint/2010/main" val="4128938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chemeClr val="bg1"/>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chemeClr val="bg1"/>
                </a:solidFill>
                <a:latin typeface="Arial Narrow" panose="020B0606020202030204" pitchFamily="34" charset="0"/>
              </a:defRPr>
            </a:lvl1pPr>
            <a:lvl2pPr marL="685800" indent="-228600">
              <a:buFont typeface="Wingdings" panose="05000000000000000000" pitchFamily="2" charset="2"/>
              <a:buChar cha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marL="1600200" indent="-228600">
              <a:buFont typeface="Wingdings" panose="05000000000000000000" pitchFamily="2" charset="2"/>
              <a:buChar char="§"/>
              <a:defRPr baseline="0">
                <a:solidFill>
                  <a:srgbClr val="D8B85E"/>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67643563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chemeClr val="bg1"/>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DCC070"/>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chemeClr val="bg1"/>
                </a:solidFill>
                <a:latin typeface="Arial Narrow" panose="020B0606020202030204" pitchFamily="34" charset="0"/>
              </a:defRPr>
            </a:lvl1pPr>
            <a:lvl2pPr marL="685800" indent="-228600">
              <a:buFont typeface="Wingdings" panose="05000000000000000000" pitchFamily="2" charset="2"/>
              <a:buChar char="§"/>
              <a:defRPr baseline="0">
                <a:solidFill>
                  <a:srgbClr val="D8B85E"/>
                </a:solidFill>
                <a:latin typeface="Arial Narrow" panose="020B0606020202030204" pitchFamily="34" charset="0"/>
              </a:defRPr>
            </a:lvl2pPr>
            <a:lvl3pPr>
              <a:defRPr baseline="0">
                <a:solidFill>
                  <a:schemeClr val="bg1"/>
                </a:solidFill>
                <a:latin typeface="Arial Narrow" panose="020B0606020202030204" pitchFamily="34" charset="0"/>
              </a:defRPr>
            </a:lvl3pPr>
            <a:lvl4pPr marL="1600200" indent="-228600">
              <a:buFont typeface="Wingdings" panose="05000000000000000000" pitchFamily="2" charset="2"/>
              <a:buChar char="§"/>
              <a:defRPr baseline="0">
                <a:solidFill>
                  <a:srgbClr val="DCC07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80943360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chemeClr val="bg1"/>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D8B85E"/>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chemeClr val="bg1"/>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58434523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chemeClr val="bg1"/>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D8B85E"/>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chemeClr val="bg1"/>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281876888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209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100" baseline="0">
                <a:solidFill>
                  <a:schemeClr val="bg1"/>
                </a:solidFill>
                <a:latin typeface="Arial Narrow" panose="020B0606020202030204" pitchFamily="34" charset="0"/>
              </a:defRPr>
            </a:lvl1pPr>
          </a:lstStyle>
          <a:p>
            <a:r>
              <a:rPr lang="en-US" dirty="0"/>
              <a:t>Select to edit title </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D8B85E"/>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DCC070"/>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chemeClr val="bg1"/>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D8B85E"/>
                </a:solidFill>
                <a:latin typeface="Arial Narrow" panose="020B0606020202030204" pitchFamily="34" charset="0"/>
              </a:defRPr>
            </a:lvl1pPr>
          </a:lstStyle>
          <a:p>
            <a:pPr lvl="0"/>
            <a:r>
              <a:rPr lang="en-US" dirty="0"/>
              <a:t>Month Day, Year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913" y="5299578"/>
            <a:ext cx="1143000" cy="1143000"/>
          </a:xfrm>
          <a:prstGeom prst="rect">
            <a:avLst/>
          </a:prstGeom>
          <a:ln>
            <a:noFill/>
          </a:ln>
          <a:effectLst>
            <a:outerShdw blurRad="190500" algn="tl" rotWithShape="0">
              <a:srgbClr val="002060">
                <a:alpha val="70000"/>
              </a:srgbClr>
            </a:outerShdw>
          </a:effectLst>
        </p:spPr>
      </p:pic>
    </p:spTree>
    <p:extLst>
      <p:ext uri="{BB962C8B-B14F-4D97-AF65-F5344CB8AC3E}">
        <p14:creationId xmlns:p14="http://schemas.microsoft.com/office/powerpoint/2010/main" val="362357562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chemeClr val="bg1"/>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DCC070"/>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chemeClr val="bg1"/>
                </a:solidFill>
                <a:latin typeface="Arial Narrow" panose="020B0606020202030204" pitchFamily="34" charset="0"/>
              </a:defRPr>
            </a:lvl1pPr>
            <a:lvl2pPr marL="685800" indent="-228600">
              <a:buFont typeface="Wingdings" panose="05000000000000000000" pitchFamily="2" charset="2"/>
              <a:buChar char="§"/>
              <a:defRPr baseline="0">
                <a:solidFill>
                  <a:srgbClr val="D8B85E"/>
                </a:solidFill>
                <a:latin typeface="Arial Narrow" panose="020B0606020202030204" pitchFamily="34" charset="0"/>
              </a:defRPr>
            </a:lvl2pPr>
            <a:lvl3pPr>
              <a:defRPr baseline="0">
                <a:solidFill>
                  <a:schemeClr val="bg1"/>
                </a:solidFill>
                <a:latin typeface="Arial Narrow" panose="020B0606020202030204" pitchFamily="34" charset="0"/>
              </a:defRPr>
            </a:lvl3pPr>
            <a:lvl4pPr marL="1600200" indent="-228600">
              <a:buFont typeface="Wingdings" panose="05000000000000000000" pitchFamily="2" charset="2"/>
              <a:buChar char="§"/>
              <a:defRPr baseline="0">
                <a:solidFill>
                  <a:srgbClr val="DCC07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rIns="91440" bIns="45720"/>
          <a:lstStyle>
            <a:lvl1pPr marL="0" indent="0" algn="ctr">
              <a:lnSpc>
                <a:spcPts val="2400"/>
              </a:lnSpc>
              <a:spcBef>
                <a:spcPts val="0"/>
              </a:spcBef>
              <a:buNone/>
              <a:defRPr sz="2400" baseline="0">
                <a:solidFill>
                  <a:schemeClr val="bg1"/>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4124086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png"/><Relationship Id="rId5" Type="http://schemas.openxmlformats.org/officeDocument/2006/relationships/slideLayout" Target="../slideLayouts/slideLayout12.xml"/><Relationship Id="rId10" Type="http://schemas.openxmlformats.org/officeDocument/2006/relationships/customXml" Target="../ink/ink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1"/>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1226" y="45129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3" name="Ink 2"/>
              <p14:cNvContentPartPr/>
              <p14:nvPr userDrawn="1"/>
            </p14:nvContentPartPr>
            <p14:xfrm>
              <a:off x="2225343" y="1138497"/>
              <a:ext cx="9000" cy="360"/>
            </p14:xfrm>
          </p:contentPart>
        </mc:Choice>
        <mc:Fallback xmlns="">
          <p:pic>
            <p:nvPicPr>
              <p:cNvPr id="3" name="Ink 2"/>
              <p:cNvPicPr/>
              <p:nvPr/>
            </p:nvPicPr>
            <p:blipFill>
              <a:blip r:embed="rId11"/>
              <a:stretch>
                <a:fillRect/>
              </a:stretch>
            </p:blipFill>
            <p:spPr>
              <a:xfrm>
                <a:off x="2221743" y="1134897"/>
                <a:ext cx="15840" cy="7560"/>
              </a:xfrm>
              <a:prstGeom prst="rect">
                <a:avLst/>
              </a:prstGeom>
            </p:spPr>
          </p:pic>
        </mc:Fallback>
      </mc:AlternateContent>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326841"/>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72" r:id="rId5"/>
    <p:sldLayoutId id="2147483670" r:id="rId6"/>
    <p:sldLayoutId id="2147483680"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Construction Bookkeeping</a:t>
            </a:r>
          </a:p>
        </p:txBody>
      </p:sp>
      <p:sp>
        <p:nvSpPr>
          <p:cNvPr id="3" name="Text Placeholder 2"/>
          <p:cNvSpPr>
            <a:spLocks noGrp="1"/>
          </p:cNvSpPr>
          <p:nvPr>
            <p:ph type="body" sz="quarter" idx="10"/>
          </p:nvPr>
        </p:nvSpPr>
        <p:spPr/>
        <p:txBody>
          <a:bodyPr/>
          <a:lstStyle/>
          <a:p>
            <a:r>
              <a:rPr lang="en-US" dirty="0">
                <a:solidFill>
                  <a:srgbClr val="D8B846"/>
                </a:solidFill>
              </a:rPr>
              <a:t>Stacy Hagenbucher</a:t>
            </a:r>
          </a:p>
        </p:txBody>
      </p:sp>
      <p:sp>
        <p:nvSpPr>
          <p:cNvPr id="4" name="Text Placeholder 3"/>
          <p:cNvSpPr>
            <a:spLocks noGrp="1"/>
          </p:cNvSpPr>
          <p:nvPr>
            <p:ph type="body" sz="quarter" idx="11"/>
          </p:nvPr>
        </p:nvSpPr>
        <p:spPr/>
        <p:txBody>
          <a:bodyPr/>
          <a:lstStyle/>
          <a:p>
            <a:r>
              <a:rPr lang="en-US" dirty="0">
                <a:solidFill>
                  <a:srgbClr val="D8B846"/>
                </a:solidFill>
              </a:rPr>
              <a:t>Project Manager/QA Construction</a:t>
            </a:r>
          </a:p>
        </p:txBody>
      </p:sp>
      <p:sp>
        <p:nvSpPr>
          <p:cNvPr id="5" name="Text Placeholder 4"/>
          <p:cNvSpPr>
            <a:spLocks noGrp="1"/>
          </p:cNvSpPr>
          <p:nvPr>
            <p:ph type="body" sz="quarter" idx="12"/>
          </p:nvPr>
        </p:nvSpPr>
        <p:spPr>
          <a:xfrm>
            <a:off x="457200" y="3505200"/>
            <a:ext cx="8229600" cy="791227"/>
          </a:xfrm>
        </p:spPr>
        <p:txBody>
          <a:bodyPr/>
          <a:lstStyle/>
          <a:p>
            <a:r>
              <a:rPr lang="en-US" dirty="0"/>
              <a:t>NCR Construction Kickoff</a:t>
            </a:r>
          </a:p>
          <a:p>
            <a:r>
              <a:rPr lang="en-US" dirty="0"/>
              <a:t>Wausau, WI</a:t>
            </a:r>
          </a:p>
        </p:txBody>
      </p:sp>
      <p:sp>
        <p:nvSpPr>
          <p:cNvPr id="6" name="Text Placeholder 5"/>
          <p:cNvSpPr>
            <a:spLocks noGrp="1"/>
          </p:cNvSpPr>
          <p:nvPr>
            <p:ph type="body" sz="quarter" idx="13"/>
          </p:nvPr>
        </p:nvSpPr>
        <p:spPr>
          <a:xfrm>
            <a:off x="457200" y="4389120"/>
            <a:ext cx="8229600" cy="482600"/>
          </a:xfrm>
        </p:spPr>
        <p:txBody>
          <a:bodyPr/>
          <a:lstStyle/>
          <a:p>
            <a:r>
              <a:rPr lang="en-US" dirty="0">
                <a:solidFill>
                  <a:srgbClr val="D8B846"/>
                </a:solidFill>
              </a:rPr>
              <a:t>February 19, 2020</a:t>
            </a:r>
          </a:p>
        </p:txBody>
      </p:sp>
    </p:spTree>
    <p:extLst>
      <p:ext uri="{BB962C8B-B14F-4D97-AF65-F5344CB8AC3E}">
        <p14:creationId xmlns:p14="http://schemas.microsoft.com/office/powerpoint/2010/main" val="279241660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Modification Justifications</a:t>
            </a:r>
          </a:p>
        </p:txBody>
      </p:sp>
      <p:sp>
        <p:nvSpPr>
          <p:cNvPr id="3" name="Content Placeholder 2"/>
          <p:cNvSpPr>
            <a:spLocks noGrp="1"/>
          </p:cNvSpPr>
          <p:nvPr>
            <p:ph idx="1"/>
          </p:nvPr>
        </p:nvSpPr>
        <p:spPr>
          <a:xfrm>
            <a:off x="628650" y="2260315"/>
            <a:ext cx="4528977" cy="4377023"/>
          </a:xfrm>
        </p:spPr>
        <p:txBody>
          <a:bodyPr/>
          <a:lstStyle/>
          <a:p>
            <a:r>
              <a:rPr lang="en-US" dirty="0"/>
              <a:t>The WHY!</a:t>
            </a:r>
          </a:p>
          <a:p>
            <a:pPr lvl="1"/>
            <a:r>
              <a:rPr lang="en-US" dirty="0"/>
              <a:t>Why is the Con Mod being done</a:t>
            </a:r>
          </a:p>
          <a:p>
            <a:pPr lvl="1"/>
            <a:r>
              <a:rPr lang="en-US" dirty="0"/>
              <a:t>What lead to it</a:t>
            </a:r>
          </a:p>
          <a:p>
            <a:pPr lvl="1"/>
            <a:r>
              <a:rPr lang="en-US" b="1" u="sng" dirty="0"/>
              <a:t>The is where the explanation belongs!</a:t>
            </a:r>
          </a:p>
          <a:p>
            <a:pPr lvl="1"/>
            <a:r>
              <a:rPr lang="en-US" dirty="0"/>
              <a:t>Need viable resources for justification of prices. </a:t>
            </a:r>
            <a:r>
              <a:rPr lang="en-US" dirty="0" err="1"/>
              <a:t>Bidx</a:t>
            </a:r>
            <a:r>
              <a:rPr lang="en-US" dirty="0"/>
              <a:t> is great resource.</a:t>
            </a:r>
          </a:p>
          <a:p>
            <a:pPr lvl="1"/>
            <a:r>
              <a:rPr lang="en-US" dirty="0"/>
              <a:t>If you cannot use </a:t>
            </a:r>
            <a:r>
              <a:rPr lang="en-US" dirty="0" err="1"/>
              <a:t>Bidx</a:t>
            </a:r>
            <a:r>
              <a:rPr lang="en-US" dirty="0"/>
              <a:t>, justify through quick men/hours </a:t>
            </a:r>
            <a:r>
              <a:rPr lang="en-US" dirty="0" err="1"/>
              <a:t>calc</a:t>
            </a:r>
            <a:endParaRPr lang="en-US" dirty="0"/>
          </a:p>
          <a:p>
            <a:pPr lvl="1"/>
            <a:endParaRPr lang="en-US" dirty="0"/>
          </a:p>
          <a:p>
            <a:pPr lvl="1"/>
            <a:endParaRPr lang="en-US" b="1" u="sng" dirty="0"/>
          </a:p>
        </p:txBody>
      </p:sp>
      <p:pic>
        <p:nvPicPr>
          <p:cNvPr id="4" name="Picture 3">
            <a:extLst>
              <a:ext uri="{FF2B5EF4-FFF2-40B4-BE49-F238E27FC236}">
                <a16:creationId xmlns:a16="http://schemas.microsoft.com/office/drawing/2014/main" id="{E0CD6995-C91E-46C9-9BFE-48F0FCCF47CF}"/>
              </a:ext>
            </a:extLst>
          </p:cNvPr>
          <p:cNvPicPr>
            <a:picLocks noChangeAspect="1"/>
          </p:cNvPicPr>
          <p:nvPr/>
        </p:nvPicPr>
        <p:blipFill>
          <a:blip r:embed="rId3"/>
          <a:stretch>
            <a:fillRect/>
          </a:stretch>
        </p:blipFill>
        <p:spPr>
          <a:xfrm>
            <a:off x="5494489" y="2260315"/>
            <a:ext cx="3020861" cy="3862175"/>
          </a:xfrm>
          <a:prstGeom prst="rect">
            <a:avLst/>
          </a:prstGeom>
        </p:spPr>
      </p:pic>
    </p:spTree>
    <p:extLst>
      <p:ext uri="{BB962C8B-B14F-4D97-AF65-F5344CB8AC3E}">
        <p14:creationId xmlns:p14="http://schemas.microsoft.com/office/powerpoint/2010/main" val="52429566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Modifications</a:t>
            </a:r>
          </a:p>
        </p:txBody>
      </p:sp>
      <p:sp>
        <p:nvSpPr>
          <p:cNvPr id="3" name="Content Placeholder 2"/>
          <p:cNvSpPr>
            <a:spLocks noGrp="1"/>
          </p:cNvSpPr>
          <p:nvPr>
            <p:ph idx="1"/>
          </p:nvPr>
        </p:nvSpPr>
        <p:spPr>
          <a:xfrm>
            <a:off x="628650" y="2286000"/>
            <a:ext cx="4097462" cy="4351338"/>
          </a:xfrm>
        </p:spPr>
        <p:txBody>
          <a:bodyPr/>
          <a:lstStyle/>
          <a:p>
            <a:r>
              <a:rPr lang="en-US" dirty="0"/>
              <a:t>Reads just like Specifications</a:t>
            </a:r>
          </a:p>
          <a:p>
            <a:r>
              <a:rPr lang="en-US" dirty="0"/>
              <a:t>NO justification</a:t>
            </a:r>
          </a:p>
          <a:p>
            <a:r>
              <a:rPr lang="en-US" dirty="0"/>
              <a:t>Reason code is TWO LETTERS</a:t>
            </a:r>
          </a:p>
          <a:p>
            <a:pPr lvl="1"/>
            <a:r>
              <a:rPr lang="en-US" dirty="0"/>
              <a:t>NO JUSTIFICATION</a:t>
            </a:r>
          </a:p>
        </p:txBody>
      </p:sp>
      <p:pic>
        <p:nvPicPr>
          <p:cNvPr id="5" name="Picture 4">
            <a:extLst>
              <a:ext uri="{FF2B5EF4-FFF2-40B4-BE49-F238E27FC236}">
                <a16:creationId xmlns:a16="http://schemas.microsoft.com/office/drawing/2014/main" id="{5DD979CD-40BB-4299-8FB3-36D0CF3D3652}"/>
              </a:ext>
            </a:extLst>
          </p:cNvPr>
          <p:cNvPicPr>
            <a:picLocks noChangeAspect="1"/>
          </p:cNvPicPr>
          <p:nvPr/>
        </p:nvPicPr>
        <p:blipFill>
          <a:blip r:embed="rId3"/>
          <a:stretch>
            <a:fillRect/>
          </a:stretch>
        </p:blipFill>
        <p:spPr>
          <a:xfrm>
            <a:off x="4920470" y="2364597"/>
            <a:ext cx="3501288" cy="3899043"/>
          </a:xfrm>
          <a:prstGeom prst="rect">
            <a:avLst/>
          </a:prstGeom>
        </p:spPr>
      </p:pic>
    </p:spTree>
    <p:extLst>
      <p:ext uri="{BB962C8B-B14F-4D97-AF65-F5344CB8AC3E}">
        <p14:creationId xmlns:p14="http://schemas.microsoft.com/office/powerpoint/2010/main" val="290828619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DQI</a:t>
            </a:r>
          </a:p>
        </p:txBody>
      </p:sp>
      <p:sp>
        <p:nvSpPr>
          <p:cNvPr id="4" name="Content Placeholder 3"/>
          <p:cNvSpPr>
            <a:spLocks noGrp="1"/>
          </p:cNvSpPr>
          <p:nvPr>
            <p:ph idx="13"/>
          </p:nvPr>
        </p:nvSpPr>
        <p:spPr>
          <a:xfrm>
            <a:off x="623887" y="2057400"/>
            <a:ext cx="8057775" cy="4511253"/>
          </a:xfrm>
        </p:spPr>
        <p:txBody>
          <a:bodyPr/>
          <a:lstStyle/>
          <a:p>
            <a:r>
              <a:rPr lang="en-US" dirty="0"/>
              <a:t>Fill these out as accurately as possible.</a:t>
            </a:r>
          </a:p>
          <a:p>
            <a:r>
              <a:rPr lang="en-US" dirty="0"/>
              <a:t>Comments mean more than the numbers.</a:t>
            </a:r>
          </a:p>
          <a:p>
            <a:pPr lvl="1"/>
            <a:r>
              <a:rPr lang="en-US" dirty="0"/>
              <a:t>Be as specific as possible.</a:t>
            </a:r>
          </a:p>
          <a:p>
            <a:r>
              <a:rPr lang="en-US" dirty="0"/>
              <a:t>Fill these out with the contractor near the end of construction. </a:t>
            </a:r>
          </a:p>
          <a:p>
            <a:r>
              <a:rPr lang="en-US" dirty="0"/>
              <a:t>Make them constructive</a:t>
            </a:r>
          </a:p>
          <a:p>
            <a:pPr lvl="1"/>
            <a:r>
              <a:rPr lang="en-US" dirty="0"/>
              <a:t>Design or Construction related</a:t>
            </a:r>
          </a:p>
          <a:p>
            <a:endParaRPr lang="en-US" dirty="0"/>
          </a:p>
          <a:p>
            <a:pPr lvl="1"/>
            <a:endParaRPr lang="en-US" sz="3200" dirty="0">
              <a:solidFill>
                <a:srgbClr val="D8B846"/>
              </a:solidFill>
            </a:endParaRPr>
          </a:p>
        </p:txBody>
      </p:sp>
    </p:spTree>
    <p:extLst>
      <p:ext uri="{BB962C8B-B14F-4D97-AF65-F5344CB8AC3E}">
        <p14:creationId xmlns:p14="http://schemas.microsoft.com/office/powerpoint/2010/main" val="10282809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BE748-59FB-44C0-9B1A-53DAF3DD5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293178"/>
            <a:ext cx="3048000" cy="4572000"/>
          </a:xfrm>
          <a:prstGeom prst="rect">
            <a:avLst/>
          </a:prstGeom>
        </p:spPr>
      </p:pic>
    </p:spTree>
    <p:extLst>
      <p:ext uri="{BB962C8B-B14F-4D97-AF65-F5344CB8AC3E}">
        <p14:creationId xmlns:p14="http://schemas.microsoft.com/office/powerpoint/2010/main" val="2988503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Text Placeholder 2"/>
          <p:cNvSpPr>
            <a:spLocks noGrp="1"/>
          </p:cNvSpPr>
          <p:nvPr>
            <p:ph type="body" idx="1"/>
          </p:nvPr>
        </p:nvSpPr>
        <p:spPr>
          <a:xfrm>
            <a:off x="623888" y="2057400"/>
            <a:ext cx="7886700" cy="457200"/>
          </a:xfrm>
        </p:spPr>
        <p:txBody>
          <a:bodyPr/>
          <a:lstStyle/>
          <a:p>
            <a:r>
              <a:rPr lang="en-US" sz="3900" dirty="0">
                <a:solidFill>
                  <a:srgbClr val="D8B846"/>
                </a:solidFill>
              </a:rPr>
              <a:t>Guidance</a:t>
            </a:r>
          </a:p>
        </p:txBody>
      </p:sp>
      <p:sp>
        <p:nvSpPr>
          <p:cNvPr id="4" name="Content Placeholder 3"/>
          <p:cNvSpPr>
            <a:spLocks noGrp="1"/>
          </p:cNvSpPr>
          <p:nvPr>
            <p:ph idx="13"/>
          </p:nvPr>
        </p:nvSpPr>
        <p:spPr>
          <a:xfrm>
            <a:off x="623887" y="2743200"/>
            <a:ext cx="3990841" cy="3825453"/>
          </a:xfrm>
        </p:spPr>
        <p:txBody>
          <a:bodyPr/>
          <a:lstStyle/>
          <a:p>
            <a:r>
              <a:rPr lang="en-US" sz="3500" dirty="0"/>
              <a:t>CMM</a:t>
            </a:r>
          </a:p>
          <a:p>
            <a:r>
              <a:rPr lang="en-US" sz="3500" dirty="0"/>
              <a:t>Standard Specifications</a:t>
            </a:r>
          </a:p>
          <a:p>
            <a:r>
              <a:rPr lang="en-US" sz="3500" dirty="0"/>
              <a:t>Final Process</a:t>
            </a:r>
          </a:p>
          <a:p>
            <a:r>
              <a:rPr lang="en-US" sz="3500" dirty="0"/>
              <a:t>Regional Documentation</a:t>
            </a:r>
          </a:p>
          <a:p>
            <a:pPr lvl="1"/>
            <a:endParaRPr lang="en-US" sz="3200" dirty="0">
              <a:solidFill>
                <a:srgbClr val="D8B846"/>
              </a:solidFill>
            </a:endParaRPr>
          </a:p>
        </p:txBody>
      </p:sp>
      <p:pic>
        <p:nvPicPr>
          <p:cNvPr id="7" name="Picture Placeholder 6">
            <a:extLst>
              <a:ext uri="{FF2B5EF4-FFF2-40B4-BE49-F238E27FC236}">
                <a16:creationId xmlns:a16="http://schemas.microsoft.com/office/drawing/2014/main" id="{2B931A1C-AA77-4421-8945-D7B258D5FFF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171" r="10171"/>
          <a:stretch>
            <a:fillRect/>
          </a:stretch>
        </p:blipFill>
        <p:spPr/>
      </p:pic>
    </p:spTree>
    <p:extLst>
      <p:ext uri="{BB962C8B-B14F-4D97-AF65-F5344CB8AC3E}">
        <p14:creationId xmlns:p14="http://schemas.microsoft.com/office/powerpoint/2010/main" val="4253521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Text Placeholder 2"/>
          <p:cNvSpPr>
            <a:spLocks noGrp="1"/>
          </p:cNvSpPr>
          <p:nvPr>
            <p:ph type="body" idx="1"/>
          </p:nvPr>
        </p:nvSpPr>
        <p:spPr>
          <a:xfrm>
            <a:off x="623888" y="2057400"/>
            <a:ext cx="7886700" cy="457200"/>
          </a:xfrm>
        </p:spPr>
        <p:txBody>
          <a:bodyPr/>
          <a:lstStyle/>
          <a:p>
            <a:r>
              <a:rPr lang="en-US" sz="3900" dirty="0">
                <a:solidFill>
                  <a:srgbClr val="D8B846"/>
                </a:solidFill>
              </a:rPr>
              <a:t>Guidance</a:t>
            </a:r>
          </a:p>
        </p:txBody>
      </p:sp>
      <p:sp>
        <p:nvSpPr>
          <p:cNvPr id="4" name="Content Placeholder 3"/>
          <p:cNvSpPr>
            <a:spLocks noGrp="1"/>
          </p:cNvSpPr>
          <p:nvPr>
            <p:ph idx="13"/>
          </p:nvPr>
        </p:nvSpPr>
        <p:spPr>
          <a:xfrm>
            <a:off x="623887" y="2743200"/>
            <a:ext cx="7729003" cy="3825453"/>
          </a:xfrm>
        </p:spPr>
        <p:txBody>
          <a:bodyPr/>
          <a:lstStyle/>
          <a:p>
            <a:r>
              <a:rPr lang="en-US" sz="3500" dirty="0"/>
              <a:t>Pantry – Its still there </a:t>
            </a:r>
          </a:p>
          <a:p>
            <a:pPr lvl="1"/>
            <a:r>
              <a:rPr lang="en-US" sz="2800" dirty="0">
                <a:solidFill>
                  <a:schemeClr val="bg1"/>
                </a:solidFill>
              </a:rPr>
              <a:t>https://awpkb.dot.wi.gov/Content/constr/PantryFiles/</a:t>
            </a:r>
          </a:p>
          <a:p>
            <a:pPr lvl="1"/>
            <a:r>
              <a:rPr lang="en-US" sz="3200" dirty="0">
                <a:solidFill>
                  <a:schemeClr val="bg1"/>
                </a:solidFill>
              </a:rPr>
              <a:t>Delete Old Files</a:t>
            </a:r>
          </a:p>
          <a:p>
            <a:pPr lvl="1"/>
            <a:r>
              <a:rPr lang="en-US" sz="3200" dirty="0">
                <a:solidFill>
                  <a:schemeClr val="bg1"/>
                </a:solidFill>
              </a:rPr>
              <a:t>Online Version</a:t>
            </a:r>
          </a:p>
          <a:p>
            <a:pPr lvl="1"/>
            <a:endParaRPr lang="en-US" sz="3200" dirty="0">
              <a:solidFill>
                <a:srgbClr val="D8B846"/>
              </a:solidFill>
            </a:endParaRPr>
          </a:p>
        </p:txBody>
      </p:sp>
    </p:spTree>
    <p:extLst>
      <p:ext uri="{BB962C8B-B14F-4D97-AF65-F5344CB8AC3E}">
        <p14:creationId xmlns:p14="http://schemas.microsoft.com/office/powerpoint/2010/main" val="47131295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Files</a:t>
            </a:r>
          </a:p>
        </p:txBody>
      </p:sp>
      <p:sp>
        <p:nvSpPr>
          <p:cNvPr id="3" name="Text Placeholder 2"/>
          <p:cNvSpPr>
            <a:spLocks noGrp="1"/>
          </p:cNvSpPr>
          <p:nvPr>
            <p:ph type="body" idx="1"/>
          </p:nvPr>
        </p:nvSpPr>
        <p:spPr>
          <a:xfrm>
            <a:off x="623888" y="1746607"/>
            <a:ext cx="7886700" cy="767993"/>
          </a:xfrm>
        </p:spPr>
        <p:txBody>
          <a:bodyPr/>
          <a:lstStyle/>
          <a:p>
            <a:r>
              <a:rPr lang="en-US" sz="3900" dirty="0">
                <a:solidFill>
                  <a:srgbClr val="D8B846"/>
                </a:solidFill>
              </a:rPr>
              <a:t>Most common used and not completed correctly</a:t>
            </a:r>
          </a:p>
        </p:txBody>
      </p:sp>
      <p:sp>
        <p:nvSpPr>
          <p:cNvPr id="4" name="Content Placeholder 3"/>
          <p:cNvSpPr>
            <a:spLocks noGrp="1"/>
          </p:cNvSpPr>
          <p:nvPr>
            <p:ph idx="13"/>
          </p:nvPr>
        </p:nvSpPr>
        <p:spPr>
          <a:xfrm>
            <a:off x="623887" y="2743200"/>
            <a:ext cx="7729003" cy="3825453"/>
          </a:xfrm>
        </p:spPr>
        <p:txBody>
          <a:bodyPr/>
          <a:lstStyle/>
          <a:p>
            <a:r>
              <a:rPr lang="en-US" sz="3200" dirty="0"/>
              <a:t>Engineers Diary</a:t>
            </a:r>
            <a:endParaRPr lang="en-US" sz="2800" dirty="0"/>
          </a:p>
          <a:p>
            <a:r>
              <a:rPr lang="en-US" sz="3200" dirty="0"/>
              <a:t>Inspectors Diary</a:t>
            </a:r>
          </a:p>
          <a:p>
            <a:r>
              <a:rPr lang="en-US" sz="3200" dirty="0"/>
              <a:t>Contract Modification Justification</a:t>
            </a:r>
          </a:p>
          <a:p>
            <a:r>
              <a:rPr lang="en-US" sz="3200" dirty="0"/>
              <a:t>Contract Modification</a:t>
            </a:r>
          </a:p>
          <a:p>
            <a:r>
              <a:rPr lang="en-US" sz="3200" dirty="0"/>
              <a:t>DQI</a:t>
            </a:r>
          </a:p>
          <a:p>
            <a:pPr marL="0" indent="0">
              <a:buNone/>
            </a:pPr>
            <a:endParaRPr lang="en-US" sz="3200" dirty="0">
              <a:solidFill>
                <a:srgbClr val="D8B846"/>
              </a:solidFill>
            </a:endParaRPr>
          </a:p>
        </p:txBody>
      </p:sp>
    </p:spTree>
    <p:extLst>
      <p:ext uri="{BB962C8B-B14F-4D97-AF65-F5344CB8AC3E}">
        <p14:creationId xmlns:p14="http://schemas.microsoft.com/office/powerpoint/2010/main" val="424048588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Diaries</a:t>
            </a:r>
          </a:p>
        </p:txBody>
      </p:sp>
      <p:sp>
        <p:nvSpPr>
          <p:cNvPr id="3" name="Content Placeholder 2"/>
          <p:cNvSpPr>
            <a:spLocks noGrp="1"/>
          </p:cNvSpPr>
          <p:nvPr>
            <p:ph idx="1"/>
          </p:nvPr>
        </p:nvSpPr>
        <p:spPr>
          <a:xfrm>
            <a:off x="628650" y="1919923"/>
            <a:ext cx="7886700" cy="4717415"/>
          </a:xfrm>
        </p:spPr>
        <p:txBody>
          <a:bodyPr/>
          <a:lstStyle/>
          <a:p>
            <a:r>
              <a:rPr lang="en-US" sz="3200" dirty="0"/>
              <a:t>Engineers Diaries </a:t>
            </a:r>
          </a:p>
          <a:p>
            <a:pPr lvl="1"/>
            <a:r>
              <a:rPr lang="en-US" dirty="0"/>
              <a:t>Log all staff on site that day </a:t>
            </a:r>
          </a:p>
          <a:p>
            <a:pPr lvl="1"/>
            <a:r>
              <a:rPr lang="en-US" dirty="0"/>
              <a:t>Log important discussions</a:t>
            </a:r>
          </a:p>
          <a:p>
            <a:pPr lvl="1"/>
            <a:r>
              <a:rPr lang="en-US" dirty="0"/>
              <a:t>Weather</a:t>
            </a:r>
          </a:p>
          <a:p>
            <a:pPr lvl="1"/>
            <a:r>
              <a:rPr lang="en-US" dirty="0"/>
              <a:t>Can import Inspectors diaries</a:t>
            </a:r>
          </a:p>
          <a:p>
            <a:pPr lvl="1"/>
            <a:r>
              <a:rPr lang="en-US" dirty="0"/>
              <a:t>Need one for each day – even weekends. </a:t>
            </a:r>
          </a:p>
          <a:p>
            <a:pPr lvl="1"/>
            <a:r>
              <a:rPr lang="en-US" dirty="0"/>
              <a:t>Note Meetings that were held</a:t>
            </a:r>
          </a:p>
          <a:p>
            <a:pPr lvl="1"/>
            <a:r>
              <a:rPr lang="en-US" dirty="0"/>
              <a:t>This is what PM can see in Project tracking</a:t>
            </a:r>
          </a:p>
          <a:p>
            <a:pPr lvl="1"/>
            <a:r>
              <a:rPr lang="en-US" dirty="0"/>
              <a:t>Charge Time</a:t>
            </a:r>
          </a:p>
          <a:p>
            <a:pPr lvl="1"/>
            <a:endParaRPr lang="en-US" dirty="0"/>
          </a:p>
          <a:p>
            <a:pPr lvl="1"/>
            <a:endParaRPr lang="en-US" dirty="0"/>
          </a:p>
          <a:p>
            <a:pPr marL="457200" lvl="1" indent="0">
              <a:buNone/>
            </a:pPr>
            <a:endParaRPr lang="en-US" b="1" u="sng" dirty="0"/>
          </a:p>
        </p:txBody>
      </p:sp>
    </p:spTree>
    <p:extLst>
      <p:ext uri="{BB962C8B-B14F-4D97-AF65-F5344CB8AC3E}">
        <p14:creationId xmlns:p14="http://schemas.microsoft.com/office/powerpoint/2010/main" val="64712214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Diaries</a:t>
            </a:r>
          </a:p>
        </p:txBody>
      </p:sp>
      <p:pic>
        <p:nvPicPr>
          <p:cNvPr id="7" name="Content Placeholder 6">
            <a:extLst>
              <a:ext uri="{FF2B5EF4-FFF2-40B4-BE49-F238E27FC236}">
                <a16:creationId xmlns:a16="http://schemas.microsoft.com/office/drawing/2014/main" id="{DD393D02-93BB-46EA-8B85-B9E6CC94E99F}"/>
              </a:ext>
            </a:extLst>
          </p:cNvPr>
          <p:cNvPicPr>
            <a:picLocks noGrp="1" noChangeAspect="1"/>
          </p:cNvPicPr>
          <p:nvPr>
            <p:ph idx="1"/>
          </p:nvPr>
        </p:nvPicPr>
        <p:blipFill>
          <a:blip r:embed="rId3"/>
          <a:stretch>
            <a:fillRect/>
          </a:stretch>
        </p:blipFill>
        <p:spPr>
          <a:xfrm>
            <a:off x="2161396" y="1684961"/>
            <a:ext cx="4821208" cy="4972925"/>
          </a:xfrm>
          <a:prstGeom prst="rect">
            <a:avLst/>
          </a:prstGeom>
        </p:spPr>
      </p:pic>
      <p:sp>
        <p:nvSpPr>
          <p:cNvPr id="8" name="Oval 7">
            <a:extLst>
              <a:ext uri="{FF2B5EF4-FFF2-40B4-BE49-F238E27FC236}">
                <a16:creationId xmlns:a16="http://schemas.microsoft.com/office/drawing/2014/main" id="{B2D8DB50-B412-459E-BA54-A66675926E04}"/>
              </a:ext>
            </a:extLst>
          </p:cNvPr>
          <p:cNvSpPr/>
          <p:nvPr/>
        </p:nvSpPr>
        <p:spPr>
          <a:xfrm>
            <a:off x="3246634" y="3477802"/>
            <a:ext cx="2887038" cy="236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1CE7F2C-0544-409C-9E6F-B5DC7F1E0FEB}"/>
              </a:ext>
            </a:extLst>
          </p:cNvPr>
          <p:cNvCxnSpPr/>
          <p:nvPr/>
        </p:nvCxnSpPr>
        <p:spPr>
          <a:xfrm>
            <a:off x="1325366" y="3308279"/>
            <a:ext cx="1089061" cy="6267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C79794-24B8-41EC-8BA7-F518929B8E4E}"/>
              </a:ext>
            </a:extLst>
          </p:cNvPr>
          <p:cNvCxnSpPr/>
          <p:nvPr/>
        </p:nvCxnSpPr>
        <p:spPr>
          <a:xfrm flipH="1">
            <a:off x="5445303" y="3935002"/>
            <a:ext cx="1695236" cy="8424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7601E0A-83BF-4B5A-A94D-8E68509BA1E0}"/>
              </a:ext>
            </a:extLst>
          </p:cNvPr>
          <p:cNvSpPr/>
          <p:nvPr/>
        </p:nvSpPr>
        <p:spPr>
          <a:xfrm>
            <a:off x="4037744" y="5876818"/>
            <a:ext cx="2671281" cy="76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043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Diaries</a:t>
            </a:r>
          </a:p>
        </p:txBody>
      </p:sp>
      <p:sp>
        <p:nvSpPr>
          <p:cNvPr id="3" name="Content Placeholder 2"/>
          <p:cNvSpPr>
            <a:spLocks noGrp="1"/>
          </p:cNvSpPr>
          <p:nvPr>
            <p:ph idx="1"/>
          </p:nvPr>
        </p:nvSpPr>
        <p:spPr>
          <a:xfrm>
            <a:off x="628650" y="1919923"/>
            <a:ext cx="7886700" cy="4717415"/>
          </a:xfrm>
        </p:spPr>
        <p:txBody>
          <a:bodyPr/>
          <a:lstStyle/>
          <a:p>
            <a:r>
              <a:rPr lang="en-US" sz="3200" dirty="0"/>
              <a:t>Inspector Diaries</a:t>
            </a:r>
          </a:p>
          <a:p>
            <a:pPr lvl="1"/>
            <a:r>
              <a:rPr lang="en-US" dirty="0"/>
              <a:t>All contractors on site</a:t>
            </a:r>
          </a:p>
          <a:p>
            <a:pPr lvl="1"/>
            <a:r>
              <a:rPr lang="en-US" dirty="0"/>
              <a:t>Men/Hours </a:t>
            </a:r>
          </a:p>
          <a:p>
            <a:pPr lvl="1"/>
            <a:r>
              <a:rPr lang="en-US" dirty="0"/>
              <a:t>Equipment/Hours </a:t>
            </a:r>
          </a:p>
          <a:p>
            <a:pPr lvl="1"/>
            <a:r>
              <a:rPr lang="en-US" dirty="0"/>
              <a:t>Location of work </a:t>
            </a:r>
          </a:p>
          <a:p>
            <a:pPr lvl="1"/>
            <a:r>
              <a:rPr lang="en-US" b="1" u="sng" dirty="0"/>
              <a:t>Any direction given</a:t>
            </a:r>
          </a:p>
          <a:p>
            <a:pPr lvl="1"/>
            <a:r>
              <a:rPr lang="en-US" dirty="0"/>
              <a:t>Breakdowns of any equipment</a:t>
            </a:r>
          </a:p>
          <a:p>
            <a:pPr lvl="1"/>
            <a:r>
              <a:rPr lang="en-US" dirty="0"/>
              <a:t>Any discussions held between contractor and inspector</a:t>
            </a:r>
          </a:p>
          <a:p>
            <a:pPr lvl="1"/>
            <a:r>
              <a:rPr lang="en-US" dirty="0"/>
              <a:t>Initials of inspector</a:t>
            </a:r>
          </a:p>
          <a:p>
            <a:pPr lvl="1"/>
            <a:endParaRPr lang="en-US" b="1" u="sng" dirty="0"/>
          </a:p>
        </p:txBody>
      </p:sp>
    </p:spTree>
    <p:extLst>
      <p:ext uri="{BB962C8B-B14F-4D97-AF65-F5344CB8AC3E}">
        <p14:creationId xmlns:p14="http://schemas.microsoft.com/office/powerpoint/2010/main" val="49631693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Diaries</a:t>
            </a:r>
          </a:p>
        </p:txBody>
      </p:sp>
      <p:sp>
        <p:nvSpPr>
          <p:cNvPr id="3" name="Content Placeholder 2"/>
          <p:cNvSpPr>
            <a:spLocks noGrp="1"/>
          </p:cNvSpPr>
          <p:nvPr>
            <p:ph idx="1"/>
          </p:nvPr>
        </p:nvSpPr>
        <p:spPr>
          <a:xfrm>
            <a:off x="628650" y="1919923"/>
            <a:ext cx="7886700" cy="4717415"/>
          </a:xfrm>
        </p:spPr>
        <p:txBody>
          <a:bodyPr/>
          <a:lstStyle/>
          <a:p>
            <a:r>
              <a:rPr lang="en-US" sz="3200" dirty="0"/>
              <a:t>Inspector Diaries (</a:t>
            </a:r>
            <a:r>
              <a:rPr lang="en-US" sz="3200" dirty="0" err="1"/>
              <a:t>cont</a:t>
            </a:r>
            <a:r>
              <a:rPr lang="en-US" sz="3200" dirty="0"/>
              <a:t>)</a:t>
            </a:r>
          </a:p>
          <a:p>
            <a:pPr lvl="1"/>
            <a:r>
              <a:rPr lang="en-US" dirty="0"/>
              <a:t>Materials</a:t>
            </a:r>
          </a:p>
          <a:p>
            <a:pPr lvl="2"/>
            <a:r>
              <a:rPr lang="en-US" dirty="0"/>
              <a:t>Where are they coming from</a:t>
            </a:r>
          </a:p>
          <a:p>
            <a:pPr lvl="2"/>
            <a:r>
              <a:rPr lang="en-US" dirty="0"/>
              <a:t>Who is hauling</a:t>
            </a:r>
          </a:p>
          <a:p>
            <a:pPr lvl="1"/>
            <a:r>
              <a:rPr lang="en-US" dirty="0"/>
              <a:t>Testing &amp; Results</a:t>
            </a:r>
          </a:p>
          <a:p>
            <a:pPr lvl="2"/>
            <a:r>
              <a:rPr lang="en-US" dirty="0"/>
              <a:t>Who is doing the testing</a:t>
            </a:r>
          </a:p>
          <a:p>
            <a:pPr lvl="2"/>
            <a:r>
              <a:rPr lang="en-US" dirty="0"/>
              <a:t>Where was it</a:t>
            </a:r>
          </a:p>
          <a:p>
            <a:pPr lvl="1"/>
            <a:r>
              <a:rPr lang="en-US" dirty="0"/>
              <a:t>Looking at your diary – in four months, can you tell exactly what was done that day?</a:t>
            </a:r>
          </a:p>
          <a:p>
            <a:pPr lvl="1"/>
            <a:endParaRPr lang="en-US" dirty="0"/>
          </a:p>
          <a:p>
            <a:pPr lvl="1"/>
            <a:endParaRPr lang="en-US" b="1" u="sng" dirty="0"/>
          </a:p>
        </p:txBody>
      </p:sp>
    </p:spTree>
    <p:extLst>
      <p:ext uri="{BB962C8B-B14F-4D97-AF65-F5344CB8AC3E}">
        <p14:creationId xmlns:p14="http://schemas.microsoft.com/office/powerpoint/2010/main" val="75013741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Inspectors Diaries</a:t>
            </a:r>
          </a:p>
        </p:txBody>
      </p:sp>
      <p:pic>
        <p:nvPicPr>
          <p:cNvPr id="5" name="Content Placeholder 3">
            <a:extLst>
              <a:ext uri="{FF2B5EF4-FFF2-40B4-BE49-F238E27FC236}">
                <a16:creationId xmlns:a16="http://schemas.microsoft.com/office/drawing/2014/main" id="{8F44843E-4EB2-405B-9119-DFE8CB3FB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8821"/>
            <a:ext cx="4757552" cy="3568164"/>
          </a:xfrm>
          <a:prstGeom prst="rect">
            <a:avLst/>
          </a:prstGeom>
        </p:spPr>
      </p:pic>
      <p:pic>
        <p:nvPicPr>
          <p:cNvPr id="7" name="Picture 6">
            <a:extLst>
              <a:ext uri="{FF2B5EF4-FFF2-40B4-BE49-F238E27FC236}">
                <a16:creationId xmlns:a16="http://schemas.microsoft.com/office/drawing/2014/main" id="{A8A4E6AD-268D-4F36-908C-5119C8473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624" y="3648970"/>
            <a:ext cx="4086784" cy="3065088"/>
          </a:xfrm>
          <a:prstGeom prst="rect">
            <a:avLst/>
          </a:prstGeom>
        </p:spPr>
      </p:pic>
      <p:sp>
        <p:nvSpPr>
          <p:cNvPr id="6" name="Oval 5">
            <a:extLst>
              <a:ext uri="{FF2B5EF4-FFF2-40B4-BE49-F238E27FC236}">
                <a16:creationId xmlns:a16="http://schemas.microsoft.com/office/drawing/2014/main" id="{8ACD7F37-927E-44EE-AA67-66A9814BA9B7}"/>
              </a:ext>
            </a:extLst>
          </p:cNvPr>
          <p:cNvSpPr/>
          <p:nvPr/>
        </p:nvSpPr>
        <p:spPr>
          <a:xfrm>
            <a:off x="5311739" y="5349870"/>
            <a:ext cx="1304818" cy="203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EDAAB16-2979-4D9F-8204-5C89561F730E}"/>
              </a:ext>
            </a:extLst>
          </p:cNvPr>
          <p:cNvSpPr/>
          <p:nvPr/>
        </p:nvSpPr>
        <p:spPr>
          <a:xfrm>
            <a:off x="633412" y="3059393"/>
            <a:ext cx="1246759" cy="612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3AEE7D5-F456-4C41-B89F-F98787661D36}"/>
              </a:ext>
            </a:extLst>
          </p:cNvPr>
          <p:cNvSpPr/>
          <p:nvPr/>
        </p:nvSpPr>
        <p:spPr>
          <a:xfrm>
            <a:off x="523982" y="3913313"/>
            <a:ext cx="1356189" cy="1520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83CB08C-7364-4F1E-A75C-A1C685EAD9FC}"/>
              </a:ext>
            </a:extLst>
          </p:cNvPr>
          <p:cNvCxnSpPr/>
          <p:nvPr/>
        </p:nvCxnSpPr>
        <p:spPr>
          <a:xfrm flipH="1">
            <a:off x="3750067" y="2517169"/>
            <a:ext cx="2034284" cy="349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2DCE045-B322-4CC4-8E3C-05DB6E907F21}"/>
              </a:ext>
            </a:extLst>
          </p:cNvPr>
          <p:cNvSpPr/>
          <p:nvPr/>
        </p:nvSpPr>
        <p:spPr>
          <a:xfrm>
            <a:off x="2504058" y="3096505"/>
            <a:ext cx="1919745" cy="2247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6686044-EC7A-442F-A05F-1A610FA38723}"/>
              </a:ext>
            </a:extLst>
          </p:cNvPr>
          <p:cNvCxnSpPr/>
          <p:nvPr/>
        </p:nvCxnSpPr>
        <p:spPr>
          <a:xfrm flipH="1">
            <a:off x="1972638" y="2301411"/>
            <a:ext cx="965771" cy="3184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EFEA29-993F-4B9E-B26F-4ACD0163A91F}"/>
              </a:ext>
            </a:extLst>
          </p:cNvPr>
          <p:cNvCxnSpPr/>
          <p:nvPr/>
        </p:nvCxnSpPr>
        <p:spPr>
          <a:xfrm flipH="1">
            <a:off x="1715784" y="2731534"/>
            <a:ext cx="657546" cy="1119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C11C31-1BF4-40E9-9BE2-498037F14D7B}"/>
              </a:ext>
            </a:extLst>
          </p:cNvPr>
          <p:cNvCxnSpPr>
            <a:stCxn id="5" idx="0"/>
          </p:cNvCxnSpPr>
          <p:nvPr/>
        </p:nvCxnSpPr>
        <p:spPr>
          <a:xfrm flipH="1">
            <a:off x="1715784" y="2028821"/>
            <a:ext cx="662992" cy="303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52A3742-9527-4C79-8BCD-3DB5A7199C6E}"/>
              </a:ext>
            </a:extLst>
          </p:cNvPr>
          <p:cNvCxnSpPr/>
          <p:nvPr/>
        </p:nvCxnSpPr>
        <p:spPr>
          <a:xfrm flipH="1">
            <a:off x="1808252" y="2948683"/>
            <a:ext cx="1130157" cy="1107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2216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Lst>
  </p:timing>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DOT template standard screen blue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1990152A8FD44AADA441BD7500FE3B" ma:contentTypeVersion="24" ma:contentTypeDescription="Create a new document." ma:contentTypeScope="" ma:versionID="409b97e763ee928380678f140d190a9c">
  <xsd:schema xmlns:xsd="http://www.w3.org/2001/XMLSchema" xmlns:xs="http://www.w3.org/2001/XMLSchema" xmlns:p="http://schemas.microsoft.com/office/2006/metadata/properties" xmlns:ns1="http://schemas.microsoft.com/sharepoint/v3" xmlns:ns2="7d342aa1-059c-4e84-8b26-50d0fb93f078" xmlns:ns3="077c9a81-7f24-4f5d-afa4-e4d444f2c472" targetNamespace="http://schemas.microsoft.com/office/2006/metadata/properties" ma:root="true" ma:fieldsID="a95f34e14d86105f52ab02073d01daad" ns1:_="" ns2:_="" ns3:_="">
    <xsd:import namespace="http://schemas.microsoft.com/sharepoint/v3"/>
    <xsd:import namespace="7d342aa1-059c-4e84-8b26-50d0fb93f078"/>
    <xsd:import namespace="077c9a81-7f24-4f5d-afa4-e4d444f2c472"/>
    <xsd:element name="properties">
      <xsd:complexType>
        <xsd:sequence>
          <xsd:element name="documentManagement">
            <xsd:complexType>
              <xsd:all>
                <xsd:element ref="ns1:PublishingStartDate" minOccurs="0"/>
                <xsd:element ref="ns1:PublishingExpirationDate" minOccurs="0"/>
                <xsd:element ref="ns2:AuthorName"/>
                <xsd:element ref="ns2:Owner"/>
                <xsd:element ref="ns3:WisDOTDivision"/>
                <xsd:element ref="ns2:Bureau" minOccurs="0"/>
                <xsd:element ref="ns2:Section" minOccurs="0"/>
                <xsd:element ref="ns2:MediaServiceMetadata" minOccurs="0"/>
                <xsd:element ref="ns2:MediaServiceFastMetadata" minOccurs="0"/>
                <xsd:element ref="ns2:b2204f22ec054d2b8f06b5b6e15fafc8" minOccurs="0"/>
                <xsd:element ref="ns3:ccda7c41e9984a0494c5436c3276f9ec"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342aa1-059c-4e84-8b26-50d0fb93f078" elementFormDefault="qualified">
    <xsd:import namespace="http://schemas.microsoft.com/office/2006/documentManagement/types"/>
    <xsd:import namespace="http://schemas.microsoft.com/office/infopath/2007/PartnerControls"/>
    <xsd:element name="AuthorName" ma:index="4" ma:displayName="Author Name" ma:list="UserInfo" ma:SharePointGroup="0" ma:internalName="AuthorNam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wner" ma:index="5"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ureau" ma:index="7" nillable="true" ma:displayName="Bureau" ma:format="Dropdown" ma:internalName="Bureau" ma:readOnly="false">
      <xsd:simpleType>
        <xsd:union memberTypes="dms:Text">
          <xsd:simpleType>
            <xsd:restriction base="dms:Choice">
              <xsd:enumeration value="Business Services (BBS)"/>
              <xsd:enumeration value="Financial Management (BFM)"/>
              <xsd:enumeration value="Information Technology Services (BITS)"/>
              <xsd:enumeration value="General Counsel"/>
              <xsd:enumeration value="Management and Budget"/>
              <xsd:enumeration value="Public Affairs"/>
              <xsd:enumeration value="Administrator's Office (AO)"/>
              <xsd:enumeration value="Driver services"/>
              <xsd:enumeration value="Field Services"/>
              <xsd:enumeration value="Vehicle Services"/>
              <xsd:enumeration value="Superintendent's Office"/>
              <xsd:enumeration value="Field Operations"/>
              <xsd:enumeration value="Support Services"/>
              <xsd:enumeration value="Transportation Safety"/>
              <xsd:enumeration value="Aeronautics"/>
              <xsd:enumeration value="Planning and Economic Development"/>
              <xsd:enumeration value="State Highway Programs"/>
              <xsd:enumeration value="Transit, Local Roads, Railroads and Harbors"/>
              <xsd:enumeration value="Highway Maintenance"/>
              <xsd:enumeration value="Project Development"/>
              <xsd:enumeration value="Structures"/>
              <xsd:enumeration value="Technical Services"/>
              <xsd:enumeration value="Traffic Operations"/>
              <xsd:enumeration value="OBOEC"/>
              <xsd:enumeration value="North Central Region"/>
              <xsd:enumeration value="Northeast Region"/>
              <xsd:enumeration value="Northwest Region"/>
              <xsd:enumeration value="Southeast Region"/>
              <xsd:enumeration value="Southwest Region"/>
            </xsd:restriction>
          </xsd:simpleType>
        </xsd:union>
      </xsd:simpleType>
    </xsd:element>
    <xsd:element name="Section" ma:index="8" nillable="true" ma:displayName="Section" ma:internalName="Section" ma:readOnly="fals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b2204f22ec054d2b8f06b5b6e15fafc8" ma:index="15" ma:taxonomy="true" ma:internalName="b2204f22ec054d2b8f06b5b6e15fafc8" ma:taxonomyFieldName="MyDOTNavigation" ma:displayName="MyDOT Navigation" ma:readOnly="false" ma:fieldId="{b2204f22-ec05-4d2b-8f06-b5b6e15fafc8}" ma:sspId="352c067e-633e-4f6a-86d3-fef86e6ec05c" ma:termSetId="132fe56b-f8a1-4e52-a3ee-de5bf3f9aa2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7c9a81-7f24-4f5d-afa4-e4d444f2c472" elementFormDefault="qualified">
    <xsd:import namespace="http://schemas.microsoft.com/office/2006/documentManagement/types"/>
    <xsd:import namespace="http://schemas.microsoft.com/office/infopath/2007/PartnerControls"/>
    <xsd:element name="WisDOTDivision" ma:index="6" ma:displayName="WisDOT Division" ma:description="WisDOT Divisions" ma:format="Dropdown" ma:internalName="WisDOTDivision" ma:readOnly="false">
      <xsd:simpleType>
        <xsd:restriction base="dms:Choice">
          <xsd:enumeration value="DBM"/>
          <xsd:enumeration value="Exec"/>
          <xsd:enumeration value="DMV"/>
          <xsd:enumeration value="DSP"/>
          <xsd:enumeration value="DTIM"/>
          <xsd:enumeration value="DTSD"/>
          <xsd:enumeration value="DPM-HR1"/>
        </xsd:restriction>
      </xsd:simpleType>
    </xsd:element>
    <xsd:element name="ccda7c41e9984a0494c5436c3276f9ec" ma:index="16" nillable="true" ma:displayName="MyDOTKeywords_0" ma:hidden="true" ma:internalName="ccda7c41e9984a0494c5436c3276f9ec" ma:readOnly="false">
      <xsd:simpleType>
        <xsd:restriction base="dms:Note"/>
      </xsd:simpleType>
    </xsd:element>
    <xsd:element name="TaxCatchAll" ma:index="21" nillable="true" ma:displayName="Taxonomy Catch All Column" ma:hidden="true" ma:list="{a1e9a1c2-3def-44b5-8760-b7578e2067bb}" ma:internalName="TaxCatchAll" ma:showField="CatchAllData" ma:web="077c9a81-7f24-4f5d-afa4-e4d444f2c4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2204f22ec054d2b8f06b5b6e15fafc8 xmlns="7d342aa1-059c-4e84-8b26-50d0fb93f078">
      <Terms xmlns="http://schemas.microsoft.com/office/infopath/2007/PartnerControls">
        <TermInfo xmlns="http://schemas.microsoft.com/office/infopath/2007/PartnerControls">
          <TermName xmlns="http://schemas.microsoft.com/office/infopath/2007/PartnerControls">Communication Templates</TermName>
          <TermId xmlns="http://schemas.microsoft.com/office/infopath/2007/PartnerControls">924143f1-6dc9-46d7-a9f6-1f2924822cd5</TermId>
        </TermInfo>
      </Terms>
    </b2204f22ec054d2b8f06b5b6e15fafc8>
    <Owner xmlns="7d342aa1-059c-4e84-8b26-50d0fb93f078">
      <UserInfo>
        <DisplayName>Little, Wanda L - DOT</DisplayName>
        <AccountId>540</AccountId>
        <AccountType/>
      </UserInfo>
    </Owner>
    <ccda7c41e9984a0494c5436c3276f9ec xmlns="077c9a81-7f24-4f5d-afa4-e4d444f2c472">Power Point|91c5ccfe-5412-4d60-ad95-adf113dd6163</ccda7c41e9984a0494c5436c3276f9ec>
    <TaxCatchAll xmlns="077c9a81-7f24-4f5d-afa4-e4d444f2c472">
      <Value>509</Value>
      <Value>308</Value>
    </TaxCatchAll>
    <AuthorName xmlns="7d342aa1-059c-4e84-8b26-50d0fb93f078">
      <UserInfo>
        <DisplayName>Little, Wanda L - DOT</DisplayName>
        <AccountId>540</AccountId>
        <AccountType/>
      </UserInfo>
    </AuthorName>
    <PublishingExpirationDate xmlns="http://schemas.microsoft.com/sharepoint/v3" xsi:nil="true"/>
    <Bureau xmlns="7d342aa1-059c-4e84-8b26-50d0fb93f078">Public Affairs</Bureau>
    <PublishingStartDate xmlns="http://schemas.microsoft.com/sharepoint/v3" xsi:nil="true"/>
    <Section xmlns="7d342aa1-059c-4e84-8b26-50d0fb93f078" xsi:nil="true"/>
    <WisDOTDivision xmlns="077c9a81-7f24-4f5d-afa4-e4d444f2c472">Exec</WisDOTDivision>
  </documentManagement>
</p:properties>
</file>

<file path=customXml/itemProps1.xml><?xml version="1.0" encoding="utf-8"?>
<ds:datastoreItem xmlns:ds="http://schemas.openxmlformats.org/officeDocument/2006/customXml" ds:itemID="{CCF3E61F-B536-48E8-9A5E-7E1F949A9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342aa1-059c-4e84-8b26-50d0fb93f078"/>
    <ds:schemaRef ds:uri="077c9a81-7f24-4f5d-afa4-e4d444f2c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B405F2-A598-4045-AE90-A5E9BE705347}">
  <ds:schemaRefs>
    <ds:schemaRef ds:uri="http://schemas.microsoft.com/sharepoint/v3/contenttype/forms"/>
  </ds:schemaRefs>
</ds:datastoreItem>
</file>

<file path=customXml/itemProps3.xml><?xml version="1.0" encoding="utf-8"?>
<ds:datastoreItem xmlns:ds="http://schemas.openxmlformats.org/officeDocument/2006/customXml" ds:itemID="{082569F7-A43E-4AA1-94C4-CEF801B78E8D}">
  <ds:schemaRefs>
    <ds:schemaRef ds:uri="http://purl.org/dc/elements/1.1/"/>
    <ds:schemaRef ds:uri="http://schemas.microsoft.com/office/2006/metadata/properties"/>
    <ds:schemaRef ds:uri="077c9a81-7f24-4f5d-afa4-e4d444f2c472"/>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d342aa1-059c-4e84-8b26-50d0fb93f0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3176</TotalTime>
  <Words>1069</Words>
  <Application>Microsoft Office PowerPoint</Application>
  <PresentationFormat>On-screen Show (4:3)</PresentationFormat>
  <Paragraphs>162</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Arial Narrow</vt:lpstr>
      <vt:lpstr>Calibri</vt:lpstr>
      <vt:lpstr>Wingdings</vt:lpstr>
      <vt:lpstr>WisDOT template standard screen gray background</vt:lpstr>
      <vt:lpstr>WisDOT template standard screen blue background</vt:lpstr>
      <vt:lpstr>Construction Bookkeeping</vt:lpstr>
      <vt:lpstr>Getting Started</vt:lpstr>
      <vt:lpstr>Getting Started</vt:lpstr>
      <vt:lpstr>Files</vt:lpstr>
      <vt:lpstr>Project Diaries</vt:lpstr>
      <vt:lpstr>Project Diaries</vt:lpstr>
      <vt:lpstr>Project Diaries</vt:lpstr>
      <vt:lpstr>Project Diaries</vt:lpstr>
      <vt:lpstr>Inspectors Diaries</vt:lpstr>
      <vt:lpstr>Contract Modification Justifications</vt:lpstr>
      <vt:lpstr>Contract Modifications</vt:lpstr>
      <vt:lpstr>DQI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1024 x 768</dc:title>
  <dc:creator>KIRKPATRICK, MARY K</dc:creator>
  <cp:lastModifiedBy>Hagenbucher, Stacy A - DOT</cp:lastModifiedBy>
  <cp:revision>157</cp:revision>
  <cp:lastPrinted>2017-04-24T18:31:24Z</cp:lastPrinted>
  <dcterms:created xsi:type="dcterms:W3CDTF">2017-03-13T20:15:47Z</dcterms:created>
  <dcterms:modified xsi:type="dcterms:W3CDTF">2020-02-18T20:09:37Z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0x010100541990152A8FD44AADA441BD7500FE3B</vt:lpwstr>
  </property>
  <property fmtid="{D5CDD505-2E9C-101B-9397-08002B2CF9AE}" pid="3" name="MyDOTKeywords">
    <vt:lpwstr>308;#Power Point|91c5ccfe-5412-4d60-ad95-adf113dd6163</vt:lpwstr>
  </property>
  <property fmtid="{D5CDD505-2E9C-101B-9397-08002B2CF9AE}" pid="4" name="MyDOTNavigation">
    <vt:lpwstr>509;#Communication Templates|924143f1-6dc9-46d7-a9f6-1f2924822cd5</vt:lpwstr>
  </property>
</Properties>
</file>