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ink/ink1.xml" ContentType="application/inkml+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4"/>
  </p:sldMasterIdLst>
  <p:notesMasterIdLst>
    <p:notesMasterId r:id="rId18"/>
  </p:notesMasterIdLst>
  <p:handoutMasterIdLst>
    <p:handoutMasterId r:id="rId19"/>
  </p:handoutMasterIdLst>
  <p:sldIdLst>
    <p:sldId id="262" r:id="rId5"/>
    <p:sldId id="266" r:id="rId6"/>
    <p:sldId id="275" r:id="rId7"/>
    <p:sldId id="272" r:id="rId8"/>
    <p:sldId id="273" r:id="rId9"/>
    <p:sldId id="274" r:id="rId10"/>
    <p:sldId id="279" r:id="rId11"/>
    <p:sldId id="277" r:id="rId12"/>
    <p:sldId id="278" r:id="rId13"/>
    <p:sldId id="264" r:id="rId14"/>
    <p:sldId id="263" r:id="rId15"/>
    <p:sldId id="270" r:id="rId16"/>
    <p:sldId id="269" r:id="rId17"/>
  </p:sldIdLst>
  <p:sldSz cx="12192000" cy="6858000"/>
  <p:notesSz cx="69850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8B846"/>
    <a:srgbClr val="00416A"/>
    <a:srgbClr val="1E384B"/>
    <a:srgbClr val="A0284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966" autoAdjust="0"/>
    <p:restoredTop sz="74303" autoAdjust="0"/>
  </p:normalViewPr>
  <p:slideViewPr>
    <p:cSldViewPr snapToGrid="0">
      <p:cViewPr varScale="1">
        <p:scale>
          <a:sx n="59" d="100"/>
          <a:sy n="59" d="100"/>
        </p:scale>
        <p:origin x="1050" y="7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4" d="100"/>
          <a:sy n="84" d="100"/>
        </p:scale>
        <p:origin x="2304"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5797"/>
          </a:xfrm>
          <a:prstGeom prst="rect">
            <a:avLst/>
          </a:prstGeom>
        </p:spPr>
        <p:txBody>
          <a:bodyPr vert="horz" lIns="92958" tIns="46479" rIns="92958" bIns="46479" rtlCol="0"/>
          <a:lstStyle>
            <a:lvl1pPr algn="l">
              <a:defRPr sz="1200"/>
            </a:lvl1pPr>
          </a:lstStyle>
          <a:p>
            <a:r>
              <a:rPr lang="en-US"/>
              <a:t>Presentation Title</a:t>
            </a:r>
          </a:p>
        </p:txBody>
      </p:sp>
      <p:sp>
        <p:nvSpPr>
          <p:cNvPr id="3" name="Date Placeholder 2"/>
          <p:cNvSpPr>
            <a:spLocks noGrp="1"/>
          </p:cNvSpPr>
          <p:nvPr>
            <p:ph type="dt" sz="quarter" idx="1"/>
          </p:nvPr>
        </p:nvSpPr>
        <p:spPr>
          <a:xfrm>
            <a:off x="3956550" y="0"/>
            <a:ext cx="3026833" cy="465797"/>
          </a:xfrm>
          <a:prstGeom prst="rect">
            <a:avLst/>
          </a:prstGeom>
        </p:spPr>
        <p:txBody>
          <a:bodyPr vert="horz" lIns="92958" tIns="46479" rIns="92958" bIns="46479" rtlCol="0"/>
          <a:lstStyle>
            <a:lvl1pPr algn="r">
              <a:defRPr sz="1200"/>
            </a:lvl1pPr>
          </a:lstStyle>
          <a:p>
            <a:fld id="{B57F26A6-6478-434A-8130-8B46218BE89F}" type="datetimeFigureOut">
              <a:rPr lang="en-US" smtClean="0"/>
              <a:t>2/18/2020</a:t>
            </a:fld>
            <a:endParaRPr lang="en-US"/>
          </a:p>
        </p:txBody>
      </p:sp>
      <p:sp>
        <p:nvSpPr>
          <p:cNvPr id="4" name="Footer Placeholder 3"/>
          <p:cNvSpPr>
            <a:spLocks noGrp="1"/>
          </p:cNvSpPr>
          <p:nvPr>
            <p:ph type="ftr" sz="quarter" idx="2"/>
          </p:nvPr>
        </p:nvSpPr>
        <p:spPr>
          <a:xfrm>
            <a:off x="0" y="8817904"/>
            <a:ext cx="3026833" cy="465796"/>
          </a:xfrm>
          <a:prstGeom prst="rect">
            <a:avLst/>
          </a:prstGeom>
        </p:spPr>
        <p:txBody>
          <a:bodyPr vert="horz" lIns="92958" tIns="46479" rIns="92958" bIns="46479" rtlCol="0" anchor="b"/>
          <a:lstStyle>
            <a:lvl1pPr algn="l">
              <a:defRPr sz="1200"/>
            </a:lvl1pPr>
          </a:lstStyle>
          <a:p>
            <a:r>
              <a:rPr lang="en-US"/>
              <a:t>Wisconsin Department of Transportation</a:t>
            </a:r>
          </a:p>
        </p:txBody>
      </p:sp>
      <p:sp>
        <p:nvSpPr>
          <p:cNvPr id="5" name="Slide Number Placeholder 4"/>
          <p:cNvSpPr>
            <a:spLocks noGrp="1"/>
          </p:cNvSpPr>
          <p:nvPr>
            <p:ph type="sldNum" sz="quarter" idx="3"/>
          </p:nvPr>
        </p:nvSpPr>
        <p:spPr>
          <a:xfrm>
            <a:off x="3956550" y="8817904"/>
            <a:ext cx="3026833" cy="465796"/>
          </a:xfrm>
          <a:prstGeom prst="rect">
            <a:avLst/>
          </a:prstGeom>
        </p:spPr>
        <p:txBody>
          <a:bodyPr vert="horz" lIns="92958" tIns="46479" rIns="92958" bIns="46479" rtlCol="0" anchor="b"/>
          <a:lstStyle>
            <a:lvl1pPr algn="r">
              <a:defRPr sz="1200"/>
            </a:lvl1pPr>
          </a:lstStyle>
          <a:p>
            <a:fld id="{EF4D8AD4-E8FC-485C-BDDB-1134A2B67D3A}" type="slidenum">
              <a:rPr lang="en-US" smtClean="0"/>
              <a:t>‹#›</a:t>
            </a:fld>
            <a:endParaRPr lang="en-US"/>
          </a:p>
        </p:txBody>
      </p:sp>
    </p:spTree>
    <p:extLst>
      <p:ext uri="{BB962C8B-B14F-4D97-AF65-F5344CB8AC3E}">
        <p14:creationId xmlns:p14="http://schemas.microsoft.com/office/powerpoint/2010/main" val="42766277"/>
      </p:ext>
    </p:extLst>
  </p:cSld>
  <p:clrMap bg1="lt1" tx1="dk1" bg2="lt2" tx2="dk2" accent1="accent1" accent2="accent2" accent3="accent3" accent4="accent4" accent5="accent5" accent6="accent6" hlink="hlink" folHlink="folHlink"/>
  <p:hf dt="0"/>
</p:handoutMaster>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7-10-25T18:30:47.377"/>
    </inkml:context>
    <inkml:brush xml:id="br0">
      <inkml:brushProperty name="width" value="0.05" units="cm"/>
      <inkml:brushProperty name="height" value="0.05" units="cm"/>
    </inkml:brush>
  </inkml:definitions>
  <inkml:traceGroup>
    <inkml:annotationXML>
      <emma:emma xmlns:emma="http://www.w3.org/2003/04/emma" version="1.0">
        <emma:interpretation id="{EADC1F63-2E2F-4770-B0A2-BD74B931DB67}" emma:medium="tactile" emma:mode="ink">
          <msink:context xmlns:msink="http://schemas.microsoft.com/ink/2010/main" type="inkDrawing" rotatedBoundingBox="48782,4267 48782,4369 48767,4369 48767,4267" shapeName="Other"/>
        </emma:interpretation>
      </emma:emma>
    </inkml:annotationXML>
    <inkml:trace contextRef="#ctx0" brushRef="#br0">1 102 128,'0'0'192,"0"0"0,0 0 1,0 0-33,0 0-64,0 0 64,0 0-64,0 0-32,0-102 0,0 102 32,0 0-32,0 0-32,0 0 0,0 0 33,0 0-65,0 0 32,0 0-32,0 0-32,0 0 32,0 0-65,0 0-31,0 0-128,0 0-128,0 0-97,0 0 1</inkml:trace>
  </inkml:traceGroup>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5797"/>
          </a:xfrm>
          <a:prstGeom prst="rect">
            <a:avLst/>
          </a:prstGeom>
        </p:spPr>
        <p:txBody>
          <a:bodyPr vert="horz" lIns="92958" tIns="46479" rIns="92958" bIns="46479" rtlCol="0"/>
          <a:lstStyle>
            <a:lvl1pPr algn="l">
              <a:defRPr sz="1200"/>
            </a:lvl1pPr>
          </a:lstStyle>
          <a:p>
            <a:r>
              <a:rPr lang="en-US"/>
              <a:t>Presentation Title</a:t>
            </a:r>
          </a:p>
        </p:txBody>
      </p:sp>
      <p:sp>
        <p:nvSpPr>
          <p:cNvPr id="3" name="Date Placeholder 2"/>
          <p:cNvSpPr>
            <a:spLocks noGrp="1"/>
          </p:cNvSpPr>
          <p:nvPr>
            <p:ph type="dt" idx="1"/>
          </p:nvPr>
        </p:nvSpPr>
        <p:spPr>
          <a:xfrm>
            <a:off x="3956550" y="0"/>
            <a:ext cx="3026833" cy="465797"/>
          </a:xfrm>
          <a:prstGeom prst="rect">
            <a:avLst/>
          </a:prstGeom>
        </p:spPr>
        <p:txBody>
          <a:bodyPr vert="horz" lIns="92958" tIns="46479" rIns="92958" bIns="46479" rtlCol="0"/>
          <a:lstStyle>
            <a:lvl1pPr algn="r">
              <a:defRPr sz="1200"/>
            </a:lvl1pPr>
          </a:lstStyle>
          <a:p>
            <a:fld id="{1184054B-77F8-42CB-99ED-993D29461DD2}" type="datetimeFigureOut">
              <a:rPr lang="en-US" smtClean="0"/>
              <a:t>2/18/2020</a:t>
            </a:fld>
            <a:endParaRPr lang="en-US"/>
          </a:p>
        </p:txBody>
      </p:sp>
      <p:sp>
        <p:nvSpPr>
          <p:cNvPr id="4" name="Slide Image Placeholder 3"/>
          <p:cNvSpPr>
            <a:spLocks noGrp="1" noRot="1" noChangeAspect="1"/>
          </p:cNvSpPr>
          <p:nvPr>
            <p:ph type="sldImg" idx="2"/>
          </p:nvPr>
        </p:nvSpPr>
        <p:spPr>
          <a:xfrm>
            <a:off x="706438" y="1160463"/>
            <a:ext cx="5572125" cy="3133725"/>
          </a:xfrm>
          <a:prstGeom prst="rect">
            <a:avLst/>
          </a:prstGeom>
          <a:noFill/>
          <a:ln w="12700">
            <a:solidFill>
              <a:prstClr val="black"/>
            </a:solidFill>
          </a:ln>
        </p:spPr>
        <p:txBody>
          <a:bodyPr vert="horz" lIns="92958" tIns="46479" rIns="92958" bIns="46479" rtlCol="0" anchor="ctr"/>
          <a:lstStyle/>
          <a:p>
            <a:endParaRPr lang="en-US"/>
          </a:p>
        </p:txBody>
      </p:sp>
      <p:sp>
        <p:nvSpPr>
          <p:cNvPr id="5" name="Notes Placeholder 4"/>
          <p:cNvSpPr>
            <a:spLocks noGrp="1"/>
          </p:cNvSpPr>
          <p:nvPr>
            <p:ph type="body" sz="quarter" idx="3"/>
          </p:nvPr>
        </p:nvSpPr>
        <p:spPr>
          <a:xfrm>
            <a:off x="698500" y="4467781"/>
            <a:ext cx="5588000" cy="3655457"/>
          </a:xfrm>
          <a:prstGeom prst="rect">
            <a:avLst/>
          </a:prstGeom>
        </p:spPr>
        <p:txBody>
          <a:bodyPr vert="horz" lIns="92958" tIns="46479" rIns="92958" bIns="4647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17904"/>
            <a:ext cx="3026833" cy="465796"/>
          </a:xfrm>
          <a:prstGeom prst="rect">
            <a:avLst/>
          </a:prstGeom>
        </p:spPr>
        <p:txBody>
          <a:bodyPr vert="horz" lIns="92958" tIns="46479" rIns="92958" bIns="46479" rtlCol="0" anchor="b"/>
          <a:lstStyle>
            <a:lvl1pPr algn="l">
              <a:defRPr sz="1200"/>
            </a:lvl1pPr>
          </a:lstStyle>
          <a:p>
            <a:r>
              <a:rPr lang="en-US"/>
              <a:t>Wisconsin Department of Transportation</a:t>
            </a:r>
          </a:p>
        </p:txBody>
      </p:sp>
      <p:sp>
        <p:nvSpPr>
          <p:cNvPr id="7" name="Slide Number Placeholder 6"/>
          <p:cNvSpPr>
            <a:spLocks noGrp="1"/>
          </p:cNvSpPr>
          <p:nvPr>
            <p:ph type="sldNum" sz="quarter" idx="5"/>
          </p:nvPr>
        </p:nvSpPr>
        <p:spPr>
          <a:xfrm>
            <a:off x="3956550" y="8817904"/>
            <a:ext cx="3026833" cy="465796"/>
          </a:xfrm>
          <a:prstGeom prst="rect">
            <a:avLst/>
          </a:prstGeom>
        </p:spPr>
        <p:txBody>
          <a:bodyPr vert="horz" lIns="92958" tIns="46479" rIns="92958" bIns="46479" rtlCol="0" anchor="b"/>
          <a:lstStyle>
            <a:lvl1pPr algn="r">
              <a:defRPr sz="1200"/>
            </a:lvl1pPr>
          </a:lstStyle>
          <a:p>
            <a:fld id="{275C5B2A-C6C1-46CD-8323-5F37F4106C05}" type="slidenum">
              <a:rPr lang="en-US" smtClean="0"/>
              <a:t>‹#›</a:t>
            </a:fld>
            <a:endParaRPr lang="en-US"/>
          </a:p>
        </p:txBody>
      </p:sp>
    </p:spTree>
    <p:extLst>
      <p:ext uri="{BB962C8B-B14F-4D97-AF65-F5344CB8AC3E}">
        <p14:creationId xmlns:p14="http://schemas.microsoft.com/office/powerpoint/2010/main" val="3011470480"/>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275C5B2A-C6C1-46CD-8323-5F37F4106C05}" type="slidenum">
              <a:rPr lang="en-US" smtClean="0"/>
              <a:t>1</a:t>
            </a:fld>
            <a:endParaRPr lang="en-US"/>
          </a:p>
        </p:txBody>
      </p:sp>
    </p:spTree>
    <p:extLst>
      <p:ext uri="{BB962C8B-B14F-4D97-AF65-F5344CB8AC3E}">
        <p14:creationId xmlns:p14="http://schemas.microsoft.com/office/powerpoint/2010/main" val="9598101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We do not have any new versions of field software for the 2020 construction season.  However, staff with FieldManager 5.3a.1317 or earlier version must upgrade to FieldManager 5.3c.1359 due to continuing issues with FieldManager outbox.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Consultants can access the upgrade and instructions by going to the AWPKB site.  Wis DOT staff should have received the update distributed using the Microsoft SCCM push – if this update is missing please contact the DOT IT service desk and open a ticket.</a:t>
            </a:r>
            <a:endParaRPr lang="en-US" dirty="0"/>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275C5B2A-C6C1-46CD-8323-5F37F4106C05}" type="slidenum">
              <a:rPr lang="en-US" smtClean="0"/>
              <a:t>10</a:t>
            </a:fld>
            <a:endParaRPr lang="en-US"/>
          </a:p>
        </p:txBody>
      </p:sp>
    </p:spTree>
    <p:extLst>
      <p:ext uri="{BB962C8B-B14F-4D97-AF65-F5344CB8AC3E}">
        <p14:creationId xmlns:p14="http://schemas.microsoft.com/office/powerpoint/2010/main" val="19542911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0" fontAlgn="base" hangingPunct="0"/>
            <a:endParaRPr lang="en-US" sz="1200" kern="1200" dirty="0">
              <a:solidFill>
                <a:schemeClr val="tx1"/>
              </a:solidFill>
              <a:effectLst/>
              <a:latin typeface="+mn-lt"/>
              <a:ea typeface="+mn-ea"/>
              <a:cs typeface="+mn-cs"/>
            </a:endParaRPr>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275C5B2A-C6C1-46CD-8323-5F37F4106C05}" type="slidenum">
              <a:rPr lang="en-US" smtClean="0"/>
              <a:t>11</a:t>
            </a:fld>
            <a:endParaRPr lang="en-US"/>
          </a:p>
        </p:txBody>
      </p:sp>
    </p:spTree>
    <p:extLst>
      <p:ext uri="{BB962C8B-B14F-4D97-AF65-F5344CB8AC3E}">
        <p14:creationId xmlns:p14="http://schemas.microsoft.com/office/powerpoint/2010/main" val="29370664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past few years we have been bringing up the release of the AWP construction Module.  We are close – a couple of contracts have been chosen to be piloted this spring and summer. There will be online training this fall and proposed production date of winter 2020.  I believe the idea is to rollout with the December 2020 let projects.</a:t>
            </a:r>
            <a:endParaRPr lang="en-US" dirty="0"/>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275C5B2A-C6C1-46CD-8323-5F37F4106C05}" type="slidenum">
              <a:rPr lang="en-US" smtClean="0"/>
              <a:t>12</a:t>
            </a:fld>
            <a:endParaRPr lang="en-US"/>
          </a:p>
        </p:txBody>
      </p:sp>
    </p:spTree>
    <p:extLst>
      <p:ext uri="{BB962C8B-B14F-4D97-AF65-F5344CB8AC3E}">
        <p14:creationId xmlns:p14="http://schemas.microsoft.com/office/powerpoint/2010/main" val="15998865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275C5B2A-C6C1-46CD-8323-5F37F4106C05}" type="slidenum">
              <a:rPr lang="en-US" smtClean="0"/>
              <a:t>13</a:t>
            </a:fld>
            <a:endParaRPr lang="en-US"/>
          </a:p>
        </p:txBody>
      </p:sp>
    </p:spTree>
    <p:extLst>
      <p:ext uri="{BB962C8B-B14F-4D97-AF65-F5344CB8AC3E}">
        <p14:creationId xmlns:p14="http://schemas.microsoft.com/office/powerpoint/2010/main" val="367152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Some of the reasons that you may need to contact us include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Project correspondence</a:t>
            </a:r>
          </a:p>
          <a:p>
            <a:r>
              <a:rPr lang="en-US" sz="1200" kern="1200" dirty="0">
                <a:solidFill>
                  <a:schemeClr val="tx1"/>
                </a:solidFill>
                <a:effectLst/>
                <a:latin typeface="+mn-lt"/>
                <a:ea typeface="+mn-ea"/>
                <a:cs typeface="+mn-cs"/>
              </a:rPr>
              <a:t>Getting your FieldManager contract and BOX link invitation,</a:t>
            </a:r>
          </a:p>
          <a:p>
            <a:r>
              <a:rPr lang="en-US" sz="1200" kern="1200" dirty="0">
                <a:solidFill>
                  <a:schemeClr val="tx1"/>
                </a:solidFill>
                <a:effectLst/>
                <a:latin typeface="+mn-lt"/>
                <a:ea typeface="+mn-ea"/>
                <a:cs typeface="+mn-cs"/>
              </a:rPr>
              <a:t>Processing contract modifications and estimates,</a:t>
            </a:r>
          </a:p>
          <a:p>
            <a:r>
              <a:rPr lang="en-US" sz="1200" kern="1200" dirty="0">
                <a:solidFill>
                  <a:schemeClr val="tx1"/>
                </a:solidFill>
                <a:effectLst/>
                <a:latin typeface="+mn-lt"/>
                <a:ea typeface="+mn-ea"/>
                <a:cs typeface="+mn-cs"/>
              </a:rPr>
              <a:t>Adjusting liquidated damages</a:t>
            </a:r>
          </a:p>
          <a:p>
            <a:r>
              <a:rPr lang="en-US" sz="1200" kern="1200" dirty="0">
                <a:solidFill>
                  <a:schemeClr val="tx1"/>
                </a:solidFill>
                <a:effectLst/>
                <a:latin typeface="+mn-lt"/>
                <a:ea typeface="+mn-ea"/>
                <a:cs typeface="+mn-cs"/>
              </a:rPr>
              <a:t>Issues with retainage and adding project categories or site time and events to a contract</a:t>
            </a:r>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275C5B2A-C6C1-46CD-8323-5F37F4106C05}" type="slidenum">
              <a:rPr lang="en-US" smtClean="0"/>
              <a:t>2</a:t>
            </a:fld>
            <a:endParaRPr lang="en-US"/>
          </a:p>
        </p:txBody>
      </p:sp>
    </p:spTree>
    <p:extLst>
      <p:ext uri="{BB962C8B-B14F-4D97-AF65-F5344CB8AC3E}">
        <p14:creationId xmlns:p14="http://schemas.microsoft.com/office/powerpoint/2010/main" val="8965726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We’ve been using the </a:t>
            </a:r>
            <a:r>
              <a:rPr lang="en-US" dirty="0" err="1"/>
              <a:t>Aashtoware</a:t>
            </a:r>
            <a:r>
              <a:rPr lang="en-US" dirty="0"/>
              <a:t> Project Knowledge Base site for one full construction year.  Over the past year the number one question/comment that we heard about the AWPKB website and Pantry: Where is it?  Check your emails because just this morning I sent all of you this link and I want you to open them and bookmark them – on your phones, tablets, computers, all of your electronic devices.   This site is where you need to go to get the most up to date, statewide and region approved documentation, software requirements and downloads, training videos and guides, and Pantry!</a:t>
            </a:r>
          </a:p>
          <a:p>
            <a:endParaRPr lang="en-US" dirty="0"/>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275C5B2A-C6C1-46CD-8323-5F37F4106C05}" type="slidenum">
              <a:rPr lang="en-US" smtClean="0"/>
              <a:t>3</a:t>
            </a:fld>
            <a:endParaRPr lang="en-US"/>
          </a:p>
        </p:txBody>
      </p:sp>
    </p:spTree>
    <p:extLst>
      <p:ext uri="{BB962C8B-B14F-4D97-AF65-F5344CB8AC3E}">
        <p14:creationId xmlns:p14="http://schemas.microsoft.com/office/powerpoint/2010/main" val="10451885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Most of you are familiar with what Pantry is but it is not being used consistently.  I want you to think of pantry as if its what’s in your kitchen.  You go shopping, you come home, you put away the new food, keep what’s still good and you throw out what's expired or has gone bad.  This is how our Pantry site works and why its important, now more than ever.  You literally have the internet at your fingertips, which means you can have the most up to date/current information with a click of the button– also the reason why the </a:t>
            </a:r>
            <a:r>
              <a:rPr lang="en-US" dirty="0" err="1"/>
              <a:t>Aashtoware</a:t>
            </a:r>
            <a:r>
              <a:rPr lang="en-US" dirty="0"/>
              <a:t> Project Knowledge Base website was created.  Forms, spreadsheets, information change year round and as they change so does what’s on our site and what’s in the Pantry.</a:t>
            </a:r>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275C5B2A-C6C1-46CD-8323-5F37F4106C05}" type="slidenum">
              <a:rPr lang="en-US" smtClean="0"/>
              <a:t>4</a:t>
            </a:fld>
            <a:endParaRPr lang="en-US"/>
          </a:p>
        </p:txBody>
      </p:sp>
    </p:spTree>
    <p:extLst>
      <p:ext uri="{BB962C8B-B14F-4D97-AF65-F5344CB8AC3E}">
        <p14:creationId xmlns:p14="http://schemas.microsoft.com/office/powerpoint/2010/main" val="2234649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is in Pantry? – Everything you need for a healthy construction season.  Its all the good and none of the expired:</a:t>
            </a:r>
          </a:p>
          <a:p>
            <a:r>
              <a:rPr lang="en-US" dirty="0"/>
              <a:t>You will find links to important construction software updates and releases</a:t>
            </a:r>
          </a:p>
          <a:p>
            <a:r>
              <a:rPr lang="en-US" dirty="0"/>
              <a:t>Future software and application information.</a:t>
            </a:r>
          </a:p>
          <a:p>
            <a:r>
              <a:rPr lang="en-US" dirty="0"/>
              <a:t>The most up to date forms and spreadsheets statewide. </a:t>
            </a:r>
          </a:p>
          <a:p>
            <a:r>
              <a:rPr lang="en-US" dirty="0"/>
              <a:t>The manuals and user guides for your construction software and applications</a:t>
            </a:r>
          </a:p>
          <a:p>
            <a:r>
              <a:rPr lang="en-US" dirty="0"/>
              <a:t>And region specific information - including the region specific forms and PE Guide!</a:t>
            </a:r>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275C5B2A-C6C1-46CD-8323-5F37F4106C05}" type="slidenum">
              <a:rPr lang="en-US" smtClean="0"/>
              <a:t>5</a:t>
            </a:fld>
            <a:endParaRPr lang="en-US"/>
          </a:p>
        </p:txBody>
      </p:sp>
    </p:spTree>
    <p:extLst>
      <p:ext uri="{BB962C8B-B14F-4D97-AF65-F5344CB8AC3E}">
        <p14:creationId xmlns:p14="http://schemas.microsoft.com/office/powerpoint/2010/main" val="28167470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is the garbage – Anything that is not in pantry:</a:t>
            </a:r>
          </a:p>
          <a:p>
            <a:r>
              <a:rPr lang="en-US" dirty="0"/>
              <a:t>Your old Pantry shortcuts from when it was installed on the computers.</a:t>
            </a:r>
          </a:p>
          <a:p>
            <a:r>
              <a:rPr lang="en-US" dirty="0"/>
              <a:t>Any forms or spreadsheets that have been saved in prior construction projects that you plan to recycle during this year’s construction</a:t>
            </a:r>
          </a:p>
          <a:p>
            <a:r>
              <a:rPr lang="en-US" dirty="0"/>
              <a:t>Anything printed.</a:t>
            </a:r>
          </a:p>
          <a:p>
            <a:r>
              <a:rPr lang="en-US" dirty="0"/>
              <a:t>We want you to start fresh with each project with what is in Pantry.</a:t>
            </a:r>
          </a:p>
          <a:p>
            <a:r>
              <a:rPr lang="en-US" dirty="0"/>
              <a:t>Pantry is a revolving door of the state and region’s most current, up to date, approved and accepted items.</a:t>
            </a:r>
          </a:p>
          <a:p>
            <a:r>
              <a:rPr lang="en-US" dirty="0"/>
              <a:t>We need to be using Pantry. </a:t>
            </a:r>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275C5B2A-C6C1-46CD-8323-5F37F4106C05}" type="slidenum">
              <a:rPr lang="en-US" smtClean="0"/>
              <a:t>6</a:t>
            </a:fld>
            <a:endParaRPr lang="en-US"/>
          </a:p>
        </p:txBody>
      </p:sp>
    </p:spTree>
    <p:extLst>
      <p:ext uri="{BB962C8B-B14F-4D97-AF65-F5344CB8AC3E}">
        <p14:creationId xmlns:p14="http://schemas.microsoft.com/office/powerpoint/2010/main" val="24607862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a:extLst>
              <a:ext uri="{FF2B5EF4-FFF2-40B4-BE49-F238E27FC236}">
                <a16:creationId xmlns:a16="http://schemas.microsoft.com/office/drawing/2014/main" id="{1077F9BF-D468-464C-8B3E-FAE9D8C610FC}"/>
              </a:ext>
            </a:extLst>
          </p:cNvPr>
          <p:cNvSpPr>
            <a:spLocks noGrp="1"/>
          </p:cNvSpPr>
          <p:nvPr>
            <p:ph type="body" idx="1"/>
          </p:nvPr>
        </p:nvSpPr>
        <p:spPr/>
        <p:txBody>
          <a:bodyPr/>
          <a:lstStyle/>
          <a:p>
            <a:r>
              <a:rPr lang="en-US" dirty="0"/>
              <a:t>A few reminders for the year:</a:t>
            </a:r>
          </a:p>
          <a:p>
            <a:r>
              <a:rPr lang="en-US" dirty="0"/>
              <a:t>In addition to uploading the as-builts, please email Wendy, our records coordinator and let her know that the uploaded has been completed.</a:t>
            </a:r>
          </a:p>
          <a:p>
            <a:r>
              <a:rPr lang="en-US" dirty="0"/>
              <a:t>As of last fall we no longer need the NCR plan evaluations, we are asking for the DQI’s only.  There’s further instruction in the NCR PE Guide on what information is expected of the DQI.</a:t>
            </a:r>
          </a:p>
          <a:p>
            <a:r>
              <a:rPr lang="en-US" dirty="0"/>
              <a:t>This year we have had quite a few projects where a plant establishment date was entered in FIT but there was no planting required in the contract.  Please do not put a date in this field unless it is part of the contract.</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a:extLst>
              <a:ext uri="{FF2B5EF4-FFF2-40B4-BE49-F238E27FC236}">
                <a16:creationId xmlns:a16="http://schemas.microsoft.com/office/drawing/2014/main" id="{4A80B96F-8483-447D-B90D-38621EAEFBB3}"/>
              </a:ext>
            </a:extLst>
          </p:cNvPr>
          <p:cNvSpPr>
            <a:spLocks noGrp="1"/>
          </p:cNvSpPr>
          <p:nvPr>
            <p:ph type="body" idx="1"/>
          </p:nvPr>
        </p:nvSpPr>
        <p:spPr/>
        <p:txBody>
          <a:bodyPr/>
          <a:lstStyle/>
          <a:p>
            <a:r>
              <a:rPr lang="en-US" dirty="0"/>
              <a:t>We have been asked statewide to gather curb ramp compliance forms by January 1</a:t>
            </a:r>
            <a:r>
              <a:rPr lang="en-US" baseline="30000" dirty="0"/>
              <a:t>st</a:t>
            </a:r>
            <a:r>
              <a:rPr lang="en-US" dirty="0"/>
              <a:t> following construction completion.  For example, your all contract work complete is late November, your finals aren’t due to the region till mid January, the Curb Ramp Compliance Form needs to be submitted Dave Meurett by the January 1</a:t>
            </a:r>
            <a:r>
              <a:rPr lang="en-US" baseline="30000" dirty="0"/>
              <a:t>st</a:t>
            </a:r>
            <a:endParaRPr lang="en-US" dirty="0"/>
          </a:p>
          <a:p>
            <a:r>
              <a:rPr lang="en-US" dirty="0"/>
              <a:t>Date.</a:t>
            </a:r>
          </a:p>
          <a:p>
            <a:r>
              <a:rPr lang="en-US" dirty="0"/>
              <a:t>A UC code has been added to the conmod reason codes list for utility conflicts that cause extra work for the contractor.</a:t>
            </a:r>
          </a:p>
          <a:p>
            <a:r>
              <a:rPr lang="en-US" dirty="0"/>
              <a:t>The conmod justification form has been updated for this year’s construction to include requirements for the Local program projects.  Although a signature isn’t required from the local program agency, the conmod does need to be shared with them. The conmod can’t be processed until the local agency acknowledges receipt or three days from notifying the agency, whichever comes sooner.</a:t>
            </a:r>
          </a:p>
          <a:p>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a:extLst>
              <a:ext uri="{FF2B5EF4-FFF2-40B4-BE49-F238E27FC236}">
                <a16:creationId xmlns:a16="http://schemas.microsoft.com/office/drawing/2014/main" id="{C30CCF6C-F55B-45C6-A914-9C6309C2615B}"/>
              </a:ext>
            </a:extLst>
          </p:cNvPr>
          <p:cNvSpPr>
            <a:spLocks noGrp="1"/>
          </p:cNvSpPr>
          <p:nvPr>
            <p:ph type="body" idx="1"/>
          </p:nvPr>
        </p:nvSpPr>
        <p:spPr/>
        <p:txBody>
          <a:bodyPr/>
          <a:lstStyle/>
          <a:p>
            <a:r>
              <a:rPr lang="en-US" dirty="0"/>
              <a:t>We will no longer be sending a Conditional Final Acceptance letter.</a:t>
            </a:r>
          </a:p>
          <a:p>
            <a:r>
              <a:rPr lang="en-US" dirty="0"/>
              <a:t>The contractor is relieved of maintenance once a project is determined to be substantially complete.</a:t>
            </a:r>
          </a:p>
          <a:p>
            <a:r>
              <a:rPr lang="en-US" dirty="0"/>
              <a:t>Finally, the Statewide and Region Finals Checklist has been updated to include the local program distribution requirements, which include as-built plans, explanation of variations, and the DQI.</a:t>
            </a: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Example Title Slide">
    <p:spTree>
      <p:nvGrpSpPr>
        <p:cNvPr id="1" name=""/>
        <p:cNvGrpSpPr/>
        <p:nvPr/>
      </p:nvGrpSpPr>
      <p:grpSpPr>
        <a:xfrm>
          <a:off x="0" y="0"/>
          <a:ext cx="0" cy="0"/>
          <a:chOff x="0" y="0"/>
          <a:chExt cx="0" cy="0"/>
        </a:xfrm>
      </p:grpSpPr>
      <p:sp>
        <p:nvSpPr>
          <p:cNvPr id="8" name="Text Placeholder 14"/>
          <p:cNvSpPr>
            <a:spLocks noGrp="1"/>
          </p:cNvSpPr>
          <p:nvPr>
            <p:ph type="body" sz="quarter" idx="10" hasCustomPrompt="1"/>
          </p:nvPr>
        </p:nvSpPr>
        <p:spPr>
          <a:xfrm>
            <a:off x="594360" y="2163236"/>
            <a:ext cx="10972800" cy="567260"/>
          </a:xfrm>
          <a:prstGeom prst="rect">
            <a:avLst/>
          </a:prstGeom>
        </p:spPr>
        <p:txBody>
          <a:bodyPr lIns="0" tIns="0" rIns="0" bIns="0" anchor="t" anchorCtr="0"/>
          <a:lstStyle>
            <a:lvl1pPr marL="0" indent="0" algn="ctr">
              <a:buNone/>
              <a:defRPr sz="4700" b="1" spc="150" baseline="0">
                <a:solidFill>
                  <a:srgbClr val="A0284C"/>
                </a:solidFill>
                <a:latin typeface="Arial Narrow" panose="020B0606020202030204" pitchFamily="34" charset="0"/>
              </a:defRPr>
            </a:lvl1pPr>
          </a:lstStyle>
          <a:p>
            <a:pPr lvl="0"/>
            <a:r>
              <a:rPr lang="en-US" dirty="0"/>
              <a:t>Name of Presenter</a:t>
            </a:r>
          </a:p>
        </p:txBody>
      </p:sp>
      <p:sp>
        <p:nvSpPr>
          <p:cNvPr id="9" name="Text Placeholder 17"/>
          <p:cNvSpPr>
            <a:spLocks noGrp="1"/>
          </p:cNvSpPr>
          <p:nvPr>
            <p:ph type="body" sz="quarter" idx="11" hasCustomPrompt="1"/>
          </p:nvPr>
        </p:nvSpPr>
        <p:spPr>
          <a:xfrm>
            <a:off x="594360" y="2730496"/>
            <a:ext cx="10972800" cy="548640"/>
          </a:xfrm>
          <a:prstGeom prst="rect">
            <a:avLst/>
          </a:prstGeom>
        </p:spPr>
        <p:txBody>
          <a:bodyPr lIns="0" tIns="0" rIns="0" bIns="0" anchor="t" anchorCtr="0"/>
          <a:lstStyle>
            <a:lvl1pPr marL="0" indent="0" algn="ctr">
              <a:lnSpc>
                <a:spcPts val="4200"/>
              </a:lnSpc>
              <a:buNone/>
              <a:defRPr sz="4000" spc="100" baseline="0">
                <a:solidFill>
                  <a:srgbClr val="A0284C"/>
                </a:solidFill>
                <a:latin typeface="Arial Narrow" panose="020B0606020202030204" pitchFamily="34" charset="0"/>
              </a:defRPr>
            </a:lvl1pPr>
          </a:lstStyle>
          <a:p>
            <a:pPr lvl="0"/>
            <a:r>
              <a:rPr lang="en-US" dirty="0"/>
              <a:t>Title of Presenter</a:t>
            </a:r>
          </a:p>
        </p:txBody>
      </p:sp>
      <p:sp>
        <p:nvSpPr>
          <p:cNvPr id="10" name="Text Placeholder 19"/>
          <p:cNvSpPr>
            <a:spLocks noGrp="1"/>
          </p:cNvSpPr>
          <p:nvPr>
            <p:ph type="body" sz="quarter" idx="12" hasCustomPrompt="1"/>
          </p:nvPr>
        </p:nvSpPr>
        <p:spPr>
          <a:xfrm>
            <a:off x="594360" y="3505200"/>
            <a:ext cx="10972800" cy="1005840"/>
          </a:xfrm>
          <a:prstGeom prst="rect">
            <a:avLst/>
          </a:prstGeom>
        </p:spPr>
        <p:txBody>
          <a:bodyPr lIns="0" tIns="0" rIns="0" bIns="0" anchor="t" anchorCtr="0"/>
          <a:lstStyle>
            <a:lvl1pPr marL="0" indent="0" algn="ctr">
              <a:lnSpc>
                <a:spcPts val="2700"/>
              </a:lnSpc>
              <a:spcBef>
                <a:spcPts val="0"/>
              </a:spcBef>
              <a:buNone/>
              <a:defRPr sz="2800" spc="100" baseline="0">
                <a:solidFill>
                  <a:srgbClr val="00416A"/>
                </a:solidFill>
                <a:latin typeface="Arial Narrow" panose="020B0606020202030204" pitchFamily="34" charset="0"/>
              </a:defRPr>
            </a:lvl1pPr>
          </a:lstStyle>
          <a:p>
            <a:pPr lvl="0"/>
            <a:r>
              <a:rPr lang="en-US" dirty="0"/>
              <a:t>Name of Conference or Event</a:t>
            </a:r>
          </a:p>
          <a:p>
            <a:pPr lvl="0"/>
            <a:r>
              <a:rPr lang="en-US" dirty="0"/>
              <a:t>Location, City, State</a:t>
            </a:r>
          </a:p>
        </p:txBody>
      </p:sp>
      <p:sp>
        <p:nvSpPr>
          <p:cNvPr id="11" name="Text Placeholder 21"/>
          <p:cNvSpPr>
            <a:spLocks noGrp="1"/>
          </p:cNvSpPr>
          <p:nvPr>
            <p:ph type="body" sz="quarter" idx="13" hasCustomPrompt="1"/>
          </p:nvPr>
        </p:nvSpPr>
        <p:spPr>
          <a:xfrm>
            <a:off x="594360" y="4559300"/>
            <a:ext cx="10972800" cy="482600"/>
          </a:xfrm>
          <a:prstGeom prst="rect">
            <a:avLst/>
          </a:prstGeom>
        </p:spPr>
        <p:txBody>
          <a:bodyPr lIns="0" tIns="0" rIns="0" anchor="t" anchorCtr="0"/>
          <a:lstStyle>
            <a:lvl1pPr marL="0" indent="0" algn="ctr">
              <a:buNone/>
              <a:defRPr sz="2500" b="1" baseline="0">
                <a:solidFill>
                  <a:srgbClr val="A0284C"/>
                </a:solidFill>
                <a:latin typeface="Arial Narrow" panose="020B0606020202030204" pitchFamily="34" charset="0"/>
              </a:defRPr>
            </a:lvl1pPr>
          </a:lstStyle>
          <a:p>
            <a:pPr lvl="0"/>
            <a:r>
              <a:rPr lang="en-US" dirty="0"/>
              <a:t>Month Day, Year</a:t>
            </a:r>
          </a:p>
        </p:txBody>
      </p:sp>
      <p:sp>
        <p:nvSpPr>
          <p:cNvPr id="18" name="Title 1"/>
          <p:cNvSpPr>
            <a:spLocks noGrp="1"/>
          </p:cNvSpPr>
          <p:nvPr>
            <p:ph type="ctrTitle" hasCustomPrompt="1"/>
          </p:nvPr>
        </p:nvSpPr>
        <p:spPr>
          <a:xfrm>
            <a:off x="594360" y="594360"/>
            <a:ext cx="10972800" cy="1475740"/>
          </a:xfrm>
          <a:prstGeom prst="rect">
            <a:avLst/>
          </a:prstGeom>
        </p:spPr>
        <p:txBody>
          <a:bodyPr lIns="0" tIns="0" rIns="0" bIns="0" anchor="ctr" anchorCtr="0"/>
          <a:lstStyle>
            <a:lvl1pPr algn="ctr">
              <a:lnSpc>
                <a:spcPts val="5600"/>
              </a:lnSpc>
              <a:defRPr sz="6300" b="1" spc="100" baseline="0">
                <a:solidFill>
                  <a:srgbClr val="00416A"/>
                </a:solidFill>
                <a:latin typeface="Arial Narrow" panose="020B0606020202030204" pitchFamily="34" charset="0"/>
              </a:defRPr>
            </a:lvl1pPr>
          </a:lstStyle>
          <a:p>
            <a:r>
              <a:rPr lang="en-US" dirty="0"/>
              <a:t>Presentation title line 1</a:t>
            </a:r>
            <a:br>
              <a:rPr lang="en-US" dirty="0"/>
            </a:br>
            <a:r>
              <a:rPr lang="en-US" dirty="0"/>
              <a:t>Line 2 optional</a:t>
            </a:r>
          </a:p>
        </p:txBody>
      </p:sp>
      <p:pic>
        <p:nvPicPr>
          <p:cNvPr id="15" name="Picture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94360" y="5290247"/>
            <a:ext cx="1143000" cy="1143000"/>
          </a:xfrm>
          <a:prstGeom prst="rect">
            <a:avLst/>
          </a:prstGeom>
          <a:effectLst>
            <a:outerShdw blurRad="190500" algn="ctr" rotWithShape="0">
              <a:schemeClr val="tx1">
                <a:lumMod val="50000"/>
                <a:lumOff val="50000"/>
                <a:alpha val="70000"/>
              </a:schemeClr>
            </a:outerShdw>
          </a:effectLst>
        </p:spPr>
      </p:pic>
    </p:spTree>
    <p:extLst>
      <p:ext uri="{BB962C8B-B14F-4D97-AF65-F5344CB8AC3E}">
        <p14:creationId xmlns:p14="http://schemas.microsoft.com/office/powerpoint/2010/main" val="4185722092"/>
      </p:ext>
    </p:extLst>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Example: picture and bullets">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594360" y="594360"/>
            <a:ext cx="10972800" cy="1270528"/>
          </a:xfrm>
          <a:prstGeom prst="rect">
            <a:avLst/>
          </a:prstGeom>
        </p:spPr>
        <p:txBody>
          <a:bodyPr anchor="ctr" anchorCtr="0"/>
          <a:lstStyle>
            <a:lvl1pPr algn="ctr">
              <a:lnSpc>
                <a:spcPts val="4400"/>
              </a:lnSpc>
              <a:defRPr sz="4500" b="1" baseline="0">
                <a:solidFill>
                  <a:srgbClr val="00416A"/>
                </a:solidFill>
                <a:latin typeface="Arial Narrow" panose="020B0606020202030204" pitchFamily="34" charset="0"/>
              </a:defRPr>
            </a:lvl1pPr>
          </a:lstStyle>
          <a:p>
            <a:r>
              <a:rPr lang="en-US" dirty="0"/>
              <a:t>Example: picture and bullets</a:t>
            </a:r>
            <a:br>
              <a:rPr lang="en-US" dirty="0"/>
            </a:br>
            <a:r>
              <a:rPr lang="en-US" dirty="0"/>
              <a:t>Click here to edit headline</a:t>
            </a:r>
          </a:p>
        </p:txBody>
      </p:sp>
      <p:sp>
        <p:nvSpPr>
          <p:cNvPr id="4" name="Text Placeholder 2"/>
          <p:cNvSpPr>
            <a:spLocks noGrp="1"/>
          </p:cNvSpPr>
          <p:nvPr>
            <p:ph type="body" idx="1" hasCustomPrompt="1"/>
          </p:nvPr>
        </p:nvSpPr>
        <p:spPr>
          <a:xfrm>
            <a:off x="594360" y="1930401"/>
            <a:ext cx="10972800" cy="457200"/>
          </a:xfrm>
          <a:prstGeom prst="rect">
            <a:avLst/>
          </a:prstGeom>
        </p:spPr>
        <p:txBody>
          <a:bodyPr anchor="t" anchorCtr="0"/>
          <a:lstStyle>
            <a:lvl1pPr marL="0" indent="0" algn="ctr">
              <a:lnSpc>
                <a:spcPts val="3400"/>
              </a:lnSpc>
              <a:spcBef>
                <a:spcPts val="0"/>
              </a:spcBef>
              <a:buNone/>
              <a:defRPr sz="3600" b="1">
                <a:solidFill>
                  <a:srgbClr val="A0284C"/>
                </a:solidFill>
                <a:latin typeface="Arial Narrow" panose="020B060602020203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here to edit subhead</a:t>
            </a:r>
          </a:p>
        </p:txBody>
      </p:sp>
      <p:sp>
        <p:nvSpPr>
          <p:cNvPr id="5" name="Content Placeholder 2"/>
          <p:cNvSpPr>
            <a:spLocks noGrp="1"/>
          </p:cNvSpPr>
          <p:nvPr>
            <p:ph idx="13" hasCustomPrompt="1"/>
          </p:nvPr>
        </p:nvSpPr>
        <p:spPr>
          <a:xfrm>
            <a:off x="594359" y="2743200"/>
            <a:ext cx="5427299" cy="3825453"/>
          </a:xfrm>
          <a:prstGeom prst="rect">
            <a:avLst/>
          </a:prstGeom>
        </p:spPr>
        <p:txBody>
          <a:bodyPr/>
          <a:lstStyle>
            <a:lvl1pPr>
              <a:defRPr sz="3200" baseline="0">
                <a:solidFill>
                  <a:srgbClr val="00416A"/>
                </a:solidFill>
                <a:latin typeface="Arial Narrow" panose="020B0606020202030204" pitchFamily="34" charset="0"/>
              </a:defRPr>
            </a:lvl1pPr>
            <a:lvl2pPr marL="685800" indent="-228600">
              <a:buFont typeface="Wingdings" panose="05000000000000000000" pitchFamily="2" charset="2"/>
              <a:buChar char="§"/>
              <a:defRPr sz="2800" baseline="0">
                <a:solidFill>
                  <a:srgbClr val="A0284C"/>
                </a:solidFill>
                <a:latin typeface="Arial Narrow" panose="020B0606020202030204" pitchFamily="34" charset="0"/>
              </a:defRPr>
            </a:lvl2pPr>
            <a:lvl3pPr>
              <a:defRPr sz="2400" baseline="0">
                <a:solidFill>
                  <a:srgbClr val="00416A"/>
                </a:solidFill>
                <a:latin typeface="Arial Narrow" panose="020B0606020202030204" pitchFamily="34" charset="0"/>
              </a:defRPr>
            </a:lvl3pPr>
            <a:lvl4pPr marL="1600200" indent="-228600">
              <a:buFont typeface="Wingdings" panose="05000000000000000000" pitchFamily="2" charset="2"/>
              <a:buChar char="§"/>
              <a:defRPr sz="2200" baseline="0">
                <a:solidFill>
                  <a:srgbClr val="A0284C"/>
                </a:solidFill>
                <a:latin typeface="Arial Narrow" panose="020B0606020202030204" pitchFamily="34" charset="0"/>
              </a:defRPr>
            </a:lvl4pPr>
            <a:lvl5pPr>
              <a:defRPr>
                <a:solidFill>
                  <a:schemeClr val="bg1"/>
                </a:solidFill>
                <a:latin typeface="Arial Narrow" panose="020B0606020202030204" pitchFamily="34" charset="0"/>
              </a:defRPr>
            </a:lvl5pPr>
          </a:lstStyle>
          <a:p>
            <a:pPr lvl="0"/>
            <a:r>
              <a:rPr lang="en-US" dirty="0"/>
              <a:t>Click here to edit bullet 1</a:t>
            </a:r>
          </a:p>
          <a:p>
            <a:pPr lvl="1"/>
            <a:r>
              <a:rPr lang="en-US" dirty="0"/>
              <a:t>Click here to edit bullet 2</a:t>
            </a:r>
          </a:p>
          <a:p>
            <a:pPr lvl="2"/>
            <a:r>
              <a:rPr lang="en-US" dirty="0"/>
              <a:t>Click here to edit bullet 3</a:t>
            </a:r>
          </a:p>
          <a:p>
            <a:pPr lvl="3"/>
            <a:r>
              <a:rPr lang="en-US" dirty="0"/>
              <a:t>Click here to edit bullet 4</a:t>
            </a:r>
          </a:p>
        </p:txBody>
      </p:sp>
      <p:sp>
        <p:nvSpPr>
          <p:cNvPr id="6" name="Picture Placeholder 8"/>
          <p:cNvSpPr>
            <a:spLocks noGrp="1"/>
          </p:cNvSpPr>
          <p:nvPr>
            <p:ph type="pic" sz="quarter" idx="14" hasCustomPrompt="1"/>
          </p:nvPr>
        </p:nvSpPr>
        <p:spPr>
          <a:xfrm>
            <a:off x="6329264" y="2743200"/>
            <a:ext cx="5237896" cy="3800052"/>
          </a:xfrm>
          <a:prstGeom prst="rect">
            <a:avLst/>
          </a:prstGeom>
          <a:effectLst>
            <a:outerShdw blurRad="88900" algn="tl" rotWithShape="0">
              <a:schemeClr val="tx2">
                <a:lumMod val="50000"/>
                <a:alpha val="70000"/>
              </a:schemeClr>
            </a:outerShdw>
          </a:effectLst>
        </p:spPr>
        <p:txBody>
          <a:bodyPr tIns="914400"/>
          <a:lstStyle>
            <a:lvl1pPr marL="0" indent="0" algn="ctr">
              <a:lnSpc>
                <a:spcPts val="2700"/>
              </a:lnSpc>
              <a:spcBef>
                <a:spcPts val="0"/>
              </a:spcBef>
              <a:buNone/>
              <a:defRPr sz="2400" baseline="0">
                <a:solidFill>
                  <a:srgbClr val="00416A"/>
                </a:solidFill>
                <a:latin typeface="Arial Narrow" panose="020B0606020202030204" pitchFamily="34" charset="0"/>
              </a:defRPr>
            </a:lvl1pPr>
          </a:lstStyle>
          <a:p>
            <a:r>
              <a:rPr lang="en-US" dirty="0"/>
              <a:t>Double click on icon </a:t>
            </a:r>
            <a:br>
              <a:rPr lang="en-US" dirty="0"/>
            </a:br>
            <a:r>
              <a:rPr lang="en-US" dirty="0"/>
              <a:t>below to insert picture</a:t>
            </a:r>
          </a:p>
        </p:txBody>
      </p:sp>
    </p:spTree>
    <p:extLst>
      <p:ext uri="{BB962C8B-B14F-4D97-AF65-F5344CB8AC3E}">
        <p14:creationId xmlns:p14="http://schemas.microsoft.com/office/powerpoint/2010/main" val="1345652572"/>
      </p:ext>
    </p:extLst>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Example: Bullets only">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594360" y="594360"/>
            <a:ext cx="10972800" cy="1325563"/>
          </a:xfrm>
          <a:prstGeom prst="rect">
            <a:avLst/>
          </a:prstGeom>
        </p:spPr>
        <p:txBody>
          <a:bodyPr anchor="ctr" anchorCtr="0"/>
          <a:lstStyle>
            <a:lvl1pPr algn="ctr">
              <a:lnSpc>
                <a:spcPts val="4400"/>
              </a:lnSpc>
              <a:defRPr sz="4500" b="1" baseline="0">
                <a:solidFill>
                  <a:srgbClr val="00416A"/>
                </a:solidFill>
                <a:latin typeface="Arial Narrow" panose="020B0606020202030204" pitchFamily="34" charset="0"/>
              </a:defRPr>
            </a:lvl1pPr>
          </a:lstStyle>
          <a:p>
            <a:r>
              <a:rPr lang="en-US" dirty="0"/>
              <a:t>Example: bullets only</a:t>
            </a:r>
            <a:br>
              <a:rPr lang="en-US" dirty="0"/>
            </a:br>
            <a:r>
              <a:rPr lang="en-US" dirty="0"/>
              <a:t>Click here to edit headline</a:t>
            </a:r>
          </a:p>
        </p:txBody>
      </p:sp>
      <p:sp>
        <p:nvSpPr>
          <p:cNvPr id="4" name="Content Placeholder 2"/>
          <p:cNvSpPr>
            <a:spLocks noGrp="1"/>
          </p:cNvSpPr>
          <p:nvPr>
            <p:ph idx="1" hasCustomPrompt="1"/>
          </p:nvPr>
        </p:nvSpPr>
        <p:spPr>
          <a:xfrm>
            <a:off x="594360" y="2286000"/>
            <a:ext cx="10972800" cy="4351338"/>
          </a:xfrm>
          <a:prstGeom prst="rect">
            <a:avLst/>
          </a:prstGeom>
        </p:spPr>
        <p:txBody>
          <a:bodyPr/>
          <a:lstStyle>
            <a:lvl1pPr>
              <a:spcBef>
                <a:spcPts val="0"/>
              </a:spcBef>
              <a:defRPr sz="3200" baseline="0">
                <a:solidFill>
                  <a:srgbClr val="00416A"/>
                </a:solidFill>
                <a:latin typeface="Arial Narrow" panose="020B0606020202030204" pitchFamily="34" charset="0"/>
              </a:defRPr>
            </a:lvl1pPr>
            <a:lvl2pPr marL="685800" indent="-228600">
              <a:buFont typeface="Wingdings" panose="05000000000000000000" pitchFamily="2" charset="2"/>
              <a:buChar char="§"/>
              <a:defRPr sz="2800" baseline="0">
                <a:solidFill>
                  <a:srgbClr val="A0284C"/>
                </a:solidFill>
                <a:latin typeface="Arial Narrow" panose="020B0606020202030204" pitchFamily="34" charset="0"/>
              </a:defRPr>
            </a:lvl2pPr>
            <a:lvl3pPr>
              <a:defRPr sz="2400" baseline="0">
                <a:solidFill>
                  <a:srgbClr val="00416A"/>
                </a:solidFill>
                <a:latin typeface="Arial Narrow" panose="020B0606020202030204" pitchFamily="34" charset="0"/>
              </a:defRPr>
            </a:lvl3pPr>
            <a:lvl4pPr marL="1657350" indent="-285750">
              <a:buFont typeface="Wingdings" panose="05000000000000000000" pitchFamily="2" charset="2"/>
              <a:buChar char="§"/>
              <a:defRPr sz="2200" baseline="0">
                <a:solidFill>
                  <a:srgbClr val="A0284C"/>
                </a:solidFill>
                <a:latin typeface="Arial Narrow" panose="020B0606020202030204" pitchFamily="34" charset="0"/>
              </a:defRPr>
            </a:lvl4pPr>
            <a:lvl5pPr>
              <a:defRPr>
                <a:solidFill>
                  <a:schemeClr val="bg1"/>
                </a:solidFill>
                <a:latin typeface="Arial Narrow" panose="020B0606020202030204" pitchFamily="34" charset="0"/>
              </a:defRPr>
            </a:lvl5pPr>
          </a:lstStyle>
          <a:p>
            <a:pPr lvl="0"/>
            <a:r>
              <a:rPr lang="en-US" dirty="0"/>
              <a:t>Click here to edit bullet 1</a:t>
            </a:r>
          </a:p>
          <a:p>
            <a:pPr lvl="1"/>
            <a:r>
              <a:rPr lang="en-US" dirty="0"/>
              <a:t>Click here to edit bullet 2</a:t>
            </a:r>
          </a:p>
          <a:p>
            <a:pPr lvl="2"/>
            <a:r>
              <a:rPr lang="en-US" dirty="0"/>
              <a:t>Click here to edit bullet 3</a:t>
            </a:r>
          </a:p>
          <a:p>
            <a:pPr lvl="3"/>
            <a:r>
              <a:rPr lang="en-US" dirty="0"/>
              <a:t>Click here to edit bullet 4</a:t>
            </a:r>
          </a:p>
        </p:txBody>
      </p:sp>
    </p:spTree>
    <p:extLst>
      <p:ext uri="{BB962C8B-B14F-4D97-AF65-F5344CB8AC3E}">
        <p14:creationId xmlns:p14="http://schemas.microsoft.com/office/powerpoint/2010/main" val="457125490"/>
      </p:ext>
    </p:extLst>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Example picture or graph">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594360" y="594360"/>
            <a:ext cx="10972800" cy="1270528"/>
          </a:xfrm>
          <a:prstGeom prst="rect">
            <a:avLst/>
          </a:prstGeom>
        </p:spPr>
        <p:txBody>
          <a:bodyPr anchor="ctr" anchorCtr="0"/>
          <a:lstStyle>
            <a:lvl1pPr algn="ctr">
              <a:lnSpc>
                <a:spcPts val="4400"/>
              </a:lnSpc>
              <a:defRPr sz="4500" b="1" baseline="0">
                <a:solidFill>
                  <a:srgbClr val="00416A"/>
                </a:solidFill>
                <a:latin typeface="Arial Narrow" panose="020B0606020202030204" pitchFamily="34" charset="0"/>
              </a:defRPr>
            </a:lvl1pPr>
          </a:lstStyle>
          <a:p>
            <a:r>
              <a:rPr lang="en-US" dirty="0"/>
              <a:t>Example: picture or graph only</a:t>
            </a:r>
            <a:br>
              <a:rPr lang="en-US" dirty="0"/>
            </a:br>
            <a:r>
              <a:rPr lang="en-US" dirty="0"/>
              <a:t>Click here to edit headline</a:t>
            </a:r>
          </a:p>
        </p:txBody>
      </p:sp>
      <p:sp>
        <p:nvSpPr>
          <p:cNvPr id="4" name="Text Placeholder 2"/>
          <p:cNvSpPr>
            <a:spLocks noGrp="1"/>
          </p:cNvSpPr>
          <p:nvPr>
            <p:ph type="body" idx="1" hasCustomPrompt="1"/>
          </p:nvPr>
        </p:nvSpPr>
        <p:spPr>
          <a:xfrm>
            <a:off x="594360" y="1930401"/>
            <a:ext cx="10972800" cy="457200"/>
          </a:xfrm>
          <a:prstGeom prst="rect">
            <a:avLst/>
          </a:prstGeom>
        </p:spPr>
        <p:txBody>
          <a:bodyPr anchor="t" anchorCtr="0"/>
          <a:lstStyle>
            <a:lvl1pPr marL="0" indent="0" algn="ctr">
              <a:lnSpc>
                <a:spcPts val="3400"/>
              </a:lnSpc>
              <a:spcBef>
                <a:spcPts val="0"/>
              </a:spcBef>
              <a:buNone/>
              <a:defRPr sz="3600" b="1">
                <a:solidFill>
                  <a:srgbClr val="A0284C"/>
                </a:solidFill>
                <a:latin typeface="Arial Narrow" panose="020B060602020203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here to edit subhead</a:t>
            </a:r>
          </a:p>
        </p:txBody>
      </p:sp>
      <p:sp>
        <p:nvSpPr>
          <p:cNvPr id="5" name="Picture Placeholder 8"/>
          <p:cNvSpPr>
            <a:spLocks noGrp="1"/>
          </p:cNvSpPr>
          <p:nvPr>
            <p:ph type="pic" sz="quarter" idx="14" hasCustomPrompt="1"/>
          </p:nvPr>
        </p:nvSpPr>
        <p:spPr>
          <a:xfrm>
            <a:off x="594360" y="2743200"/>
            <a:ext cx="10972800" cy="3825879"/>
          </a:xfrm>
          <a:prstGeom prst="rect">
            <a:avLst/>
          </a:prstGeom>
          <a:effectLst>
            <a:outerShdw blurRad="101600" algn="tl" rotWithShape="0">
              <a:schemeClr val="tx2">
                <a:lumMod val="50000"/>
                <a:alpha val="70000"/>
              </a:schemeClr>
            </a:outerShdw>
          </a:effectLst>
        </p:spPr>
        <p:txBody>
          <a:bodyPr tIns="914400"/>
          <a:lstStyle>
            <a:lvl1pPr marL="0" indent="0" algn="ctr">
              <a:lnSpc>
                <a:spcPts val="2700"/>
              </a:lnSpc>
              <a:spcBef>
                <a:spcPts val="0"/>
              </a:spcBef>
              <a:buNone/>
              <a:defRPr sz="2400" baseline="0">
                <a:solidFill>
                  <a:srgbClr val="00416A"/>
                </a:solidFill>
                <a:latin typeface="Arial Narrow" panose="020B0606020202030204" pitchFamily="34" charset="0"/>
              </a:defRPr>
            </a:lvl1pPr>
          </a:lstStyle>
          <a:p>
            <a:r>
              <a:rPr lang="en-US" dirty="0"/>
              <a:t>Double click on icon below to insert picture</a:t>
            </a:r>
          </a:p>
        </p:txBody>
      </p:sp>
    </p:spTree>
    <p:extLst>
      <p:ext uri="{BB962C8B-B14F-4D97-AF65-F5344CB8AC3E}">
        <p14:creationId xmlns:p14="http://schemas.microsoft.com/office/powerpoint/2010/main" val="3608552125"/>
      </p:ext>
    </p:extLst>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Example: Subhead and Bullets">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594360" y="594360"/>
            <a:ext cx="10972800" cy="1270528"/>
          </a:xfrm>
          <a:prstGeom prst="rect">
            <a:avLst/>
          </a:prstGeom>
        </p:spPr>
        <p:txBody>
          <a:bodyPr anchor="ctr" anchorCtr="0"/>
          <a:lstStyle>
            <a:lvl1pPr algn="ctr">
              <a:lnSpc>
                <a:spcPts val="4400"/>
              </a:lnSpc>
              <a:defRPr sz="4500" b="1" baseline="0">
                <a:solidFill>
                  <a:srgbClr val="00416A"/>
                </a:solidFill>
                <a:latin typeface="Arial Narrow" panose="020B0606020202030204" pitchFamily="34" charset="0"/>
              </a:defRPr>
            </a:lvl1pPr>
          </a:lstStyle>
          <a:p>
            <a:r>
              <a:rPr lang="en-US" dirty="0"/>
              <a:t>Example: subhead and bullets</a:t>
            </a:r>
            <a:br>
              <a:rPr lang="en-US" dirty="0"/>
            </a:br>
            <a:r>
              <a:rPr lang="en-US" dirty="0"/>
              <a:t>Click here to edit headline</a:t>
            </a:r>
          </a:p>
        </p:txBody>
      </p:sp>
      <p:sp>
        <p:nvSpPr>
          <p:cNvPr id="5" name="Text Placeholder 2"/>
          <p:cNvSpPr>
            <a:spLocks noGrp="1"/>
          </p:cNvSpPr>
          <p:nvPr>
            <p:ph type="body" idx="1" hasCustomPrompt="1"/>
          </p:nvPr>
        </p:nvSpPr>
        <p:spPr>
          <a:xfrm>
            <a:off x="594360" y="1930401"/>
            <a:ext cx="10972800" cy="457200"/>
          </a:xfrm>
          <a:prstGeom prst="rect">
            <a:avLst/>
          </a:prstGeom>
        </p:spPr>
        <p:txBody>
          <a:bodyPr anchor="t" anchorCtr="0"/>
          <a:lstStyle>
            <a:lvl1pPr marL="0" indent="0" algn="ctr">
              <a:lnSpc>
                <a:spcPts val="3400"/>
              </a:lnSpc>
              <a:spcBef>
                <a:spcPts val="0"/>
              </a:spcBef>
              <a:buNone/>
              <a:defRPr sz="3600" b="1">
                <a:solidFill>
                  <a:srgbClr val="A0284C"/>
                </a:solidFill>
                <a:latin typeface="Arial Narrow" panose="020B060602020203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here to edit subhead</a:t>
            </a:r>
          </a:p>
        </p:txBody>
      </p:sp>
      <p:sp>
        <p:nvSpPr>
          <p:cNvPr id="6" name="Content Placeholder 2"/>
          <p:cNvSpPr>
            <a:spLocks noGrp="1"/>
          </p:cNvSpPr>
          <p:nvPr>
            <p:ph idx="13" hasCustomPrompt="1"/>
          </p:nvPr>
        </p:nvSpPr>
        <p:spPr>
          <a:xfrm>
            <a:off x="594360" y="2743200"/>
            <a:ext cx="10972800" cy="3825453"/>
          </a:xfrm>
          <a:prstGeom prst="rect">
            <a:avLst/>
          </a:prstGeom>
        </p:spPr>
        <p:txBody>
          <a:bodyPr/>
          <a:lstStyle>
            <a:lvl1pPr>
              <a:defRPr sz="3200" baseline="0">
                <a:solidFill>
                  <a:srgbClr val="00416A"/>
                </a:solidFill>
                <a:latin typeface="Arial Narrow" panose="020B0606020202030204" pitchFamily="34" charset="0"/>
              </a:defRPr>
            </a:lvl1pPr>
            <a:lvl2pPr marL="685800" indent="-228600">
              <a:buFont typeface="Wingdings" panose="05000000000000000000" pitchFamily="2" charset="2"/>
              <a:buChar char="§"/>
              <a:defRPr sz="2800" baseline="0">
                <a:solidFill>
                  <a:srgbClr val="A0284C"/>
                </a:solidFill>
                <a:latin typeface="Arial Narrow" panose="020B0606020202030204" pitchFamily="34" charset="0"/>
              </a:defRPr>
            </a:lvl2pPr>
            <a:lvl3pPr>
              <a:defRPr sz="2400" baseline="0">
                <a:solidFill>
                  <a:srgbClr val="00416A"/>
                </a:solidFill>
                <a:latin typeface="Arial Narrow" panose="020B0606020202030204" pitchFamily="34" charset="0"/>
              </a:defRPr>
            </a:lvl3pPr>
            <a:lvl4pPr marL="1657350" indent="-285750">
              <a:buFont typeface="Wingdings" panose="05000000000000000000" pitchFamily="2" charset="2"/>
              <a:buChar char="§"/>
              <a:defRPr sz="2200" baseline="0">
                <a:solidFill>
                  <a:srgbClr val="A0284C"/>
                </a:solidFill>
                <a:latin typeface="Arial Narrow" panose="020B0606020202030204" pitchFamily="34" charset="0"/>
              </a:defRPr>
            </a:lvl4pPr>
            <a:lvl5pPr>
              <a:defRPr>
                <a:solidFill>
                  <a:schemeClr val="bg1"/>
                </a:solidFill>
                <a:latin typeface="Arial Narrow" panose="020B0606020202030204" pitchFamily="34" charset="0"/>
              </a:defRPr>
            </a:lvl5pPr>
          </a:lstStyle>
          <a:p>
            <a:pPr lvl="0"/>
            <a:r>
              <a:rPr lang="en-US" dirty="0"/>
              <a:t>Click here to edit bullet 1</a:t>
            </a:r>
          </a:p>
          <a:p>
            <a:pPr lvl="1"/>
            <a:r>
              <a:rPr lang="en-US" dirty="0"/>
              <a:t>Click here to edit bullet 2</a:t>
            </a:r>
          </a:p>
          <a:p>
            <a:pPr lvl="2"/>
            <a:r>
              <a:rPr lang="en-US" dirty="0"/>
              <a:t>Click here to edit bullet 3</a:t>
            </a:r>
          </a:p>
          <a:p>
            <a:pPr lvl="3"/>
            <a:r>
              <a:rPr lang="en-US" dirty="0"/>
              <a:t>Click here to edit bullet 4</a:t>
            </a:r>
          </a:p>
        </p:txBody>
      </p:sp>
    </p:spTree>
    <p:extLst>
      <p:ext uri="{BB962C8B-B14F-4D97-AF65-F5344CB8AC3E}">
        <p14:creationId xmlns:p14="http://schemas.microsoft.com/office/powerpoint/2010/main" val="3035851788"/>
      </p:ext>
    </p:extLst>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Example subhead and paragraph">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594360" y="594360"/>
            <a:ext cx="10972800" cy="1270528"/>
          </a:xfrm>
          <a:prstGeom prst="rect">
            <a:avLst/>
          </a:prstGeom>
        </p:spPr>
        <p:txBody>
          <a:bodyPr anchor="ctr" anchorCtr="0"/>
          <a:lstStyle>
            <a:lvl1pPr algn="ctr">
              <a:lnSpc>
                <a:spcPts val="4400"/>
              </a:lnSpc>
              <a:defRPr sz="4500" b="1" baseline="0">
                <a:solidFill>
                  <a:srgbClr val="00416A"/>
                </a:solidFill>
                <a:latin typeface="Arial Narrow" panose="020B0606020202030204" pitchFamily="34" charset="0"/>
              </a:defRPr>
            </a:lvl1pPr>
          </a:lstStyle>
          <a:p>
            <a:r>
              <a:rPr lang="en-US" dirty="0"/>
              <a:t>Example: subhead and paragraph</a:t>
            </a:r>
            <a:br>
              <a:rPr lang="en-US" dirty="0"/>
            </a:br>
            <a:r>
              <a:rPr lang="en-US" dirty="0"/>
              <a:t>Click here to edit headline</a:t>
            </a:r>
          </a:p>
        </p:txBody>
      </p:sp>
      <p:sp>
        <p:nvSpPr>
          <p:cNvPr id="4" name="Text Placeholder 2"/>
          <p:cNvSpPr>
            <a:spLocks noGrp="1"/>
          </p:cNvSpPr>
          <p:nvPr>
            <p:ph type="body" idx="1" hasCustomPrompt="1"/>
          </p:nvPr>
        </p:nvSpPr>
        <p:spPr>
          <a:xfrm>
            <a:off x="594360" y="1930401"/>
            <a:ext cx="10972800" cy="457200"/>
          </a:xfrm>
          <a:prstGeom prst="rect">
            <a:avLst/>
          </a:prstGeom>
        </p:spPr>
        <p:txBody>
          <a:bodyPr anchor="t" anchorCtr="0"/>
          <a:lstStyle>
            <a:lvl1pPr marL="0" indent="0" algn="ctr">
              <a:lnSpc>
                <a:spcPts val="3400"/>
              </a:lnSpc>
              <a:spcBef>
                <a:spcPts val="0"/>
              </a:spcBef>
              <a:buNone/>
              <a:defRPr sz="3600" b="1">
                <a:solidFill>
                  <a:srgbClr val="A0284C"/>
                </a:solidFill>
                <a:latin typeface="Arial Narrow" panose="020B060602020203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here to edit subhead</a:t>
            </a:r>
          </a:p>
        </p:txBody>
      </p:sp>
      <p:sp>
        <p:nvSpPr>
          <p:cNvPr id="5" name="Content Placeholder 2"/>
          <p:cNvSpPr>
            <a:spLocks noGrp="1"/>
          </p:cNvSpPr>
          <p:nvPr>
            <p:ph idx="13" hasCustomPrompt="1"/>
          </p:nvPr>
        </p:nvSpPr>
        <p:spPr>
          <a:xfrm>
            <a:off x="594360" y="2743200"/>
            <a:ext cx="10972800" cy="3825453"/>
          </a:xfrm>
          <a:prstGeom prst="rect">
            <a:avLst/>
          </a:prstGeom>
        </p:spPr>
        <p:txBody>
          <a:bodyPr/>
          <a:lstStyle>
            <a:lvl1pPr marL="0" indent="0">
              <a:lnSpc>
                <a:spcPts val="3100"/>
              </a:lnSpc>
              <a:buNone/>
              <a:defRPr baseline="0">
                <a:solidFill>
                  <a:srgbClr val="00416A"/>
                </a:solidFill>
                <a:latin typeface="Arial Narrow" panose="020B0606020202030204" pitchFamily="34" charset="0"/>
              </a:defRPr>
            </a:lvl1pPr>
            <a:lvl2pPr>
              <a:defRPr baseline="0">
                <a:solidFill>
                  <a:srgbClr val="DCC070"/>
                </a:solidFill>
                <a:latin typeface="Arial Narrow" panose="020B0606020202030204" pitchFamily="34" charset="0"/>
              </a:defRPr>
            </a:lvl2pPr>
            <a:lvl3pPr>
              <a:defRPr baseline="0">
                <a:solidFill>
                  <a:schemeClr val="bg1"/>
                </a:solidFill>
                <a:latin typeface="Arial Narrow" panose="020B0606020202030204" pitchFamily="34" charset="0"/>
              </a:defRPr>
            </a:lvl3pPr>
            <a:lvl4pPr>
              <a:defRPr baseline="0">
                <a:solidFill>
                  <a:srgbClr val="FFC000"/>
                </a:solidFill>
                <a:latin typeface="Arial Narrow" panose="020B0606020202030204" pitchFamily="34" charset="0"/>
              </a:defRPr>
            </a:lvl4pPr>
            <a:lvl5pPr>
              <a:defRPr>
                <a:solidFill>
                  <a:schemeClr val="bg1"/>
                </a:solidFill>
                <a:latin typeface="Arial Narrow" panose="020B0606020202030204" pitchFamily="34" charset="0"/>
              </a:defRPr>
            </a:lvl5pPr>
          </a:lstStyle>
          <a:p>
            <a:pPr lvl="0"/>
            <a:r>
              <a:rPr lang="en-US" dirty="0"/>
              <a:t>Click here to edit paragraph.</a:t>
            </a:r>
          </a:p>
        </p:txBody>
      </p:sp>
    </p:spTree>
    <p:extLst>
      <p:ext uri="{BB962C8B-B14F-4D97-AF65-F5344CB8AC3E}">
        <p14:creationId xmlns:p14="http://schemas.microsoft.com/office/powerpoint/2010/main" val="613432053"/>
      </p:ext>
    </p:extLst>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721354197"/>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8002319" y="4360549"/>
            <a:ext cx="3775972" cy="2497451"/>
          </a:xfrm>
          <a:prstGeom prst="rect">
            <a:avLst/>
          </a:prstGeom>
        </p:spPr>
      </p:pic>
      <p:pic>
        <p:nvPicPr>
          <p:cNvPr id="3" name="Picture 2"/>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417235140"/>
      </p:ext>
    </p:extLst>
  </p:cSld>
  <p:clrMap bg1="lt1" tx1="dk1" bg2="lt2" tx2="dk2" accent1="accent1" accent2="accent2" accent3="accent3" accent4="accent4" accent5="accent5" accent6="accent6" hlink="hlink" folHlink="folHlink"/>
  <p:sldLayoutIdLst>
    <p:sldLayoutId id="2147483656" r:id="rId1"/>
    <p:sldLayoutId id="2147483660" r:id="rId2"/>
    <p:sldLayoutId id="2147483657" r:id="rId3"/>
    <p:sldLayoutId id="2147483661" r:id="rId4"/>
    <p:sldLayoutId id="2147483658" r:id="rId5"/>
    <p:sldLayoutId id="2147483659" r:id="rId6"/>
    <p:sldLayoutId id="2147483663" r:id="rId7"/>
  </p:sldLayoutIdLst>
  <p:transition spd="slow">
    <p:fad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7.png"/></Relationships>
</file>

<file path=ppt/slides/_rels/slide10.xml.rels><?xml version="1.0" encoding="UTF-8" standalone="yes"?>
<Relationships xmlns="http://schemas.openxmlformats.org/package/2006/relationships"><Relationship Id="rId3" Type="http://schemas.openxmlformats.org/officeDocument/2006/relationships/hyperlink" Target="https://awpkb.dot.wi.gov/Content/Downloads/Downloads.htm" TargetMode="External"/><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hyperlink" Target="mailto:dotitservicedesk@dot.wi.gov" TargetMode="External"/><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mailto:Jennifer.Trudeau@dot.wi.gov"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mailto:Rebecca.Olsen@dot.wi.gov"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awpkb.dot.wi.gov/Content/constr/constr.ht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awpkb.dot.wi.gov/Content/constr/Pantry/RegionSpecific.htm"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awpkb.dot.wi.gov/Content/constr/constr.htm"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8" Type="http://schemas.openxmlformats.org/officeDocument/2006/relationships/hyperlink" Target="https://awpkb.dot.wi.gov/Content/constr/Pantry/StatewideXLS.htm" TargetMode="External"/><Relationship Id="rId3" Type="http://schemas.openxmlformats.org/officeDocument/2006/relationships/hyperlink" Target="https://awpkb.dot.wi.gov/Content/constr/constr.htm" TargetMode="External"/><Relationship Id="rId7" Type="http://schemas.openxmlformats.org/officeDocument/2006/relationships/hyperlink" Target="https://awpkb.dot.wi.gov/Content/constr/Pantry/StatewideManuals.ht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awpkb.dot.wi.gov/Content/constr/Pantry/StatewideForms.htm" TargetMode="External"/><Relationship Id="rId5" Type="http://schemas.openxmlformats.org/officeDocument/2006/relationships/hyperlink" Target="https://awpkb.dot.wi.gov/Content/constr/ConstrSoftware.htm" TargetMode="External"/><Relationship Id="rId10" Type="http://schemas.openxmlformats.org/officeDocument/2006/relationships/hyperlink" Target="https://awpkb.dot.wi.gov/Content/constr/PantryFiles/RegionSpecific/NC/NCRPEGuide.pdf" TargetMode="External"/><Relationship Id="rId4" Type="http://schemas.openxmlformats.org/officeDocument/2006/relationships/image" Target="../media/image4.png"/><Relationship Id="rId9" Type="http://schemas.openxmlformats.org/officeDocument/2006/relationships/hyperlink" Target="https://awpkb.dot.wi.gov/Content/constr/Pantry/RegionSpecific.htm"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awpkb.dot.wi.gov/Content/constr/constr.ht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hyperlink" Target="mailto:Wendy.Nystrom@dot.wi.gov" TargetMode="External"/><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594360" y="2514600"/>
            <a:ext cx="10972800" cy="2514600"/>
          </a:xfrm>
        </p:spPr>
        <p:txBody>
          <a:bodyPr/>
          <a:lstStyle/>
          <a:p>
            <a:r>
              <a:rPr lang="en-US" sz="4400" dirty="0"/>
              <a:t>Jennifer Trudeau, Rebecca Olsen</a:t>
            </a:r>
          </a:p>
        </p:txBody>
      </p:sp>
      <p:sp>
        <p:nvSpPr>
          <p:cNvPr id="4" name="Text Placeholder 3"/>
          <p:cNvSpPr>
            <a:spLocks noGrp="1"/>
          </p:cNvSpPr>
          <p:nvPr>
            <p:ph type="body" sz="quarter" idx="12"/>
          </p:nvPr>
        </p:nvSpPr>
        <p:spPr/>
        <p:txBody>
          <a:bodyPr/>
          <a:lstStyle/>
          <a:p>
            <a:r>
              <a:rPr lang="en-US" dirty="0"/>
              <a:t>North Central Region</a:t>
            </a:r>
          </a:p>
          <a:p>
            <a:r>
              <a:rPr lang="en-US" dirty="0"/>
              <a:t>2020 Construction Conference</a:t>
            </a:r>
          </a:p>
        </p:txBody>
      </p:sp>
      <p:sp>
        <p:nvSpPr>
          <p:cNvPr id="5" name="Text Placeholder 4"/>
          <p:cNvSpPr>
            <a:spLocks noGrp="1"/>
          </p:cNvSpPr>
          <p:nvPr>
            <p:ph type="body" sz="quarter" idx="13"/>
          </p:nvPr>
        </p:nvSpPr>
        <p:spPr>
          <a:xfrm>
            <a:off x="594360" y="4389120"/>
            <a:ext cx="10972800" cy="482600"/>
          </a:xfrm>
        </p:spPr>
        <p:txBody>
          <a:bodyPr/>
          <a:lstStyle/>
          <a:p>
            <a:r>
              <a:rPr lang="en-US" dirty="0"/>
              <a:t>February 19, 2020</a:t>
            </a:r>
          </a:p>
        </p:txBody>
      </p:sp>
      <p:sp>
        <p:nvSpPr>
          <p:cNvPr id="6" name="Title 5"/>
          <p:cNvSpPr>
            <a:spLocks noGrp="1"/>
          </p:cNvSpPr>
          <p:nvPr>
            <p:ph type="ctrTitle"/>
          </p:nvPr>
        </p:nvSpPr>
        <p:spPr/>
        <p:txBody>
          <a:bodyPr/>
          <a:lstStyle/>
          <a:p>
            <a:r>
              <a:rPr lang="en-US" dirty="0"/>
              <a:t>Construction Administration</a:t>
            </a:r>
            <a:br>
              <a:rPr lang="en-US" dirty="0"/>
            </a:br>
            <a:r>
              <a:rPr lang="en-US" dirty="0"/>
              <a:t>&amp; Field Software</a:t>
            </a:r>
          </a:p>
        </p:txBody>
      </p:sp>
      <mc:AlternateContent xmlns:mc="http://schemas.openxmlformats.org/markup-compatibility/2006" xmlns:p14="http://schemas.microsoft.com/office/powerpoint/2010/main">
        <mc:Choice Requires="p14">
          <p:contentPart p14:bwMode="auto" r:id="rId3">
            <p14:nvContentPartPr>
              <p14:cNvPr id="9" name="Ink 8"/>
              <p14:cNvContentPartPr/>
              <p14:nvPr/>
            </p14:nvContentPartPr>
            <p14:xfrm>
              <a:off x="17556192" y="1536192"/>
              <a:ext cx="360" cy="37080"/>
            </p14:xfrm>
          </p:contentPart>
        </mc:Choice>
        <mc:Fallback xmlns="">
          <p:pic>
            <p:nvPicPr>
              <p:cNvPr id="9" name="Ink 8"/>
              <p:cNvPicPr/>
              <p:nvPr/>
            </p:nvPicPr>
            <p:blipFill>
              <a:blip r:embed="rId5"/>
              <a:stretch>
                <a:fillRect/>
              </a:stretch>
            </p:blipFill>
            <p:spPr>
              <a:xfrm>
                <a:off x="17553312" y="1533312"/>
                <a:ext cx="6120" cy="42840"/>
              </a:xfrm>
              <a:prstGeom prst="rect">
                <a:avLst/>
              </a:prstGeom>
            </p:spPr>
          </p:pic>
        </mc:Fallback>
      </mc:AlternateContent>
    </p:spTree>
    <p:extLst>
      <p:ext uri="{BB962C8B-B14F-4D97-AF65-F5344CB8AC3E}">
        <p14:creationId xmlns:p14="http://schemas.microsoft.com/office/powerpoint/2010/main" val="241009718"/>
      </p:ext>
    </p:extLst>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ts val="4800"/>
              </a:lnSpc>
            </a:pPr>
            <a:r>
              <a:rPr lang="en-US" sz="4800" dirty="0"/>
              <a:t>Construction Administration</a:t>
            </a:r>
            <a:br>
              <a:rPr lang="en-US" sz="4800" dirty="0"/>
            </a:br>
            <a:r>
              <a:rPr lang="en-US" sz="4800" dirty="0"/>
              <a:t>&amp; Field Software</a:t>
            </a:r>
          </a:p>
        </p:txBody>
      </p:sp>
      <p:sp>
        <p:nvSpPr>
          <p:cNvPr id="3" name="Text Placeholder 2"/>
          <p:cNvSpPr>
            <a:spLocks noGrp="1"/>
          </p:cNvSpPr>
          <p:nvPr>
            <p:ph type="body" idx="1"/>
          </p:nvPr>
        </p:nvSpPr>
        <p:spPr>
          <a:xfrm>
            <a:off x="594360" y="2057400"/>
            <a:ext cx="10972800" cy="457200"/>
          </a:xfrm>
        </p:spPr>
        <p:txBody>
          <a:bodyPr/>
          <a:lstStyle/>
          <a:p>
            <a:r>
              <a:rPr lang="en-US" sz="3900" dirty="0"/>
              <a:t>FieldManager 5.3c.1359</a:t>
            </a:r>
          </a:p>
        </p:txBody>
      </p:sp>
      <p:sp>
        <p:nvSpPr>
          <p:cNvPr id="4" name="Content Placeholder 3"/>
          <p:cNvSpPr>
            <a:spLocks noGrp="1"/>
          </p:cNvSpPr>
          <p:nvPr>
            <p:ph idx="13"/>
          </p:nvPr>
        </p:nvSpPr>
        <p:spPr>
          <a:xfrm>
            <a:off x="594360" y="2514600"/>
            <a:ext cx="10702290" cy="4188988"/>
          </a:xfrm>
        </p:spPr>
        <p:txBody>
          <a:bodyPr/>
          <a:lstStyle/>
          <a:p>
            <a:r>
              <a:rPr lang="en-US" sz="3500" dirty="0"/>
              <a:t>Consultants:</a:t>
            </a:r>
          </a:p>
          <a:p>
            <a:pPr lvl="1"/>
            <a:r>
              <a:rPr lang="en-US" sz="3200" dirty="0"/>
              <a:t>Responsible for their own installs &amp; updates</a:t>
            </a:r>
          </a:p>
          <a:p>
            <a:pPr lvl="1"/>
            <a:r>
              <a:rPr lang="en-US" sz="3200" dirty="0"/>
              <a:t>Instructions &amp; installation code are located on the AWPKB download page: </a:t>
            </a:r>
            <a:r>
              <a:rPr lang="en-US" sz="3200" dirty="0">
                <a:hlinkClick r:id="rId3"/>
              </a:rPr>
              <a:t>https://awpkb.dot.wi.gov/Content/Downloads/Downloads.htm</a:t>
            </a:r>
            <a:endParaRPr lang="en-US" sz="3200" dirty="0"/>
          </a:p>
          <a:p>
            <a:r>
              <a:rPr lang="en-US" sz="3500" dirty="0"/>
              <a:t>WisDOT:</a:t>
            </a:r>
          </a:p>
          <a:p>
            <a:pPr lvl="1"/>
            <a:r>
              <a:rPr lang="en-US" sz="3200" dirty="0"/>
              <a:t>Distributed using Microsoft SCCM</a:t>
            </a:r>
          </a:p>
          <a:p>
            <a:pPr lvl="1"/>
            <a:r>
              <a:rPr lang="en-US" sz="3200" dirty="0"/>
              <a:t>If missing an update contact the DOT IT Service Desk</a:t>
            </a:r>
          </a:p>
          <a:p>
            <a:endParaRPr lang="en-US" dirty="0"/>
          </a:p>
          <a:p>
            <a:endParaRPr lang="en-US" dirty="0"/>
          </a:p>
        </p:txBody>
      </p:sp>
    </p:spTree>
    <p:extLst>
      <p:ext uri="{BB962C8B-B14F-4D97-AF65-F5344CB8AC3E}">
        <p14:creationId xmlns:p14="http://schemas.microsoft.com/office/powerpoint/2010/main" val="4070898727"/>
      </p:ext>
    </p:extLst>
  </p:cSld>
  <p:clrMapOvr>
    <a:masterClrMapping/>
  </p:clrMapOvr>
  <p:transition spd="slow">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ts val="4800"/>
              </a:lnSpc>
            </a:pPr>
            <a:r>
              <a:rPr lang="en-US" sz="4800" dirty="0"/>
              <a:t>Construction Administration</a:t>
            </a:r>
            <a:br>
              <a:rPr lang="en-US" sz="4800" dirty="0"/>
            </a:br>
            <a:r>
              <a:rPr lang="en-US" sz="4800" dirty="0"/>
              <a:t>&amp; Field Software</a:t>
            </a:r>
          </a:p>
        </p:txBody>
      </p:sp>
      <p:sp>
        <p:nvSpPr>
          <p:cNvPr id="3" name="Content Placeholder 2"/>
          <p:cNvSpPr>
            <a:spLocks noGrp="1"/>
          </p:cNvSpPr>
          <p:nvPr>
            <p:ph idx="1"/>
          </p:nvPr>
        </p:nvSpPr>
        <p:spPr>
          <a:xfrm>
            <a:off x="594360" y="2415380"/>
            <a:ext cx="10972800" cy="3337719"/>
          </a:xfrm>
        </p:spPr>
        <p:txBody>
          <a:bodyPr anchor="ctr"/>
          <a:lstStyle/>
          <a:p>
            <a:r>
              <a:rPr lang="en-US" sz="3600" dirty="0"/>
              <a:t>DOT IT Service Desk</a:t>
            </a:r>
          </a:p>
          <a:p>
            <a:pPr lvl="1"/>
            <a:r>
              <a:rPr lang="en-US" sz="3200" dirty="0"/>
              <a:t>Call (800) 362-3050 or (608) 266-9434</a:t>
            </a:r>
          </a:p>
          <a:p>
            <a:pPr lvl="1"/>
            <a:r>
              <a:rPr lang="en-US" sz="3200" dirty="0"/>
              <a:t>Email:  </a:t>
            </a:r>
            <a:r>
              <a:rPr lang="en-US" sz="3200" dirty="0">
                <a:hlinkClick r:id="rId3"/>
              </a:rPr>
              <a:t>dotitservicedesk@dot.wi.gov</a:t>
            </a:r>
            <a:endParaRPr lang="en-US" sz="3200" dirty="0"/>
          </a:p>
          <a:p>
            <a:pPr lvl="1"/>
            <a:r>
              <a:rPr lang="en-US" sz="3200" dirty="0"/>
              <a:t>Available Monday – Friday from 6:00 a.m. – 5:30 p.m.</a:t>
            </a:r>
          </a:p>
        </p:txBody>
      </p:sp>
    </p:spTree>
    <p:extLst>
      <p:ext uri="{BB962C8B-B14F-4D97-AF65-F5344CB8AC3E}">
        <p14:creationId xmlns:p14="http://schemas.microsoft.com/office/powerpoint/2010/main" val="94013174"/>
      </p:ext>
    </p:extLst>
  </p:cSld>
  <p:clrMapOvr>
    <a:masterClrMapping/>
  </p:clrMapOvr>
  <p:transition spd="slow">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ts val="4800"/>
              </a:lnSpc>
            </a:pPr>
            <a:r>
              <a:rPr lang="en-US" sz="4800" dirty="0"/>
              <a:t>Construction Administration</a:t>
            </a:r>
            <a:br>
              <a:rPr lang="en-US" sz="4800" dirty="0"/>
            </a:br>
            <a:r>
              <a:rPr lang="en-US" sz="4800" dirty="0"/>
              <a:t>&amp; Field Software</a:t>
            </a:r>
          </a:p>
        </p:txBody>
      </p:sp>
      <p:sp>
        <p:nvSpPr>
          <p:cNvPr id="3" name="Text Placeholder 2"/>
          <p:cNvSpPr>
            <a:spLocks noGrp="1"/>
          </p:cNvSpPr>
          <p:nvPr>
            <p:ph type="body" idx="1"/>
          </p:nvPr>
        </p:nvSpPr>
        <p:spPr>
          <a:xfrm>
            <a:off x="594360" y="2057400"/>
            <a:ext cx="10972800" cy="457200"/>
          </a:xfrm>
        </p:spPr>
        <p:txBody>
          <a:bodyPr/>
          <a:lstStyle/>
          <a:p>
            <a:r>
              <a:rPr lang="en-US" sz="3900" dirty="0"/>
              <a:t>AWP Construction</a:t>
            </a:r>
          </a:p>
        </p:txBody>
      </p:sp>
      <p:sp>
        <p:nvSpPr>
          <p:cNvPr id="4" name="Content Placeholder 3"/>
          <p:cNvSpPr>
            <a:spLocks noGrp="1"/>
          </p:cNvSpPr>
          <p:nvPr>
            <p:ph idx="13"/>
          </p:nvPr>
        </p:nvSpPr>
        <p:spPr>
          <a:xfrm>
            <a:off x="594360" y="2988128"/>
            <a:ext cx="10702290" cy="3715459"/>
          </a:xfrm>
        </p:spPr>
        <p:txBody>
          <a:bodyPr/>
          <a:lstStyle/>
          <a:p>
            <a:r>
              <a:rPr lang="en-US" dirty="0"/>
              <a:t>Construction Module – Project Status</a:t>
            </a:r>
          </a:p>
          <a:p>
            <a:pPr lvl="1"/>
            <a:r>
              <a:rPr lang="en-US" dirty="0"/>
              <a:t>Configuration changes, report creation and testing</a:t>
            </a:r>
          </a:p>
          <a:p>
            <a:pPr lvl="1"/>
            <a:r>
              <a:rPr lang="en-US" dirty="0"/>
              <a:t>Pilot contracts – Spring/Summer 2020</a:t>
            </a:r>
          </a:p>
          <a:p>
            <a:pPr lvl="1"/>
            <a:r>
              <a:rPr lang="en-US" dirty="0"/>
              <a:t>Online training – Fall 2020</a:t>
            </a:r>
          </a:p>
          <a:p>
            <a:pPr lvl="1"/>
            <a:r>
              <a:rPr lang="en-US" dirty="0"/>
              <a:t>Proposed production date – Winter 2020</a:t>
            </a:r>
          </a:p>
        </p:txBody>
      </p:sp>
    </p:spTree>
    <p:extLst>
      <p:ext uri="{BB962C8B-B14F-4D97-AF65-F5344CB8AC3E}">
        <p14:creationId xmlns:p14="http://schemas.microsoft.com/office/powerpoint/2010/main" val="852060646"/>
      </p:ext>
    </p:extLst>
  </p:cSld>
  <p:clrMapOvr>
    <a:masterClrMapping/>
  </p:clrMapOvr>
  <p:transition spd="slow">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9238BEF5-EB8A-4BFB-B9AB-CD0E8E471769}"/>
              </a:ext>
            </a:extLst>
          </p:cNvPr>
          <p:cNvPicPr>
            <a:picLocks noChangeAspect="1"/>
          </p:cNvPicPr>
          <p:nvPr/>
        </p:nvPicPr>
        <p:blipFill>
          <a:blip r:embed="rId3"/>
          <a:stretch>
            <a:fillRect/>
          </a:stretch>
        </p:blipFill>
        <p:spPr>
          <a:xfrm>
            <a:off x="3048000" y="381000"/>
            <a:ext cx="6096000" cy="6096000"/>
          </a:xfrm>
          <a:prstGeom prst="ellipse">
            <a:avLst/>
          </a:prstGeom>
          <a:ln>
            <a:noFill/>
          </a:ln>
          <a:effectLst>
            <a:softEdge rad="112500"/>
          </a:effectLst>
        </p:spPr>
      </p:pic>
    </p:spTree>
    <p:extLst>
      <p:ext uri="{BB962C8B-B14F-4D97-AF65-F5344CB8AC3E}">
        <p14:creationId xmlns:p14="http://schemas.microsoft.com/office/powerpoint/2010/main" val="158915735"/>
      </p:ext>
    </p:extLst>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ts val="4800"/>
              </a:lnSpc>
            </a:pPr>
            <a:r>
              <a:rPr lang="en-US" sz="4800" dirty="0"/>
              <a:t>Construction Administration Support</a:t>
            </a:r>
          </a:p>
        </p:txBody>
      </p:sp>
      <p:sp>
        <p:nvSpPr>
          <p:cNvPr id="3" name="Text Placeholder 2"/>
          <p:cNvSpPr>
            <a:spLocks noGrp="1"/>
          </p:cNvSpPr>
          <p:nvPr>
            <p:ph type="body" idx="1"/>
          </p:nvPr>
        </p:nvSpPr>
        <p:spPr>
          <a:xfrm>
            <a:off x="609600" y="1805667"/>
            <a:ext cx="10972800" cy="438150"/>
          </a:xfrm>
        </p:spPr>
        <p:txBody>
          <a:bodyPr/>
          <a:lstStyle/>
          <a:p>
            <a:r>
              <a:rPr lang="en-US" sz="3900" dirty="0"/>
              <a:t>State Highway &amp; Local Roads Program</a:t>
            </a:r>
          </a:p>
        </p:txBody>
      </p:sp>
      <p:sp>
        <p:nvSpPr>
          <p:cNvPr id="4" name="Content Placeholder 3"/>
          <p:cNvSpPr>
            <a:spLocks noGrp="1"/>
          </p:cNvSpPr>
          <p:nvPr>
            <p:ph idx="13"/>
          </p:nvPr>
        </p:nvSpPr>
        <p:spPr>
          <a:xfrm>
            <a:off x="162560" y="2831379"/>
            <a:ext cx="5852160" cy="1554480"/>
          </a:xfrm>
        </p:spPr>
        <p:txBody>
          <a:bodyPr/>
          <a:lstStyle/>
          <a:p>
            <a:r>
              <a:rPr lang="en-US" sz="3500" dirty="0"/>
              <a:t>Jen Trudeau (Rhinelander)</a:t>
            </a:r>
          </a:p>
          <a:p>
            <a:pPr lvl="1">
              <a:buFont typeface="Wingdings" panose="05000000000000000000" pitchFamily="2" charset="2"/>
              <a:buChar char="§"/>
            </a:pPr>
            <a:r>
              <a:rPr lang="en-US" dirty="0"/>
              <a:t>Phone: 715-365-5723</a:t>
            </a:r>
          </a:p>
          <a:p>
            <a:pPr lvl="1">
              <a:buFont typeface="Wingdings" panose="05000000000000000000" pitchFamily="2" charset="2"/>
              <a:buChar char="§"/>
            </a:pPr>
            <a:r>
              <a:rPr lang="en-US" dirty="0"/>
              <a:t>Email: </a:t>
            </a:r>
            <a:r>
              <a:rPr lang="en-US" dirty="0">
                <a:hlinkClick r:id="rId3"/>
              </a:rPr>
              <a:t>Jennifer.Trudeau@dot.wi.gov</a:t>
            </a:r>
            <a:endParaRPr lang="en-US" sz="3500" dirty="0"/>
          </a:p>
        </p:txBody>
      </p:sp>
      <p:sp>
        <p:nvSpPr>
          <p:cNvPr id="7" name="Content Placeholder 3">
            <a:extLst>
              <a:ext uri="{FF2B5EF4-FFF2-40B4-BE49-F238E27FC236}">
                <a16:creationId xmlns:a16="http://schemas.microsoft.com/office/drawing/2014/main" id="{9572EED6-30DC-4321-BFDC-0B292D8F7C2F}"/>
              </a:ext>
            </a:extLst>
          </p:cNvPr>
          <p:cNvSpPr txBox="1">
            <a:spLocks/>
          </p:cNvSpPr>
          <p:nvPr/>
        </p:nvSpPr>
        <p:spPr>
          <a:xfrm>
            <a:off x="6363611" y="2743200"/>
            <a:ext cx="5634991" cy="382545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baseline="0">
                <a:solidFill>
                  <a:srgbClr val="00416A"/>
                </a:solidFill>
                <a:latin typeface="Arial Narrow" panose="020B0606020202030204" pitchFamily="34" charset="0"/>
                <a:ea typeface="+mn-ea"/>
                <a:cs typeface="+mn-cs"/>
              </a:defRPr>
            </a:lvl1pPr>
            <a:lvl2pPr marL="685800" indent="-228600" algn="l" defTabSz="914400" rtl="0" eaLnBrk="1" latinLnBrk="0" hangingPunct="1">
              <a:lnSpc>
                <a:spcPct val="90000"/>
              </a:lnSpc>
              <a:spcBef>
                <a:spcPts val="500"/>
              </a:spcBef>
              <a:buFont typeface="Wingdings" panose="05000000000000000000" pitchFamily="2" charset="2"/>
              <a:buChar char="§"/>
              <a:defRPr sz="2800" kern="1200" baseline="0">
                <a:solidFill>
                  <a:srgbClr val="A0284C"/>
                </a:solidFill>
                <a:latin typeface="Arial Narrow" panose="020B060602020203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baseline="0">
                <a:solidFill>
                  <a:srgbClr val="00416A"/>
                </a:solidFill>
                <a:latin typeface="Arial Narrow" panose="020B0606020202030204" pitchFamily="34" charset="0"/>
                <a:ea typeface="+mn-ea"/>
                <a:cs typeface="+mn-cs"/>
              </a:defRPr>
            </a:lvl3pPr>
            <a:lvl4pPr marL="1600200" indent="-228600" algn="l" defTabSz="914400" rtl="0" eaLnBrk="1" latinLnBrk="0" hangingPunct="1">
              <a:lnSpc>
                <a:spcPct val="90000"/>
              </a:lnSpc>
              <a:spcBef>
                <a:spcPts val="500"/>
              </a:spcBef>
              <a:buFont typeface="Wingdings" panose="05000000000000000000" pitchFamily="2" charset="2"/>
              <a:buChar char="§"/>
              <a:defRPr sz="2200" kern="1200" baseline="0">
                <a:solidFill>
                  <a:srgbClr val="A0284C"/>
                </a:solidFill>
                <a:latin typeface="Arial Narrow" panose="020B060602020203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Arial Narrow" panose="020B060602020203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US" dirty="0"/>
          </a:p>
        </p:txBody>
      </p:sp>
      <p:sp>
        <p:nvSpPr>
          <p:cNvPr id="8" name="Content Placeholder 3">
            <a:extLst>
              <a:ext uri="{FF2B5EF4-FFF2-40B4-BE49-F238E27FC236}">
                <a16:creationId xmlns:a16="http://schemas.microsoft.com/office/drawing/2014/main" id="{92C3EF18-0E30-47AB-88C5-7C0CF1FD2A65}"/>
              </a:ext>
            </a:extLst>
          </p:cNvPr>
          <p:cNvSpPr txBox="1">
            <a:spLocks/>
          </p:cNvSpPr>
          <p:nvPr/>
        </p:nvSpPr>
        <p:spPr>
          <a:xfrm>
            <a:off x="6177280" y="2831379"/>
            <a:ext cx="5852160" cy="155448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baseline="0">
                <a:solidFill>
                  <a:srgbClr val="00416A"/>
                </a:solidFill>
                <a:latin typeface="Arial Narrow" panose="020B0606020202030204" pitchFamily="34" charset="0"/>
                <a:ea typeface="+mn-ea"/>
                <a:cs typeface="+mn-cs"/>
              </a:defRPr>
            </a:lvl1pPr>
            <a:lvl2pPr marL="685800" indent="-228600" algn="l" defTabSz="914400" rtl="0" eaLnBrk="1" latinLnBrk="0" hangingPunct="1">
              <a:lnSpc>
                <a:spcPct val="90000"/>
              </a:lnSpc>
              <a:spcBef>
                <a:spcPts val="500"/>
              </a:spcBef>
              <a:buFont typeface="Wingdings" panose="05000000000000000000" pitchFamily="2" charset="2"/>
              <a:buChar char="§"/>
              <a:defRPr sz="2800" kern="1200" baseline="0">
                <a:solidFill>
                  <a:srgbClr val="A0284C"/>
                </a:solidFill>
                <a:latin typeface="Arial Narrow" panose="020B060602020203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baseline="0">
                <a:solidFill>
                  <a:srgbClr val="00416A"/>
                </a:solidFill>
                <a:latin typeface="Arial Narrow" panose="020B0606020202030204" pitchFamily="34" charset="0"/>
                <a:ea typeface="+mn-ea"/>
                <a:cs typeface="+mn-cs"/>
              </a:defRPr>
            </a:lvl3pPr>
            <a:lvl4pPr marL="1600200" indent="-228600" algn="l" defTabSz="914400" rtl="0" eaLnBrk="1" latinLnBrk="0" hangingPunct="1">
              <a:lnSpc>
                <a:spcPct val="90000"/>
              </a:lnSpc>
              <a:spcBef>
                <a:spcPts val="500"/>
              </a:spcBef>
              <a:buFont typeface="Wingdings" panose="05000000000000000000" pitchFamily="2" charset="2"/>
              <a:buChar char="§"/>
              <a:defRPr sz="2200" kern="1200" baseline="0">
                <a:solidFill>
                  <a:srgbClr val="A0284C"/>
                </a:solidFill>
                <a:latin typeface="Arial Narrow" panose="020B060602020203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Arial Narrow" panose="020B060602020203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3500" dirty="0"/>
              <a:t>Becky Olsen (WI Rapids)</a:t>
            </a:r>
          </a:p>
          <a:p>
            <a:pPr lvl="1"/>
            <a:r>
              <a:rPr lang="en-US" dirty="0"/>
              <a:t>Phone: 715-421-7301</a:t>
            </a:r>
          </a:p>
          <a:p>
            <a:pPr lvl="1"/>
            <a:r>
              <a:rPr lang="en-US" dirty="0"/>
              <a:t>Email: </a:t>
            </a:r>
            <a:r>
              <a:rPr lang="en-US" dirty="0">
                <a:hlinkClick r:id="rId4"/>
              </a:rPr>
              <a:t>Rebecca.Olsen@dot.wi.gov</a:t>
            </a:r>
            <a:endParaRPr lang="en-US" dirty="0"/>
          </a:p>
        </p:txBody>
      </p:sp>
      <p:sp>
        <p:nvSpPr>
          <p:cNvPr id="9" name="TextBox 8">
            <a:extLst>
              <a:ext uri="{FF2B5EF4-FFF2-40B4-BE49-F238E27FC236}">
                <a16:creationId xmlns:a16="http://schemas.microsoft.com/office/drawing/2014/main" id="{D87E62C8-4BBB-4803-ADE0-53757361446F}"/>
              </a:ext>
            </a:extLst>
          </p:cNvPr>
          <p:cNvSpPr txBox="1"/>
          <p:nvPr/>
        </p:nvSpPr>
        <p:spPr>
          <a:xfrm>
            <a:off x="624841" y="4655926"/>
            <a:ext cx="3512457" cy="1569660"/>
          </a:xfrm>
          <a:prstGeom prst="rect">
            <a:avLst/>
          </a:prstGeom>
          <a:noFill/>
        </p:spPr>
        <p:txBody>
          <a:bodyPr wrap="square" rtlCol="0">
            <a:spAutoFit/>
          </a:bodyPr>
          <a:lstStyle/>
          <a:p>
            <a:pPr marL="285750" indent="-285750">
              <a:buFont typeface="Arial" panose="020B0604020202020204" pitchFamily="34" charset="0"/>
              <a:buChar char="•"/>
            </a:pPr>
            <a:r>
              <a:rPr lang="en-US" sz="2400" dirty="0">
                <a:solidFill>
                  <a:srgbClr val="00416A"/>
                </a:solidFill>
                <a:latin typeface="Arial Narrow" panose="020B0606020202030204" pitchFamily="34" charset="0"/>
              </a:rPr>
              <a:t>Transfer</a:t>
            </a:r>
            <a:r>
              <a:rPr lang="en-US" sz="2400" dirty="0">
                <a:latin typeface="Arial Narrow" panose="020B0606020202030204" pitchFamily="34" charset="0"/>
              </a:rPr>
              <a:t> </a:t>
            </a:r>
            <a:r>
              <a:rPr lang="en-US" sz="2400" dirty="0">
                <a:solidFill>
                  <a:srgbClr val="00416A"/>
                </a:solidFill>
                <a:latin typeface="Arial Narrow" panose="020B0606020202030204" pitchFamily="34" charset="0"/>
              </a:rPr>
              <a:t>contracts</a:t>
            </a:r>
          </a:p>
          <a:p>
            <a:pPr marL="285750" indent="-285750">
              <a:buFont typeface="Arial" panose="020B0604020202020204" pitchFamily="34" charset="0"/>
              <a:buChar char="•"/>
            </a:pPr>
            <a:r>
              <a:rPr lang="en-US" sz="2400" dirty="0">
                <a:solidFill>
                  <a:srgbClr val="00416A"/>
                </a:solidFill>
                <a:latin typeface="Arial Narrow" panose="020B0606020202030204" pitchFamily="34" charset="0"/>
              </a:rPr>
              <a:t>Obtain BOX link</a:t>
            </a:r>
          </a:p>
          <a:p>
            <a:pPr marL="285750" indent="-285750">
              <a:buFont typeface="Arial" panose="020B0604020202020204" pitchFamily="34" charset="0"/>
              <a:buChar char="•"/>
            </a:pPr>
            <a:r>
              <a:rPr lang="en-US" sz="2400" dirty="0">
                <a:solidFill>
                  <a:srgbClr val="00416A"/>
                </a:solidFill>
                <a:latin typeface="Arial Narrow" panose="020B0606020202030204" pitchFamily="34" charset="0"/>
              </a:rPr>
              <a:t>Contract modifications</a:t>
            </a:r>
          </a:p>
          <a:p>
            <a:pPr marL="285750" indent="-285750">
              <a:buFont typeface="Arial" panose="020B0604020202020204" pitchFamily="34" charset="0"/>
              <a:buChar char="•"/>
            </a:pPr>
            <a:r>
              <a:rPr lang="en-US" sz="2400" dirty="0">
                <a:solidFill>
                  <a:srgbClr val="00416A"/>
                </a:solidFill>
                <a:latin typeface="Arial Narrow" panose="020B0606020202030204" pitchFamily="34" charset="0"/>
              </a:rPr>
              <a:t>Estimates</a:t>
            </a:r>
          </a:p>
        </p:txBody>
      </p:sp>
      <p:sp>
        <p:nvSpPr>
          <p:cNvPr id="10" name="TextBox 9">
            <a:extLst>
              <a:ext uri="{FF2B5EF4-FFF2-40B4-BE49-F238E27FC236}">
                <a16:creationId xmlns:a16="http://schemas.microsoft.com/office/drawing/2014/main" id="{67DC0A1C-B523-43B9-8D08-2A3E24E787B1}"/>
              </a:ext>
            </a:extLst>
          </p:cNvPr>
          <p:cNvSpPr txBox="1"/>
          <p:nvPr/>
        </p:nvSpPr>
        <p:spPr>
          <a:xfrm>
            <a:off x="4569058" y="4655926"/>
            <a:ext cx="7429544" cy="1200329"/>
          </a:xfrm>
          <a:prstGeom prst="rect">
            <a:avLst/>
          </a:prstGeom>
          <a:noFill/>
        </p:spPr>
        <p:txBody>
          <a:bodyPr wrap="square" rtlCol="0">
            <a:spAutoFit/>
          </a:bodyPr>
          <a:lstStyle/>
          <a:p>
            <a:pPr marL="285750" indent="-285750">
              <a:buFont typeface="Arial" panose="020B0604020202020204" pitchFamily="34" charset="0"/>
              <a:buChar char="•"/>
            </a:pPr>
            <a:r>
              <a:rPr lang="en-US" sz="2400" dirty="0">
                <a:solidFill>
                  <a:srgbClr val="00416A"/>
                </a:solidFill>
                <a:latin typeface="Arial Narrow" panose="020B0606020202030204" pitchFamily="34" charset="0"/>
              </a:rPr>
              <a:t>Liquidated damages</a:t>
            </a:r>
          </a:p>
          <a:p>
            <a:pPr marL="285750" indent="-285750">
              <a:buFont typeface="Arial" panose="020B0604020202020204" pitchFamily="34" charset="0"/>
              <a:buChar char="•"/>
            </a:pPr>
            <a:r>
              <a:rPr lang="en-US" sz="2400" dirty="0">
                <a:solidFill>
                  <a:srgbClr val="00416A"/>
                </a:solidFill>
                <a:latin typeface="Arial Narrow" panose="020B0606020202030204" pitchFamily="34" charset="0"/>
              </a:rPr>
              <a:t>Retainage issues</a:t>
            </a:r>
          </a:p>
          <a:p>
            <a:pPr marL="285750" indent="-285750">
              <a:buFont typeface="Arial" panose="020B0604020202020204" pitchFamily="34" charset="0"/>
              <a:buChar char="•"/>
            </a:pPr>
            <a:r>
              <a:rPr lang="en-US" sz="2400" dirty="0">
                <a:solidFill>
                  <a:srgbClr val="00416A"/>
                </a:solidFill>
                <a:latin typeface="Arial Narrow" panose="020B0606020202030204" pitchFamily="34" charset="0"/>
              </a:rPr>
              <a:t>Adding projects, categories, or site time/events to a contract</a:t>
            </a:r>
            <a:endParaRPr lang="en-US" sz="2000" dirty="0">
              <a:solidFill>
                <a:srgbClr val="00416A"/>
              </a:solidFill>
              <a:latin typeface="Arial Narrow" panose="020B0606020202030204" pitchFamily="34" charset="0"/>
            </a:endParaRPr>
          </a:p>
        </p:txBody>
      </p:sp>
    </p:spTree>
    <p:extLst>
      <p:ext uri="{BB962C8B-B14F-4D97-AF65-F5344CB8AC3E}">
        <p14:creationId xmlns:p14="http://schemas.microsoft.com/office/powerpoint/2010/main" val="308450371"/>
      </p:ext>
    </p:extLst>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C5F484-7563-4106-A73B-CBE9DB2B67D6}"/>
              </a:ext>
            </a:extLst>
          </p:cNvPr>
          <p:cNvSpPr>
            <a:spLocks noGrp="1"/>
          </p:cNvSpPr>
          <p:nvPr>
            <p:ph type="title"/>
          </p:nvPr>
        </p:nvSpPr>
        <p:spPr/>
        <p:txBody>
          <a:bodyPr/>
          <a:lstStyle/>
          <a:p>
            <a:r>
              <a:rPr lang="en-US" dirty="0"/>
              <a:t>Construction Administration</a:t>
            </a:r>
            <a:br>
              <a:rPr lang="en-US" dirty="0"/>
            </a:br>
            <a:r>
              <a:rPr lang="en-US" dirty="0"/>
              <a:t>&amp; Field Software</a:t>
            </a:r>
          </a:p>
        </p:txBody>
      </p:sp>
      <p:sp>
        <p:nvSpPr>
          <p:cNvPr id="3" name="Text Placeholder 2">
            <a:extLst>
              <a:ext uri="{FF2B5EF4-FFF2-40B4-BE49-F238E27FC236}">
                <a16:creationId xmlns:a16="http://schemas.microsoft.com/office/drawing/2014/main" id="{8BA93642-BDEB-406A-9BC7-F1423E40A746}"/>
              </a:ext>
            </a:extLst>
          </p:cNvPr>
          <p:cNvSpPr>
            <a:spLocks noGrp="1"/>
          </p:cNvSpPr>
          <p:nvPr>
            <p:ph type="body" idx="1"/>
          </p:nvPr>
        </p:nvSpPr>
        <p:spPr/>
        <p:txBody>
          <a:bodyPr/>
          <a:lstStyle/>
          <a:p>
            <a:r>
              <a:rPr lang="en-US" dirty="0">
                <a:hlinkClick r:id="rId3"/>
              </a:rPr>
              <a:t>https://awpkb.dot.wi.gov/Content/constr/constr.htm</a:t>
            </a:r>
            <a:endParaRPr lang="en-US" dirty="0"/>
          </a:p>
          <a:p>
            <a:endParaRPr lang="en-US" dirty="0"/>
          </a:p>
          <a:p>
            <a:r>
              <a:rPr lang="en-US" dirty="0" err="1"/>
              <a:t>AASHTOWare</a:t>
            </a:r>
            <a:r>
              <a:rPr lang="en-US" dirty="0"/>
              <a:t> Project Knowledge Base:  AWPKB</a:t>
            </a:r>
          </a:p>
          <a:p>
            <a:endParaRPr lang="en-US" dirty="0"/>
          </a:p>
          <a:p>
            <a:r>
              <a:rPr lang="en-US" sz="3200" dirty="0">
                <a:hlinkClick r:id="rId4"/>
              </a:rPr>
              <a:t>https://awpkb.dot.wi.gov/Content/constr/Pantry/RegionSpecific.htm</a:t>
            </a:r>
            <a:endParaRPr lang="en-US" sz="3200" dirty="0"/>
          </a:p>
          <a:p>
            <a:endParaRPr lang="en-US" dirty="0"/>
          </a:p>
          <a:p>
            <a:endParaRPr lang="en-US" dirty="0"/>
          </a:p>
        </p:txBody>
      </p:sp>
    </p:spTree>
    <p:extLst>
      <p:ext uri="{BB962C8B-B14F-4D97-AF65-F5344CB8AC3E}">
        <p14:creationId xmlns:p14="http://schemas.microsoft.com/office/powerpoint/2010/main" val="3176032292"/>
      </p:ext>
    </p:extLst>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09F53D-19D8-443F-BB9D-1BAE23BAE9F4}"/>
              </a:ext>
            </a:extLst>
          </p:cNvPr>
          <p:cNvSpPr>
            <a:spLocks noGrp="1"/>
          </p:cNvSpPr>
          <p:nvPr>
            <p:ph type="title"/>
          </p:nvPr>
        </p:nvSpPr>
        <p:spPr/>
        <p:txBody>
          <a:bodyPr/>
          <a:lstStyle/>
          <a:p>
            <a:r>
              <a:rPr lang="en-US" dirty="0"/>
              <a:t>PANTRY, PANTRY, PANTRY</a:t>
            </a:r>
          </a:p>
        </p:txBody>
      </p:sp>
      <p:sp>
        <p:nvSpPr>
          <p:cNvPr id="3" name="Text Placeholder 2">
            <a:extLst>
              <a:ext uri="{FF2B5EF4-FFF2-40B4-BE49-F238E27FC236}">
                <a16:creationId xmlns:a16="http://schemas.microsoft.com/office/drawing/2014/main" id="{C0AEEE0F-3E74-4238-AD74-27F9C1914D8B}"/>
              </a:ext>
            </a:extLst>
          </p:cNvPr>
          <p:cNvSpPr>
            <a:spLocks noGrp="1"/>
          </p:cNvSpPr>
          <p:nvPr>
            <p:ph type="body" idx="1"/>
          </p:nvPr>
        </p:nvSpPr>
        <p:spPr/>
        <p:txBody>
          <a:bodyPr/>
          <a:lstStyle/>
          <a:p>
            <a:r>
              <a:rPr lang="en-US" dirty="0">
                <a:hlinkClick r:id="rId3"/>
              </a:rPr>
              <a:t>https://awpkb.dot.wi.gov/Content/constr/constr.htm</a:t>
            </a:r>
            <a:endParaRPr lang="en-US" dirty="0"/>
          </a:p>
          <a:p>
            <a:endParaRPr lang="en-US" dirty="0"/>
          </a:p>
        </p:txBody>
      </p:sp>
      <p:pic>
        <p:nvPicPr>
          <p:cNvPr id="7" name="Content Placeholder 6">
            <a:extLst>
              <a:ext uri="{FF2B5EF4-FFF2-40B4-BE49-F238E27FC236}">
                <a16:creationId xmlns:a16="http://schemas.microsoft.com/office/drawing/2014/main" id="{F7853115-A84B-4EBF-9501-A12337AAE59A}"/>
              </a:ext>
            </a:extLst>
          </p:cNvPr>
          <p:cNvPicPr>
            <a:picLocks noGrp="1" noChangeAspect="1"/>
          </p:cNvPicPr>
          <p:nvPr>
            <p:ph idx="13"/>
          </p:nvPr>
        </p:nvPicPr>
        <p:blipFill>
          <a:blip r:embed="rId4"/>
          <a:stretch>
            <a:fillRect/>
          </a:stretch>
        </p:blipFill>
        <p:spPr>
          <a:xfrm>
            <a:off x="1517415" y="2500313"/>
            <a:ext cx="3059429" cy="3940174"/>
          </a:xfrm>
          <a:prstGeom prst="rect">
            <a:avLst/>
          </a:prstGeom>
        </p:spPr>
      </p:pic>
      <p:pic>
        <p:nvPicPr>
          <p:cNvPr id="8" name="Picture Placeholder 7">
            <a:extLst>
              <a:ext uri="{FF2B5EF4-FFF2-40B4-BE49-F238E27FC236}">
                <a16:creationId xmlns:a16="http://schemas.microsoft.com/office/drawing/2014/main" id="{DE321758-B5A2-4401-B148-8F6A1E961F5A}"/>
              </a:ext>
            </a:extLst>
          </p:cNvPr>
          <p:cNvPicPr>
            <a:picLocks noGrp="1" noChangeAspect="1"/>
          </p:cNvPicPr>
          <p:nvPr>
            <p:ph type="pic" sz="quarter" idx="14"/>
          </p:nvPr>
        </p:nvPicPr>
        <p:blipFill rotWithShape="1">
          <a:blip r:embed="rId5"/>
          <a:srcRect t="468" b="6892"/>
          <a:stretch/>
        </p:blipFill>
        <p:spPr>
          <a:xfrm flipH="1">
            <a:off x="6626431" y="2500312"/>
            <a:ext cx="4048154" cy="3990039"/>
          </a:xfrm>
          <a:prstGeom prst="rect">
            <a:avLst/>
          </a:prstGeom>
        </p:spPr>
      </p:pic>
    </p:spTree>
    <p:extLst>
      <p:ext uri="{BB962C8B-B14F-4D97-AF65-F5344CB8AC3E}">
        <p14:creationId xmlns:p14="http://schemas.microsoft.com/office/powerpoint/2010/main" val="2573555408"/>
      </p:ext>
    </p:extLst>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09F53D-19D8-443F-BB9D-1BAE23BAE9F4}"/>
              </a:ext>
            </a:extLst>
          </p:cNvPr>
          <p:cNvSpPr>
            <a:spLocks noGrp="1"/>
          </p:cNvSpPr>
          <p:nvPr>
            <p:ph type="title"/>
          </p:nvPr>
        </p:nvSpPr>
        <p:spPr/>
        <p:txBody>
          <a:bodyPr/>
          <a:lstStyle/>
          <a:p>
            <a:r>
              <a:rPr lang="en-US" dirty="0"/>
              <a:t>PANTRY, PANTRY, PANTRY</a:t>
            </a:r>
          </a:p>
        </p:txBody>
      </p:sp>
      <p:sp>
        <p:nvSpPr>
          <p:cNvPr id="3" name="Text Placeholder 2">
            <a:extLst>
              <a:ext uri="{FF2B5EF4-FFF2-40B4-BE49-F238E27FC236}">
                <a16:creationId xmlns:a16="http://schemas.microsoft.com/office/drawing/2014/main" id="{C0AEEE0F-3E74-4238-AD74-27F9C1914D8B}"/>
              </a:ext>
            </a:extLst>
          </p:cNvPr>
          <p:cNvSpPr>
            <a:spLocks noGrp="1"/>
          </p:cNvSpPr>
          <p:nvPr>
            <p:ph type="body" idx="1"/>
          </p:nvPr>
        </p:nvSpPr>
        <p:spPr/>
        <p:txBody>
          <a:bodyPr/>
          <a:lstStyle/>
          <a:p>
            <a:r>
              <a:rPr lang="en-US" dirty="0">
                <a:hlinkClick r:id="rId3"/>
              </a:rPr>
              <a:t>https://awpkb.dot.wi.gov/Content/constr/constr.htm</a:t>
            </a:r>
            <a:endParaRPr lang="en-US" dirty="0"/>
          </a:p>
          <a:p>
            <a:endParaRPr lang="en-US" dirty="0"/>
          </a:p>
        </p:txBody>
      </p:sp>
      <p:pic>
        <p:nvPicPr>
          <p:cNvPr id="7" name="Content Placeholder 6">
            <a:extLst>
              <a:ext uri="{FF2B5EF4-FFF2-40B4-BE49-F238E27FC236}">
                <a16:creationId xmlns:a16="http://schemas.microsoft.com/office/drawing/2014/main" id="{F7853115-A84B-4EBF-9501-A12337AAE59A}"/>
              </a:ext>
            </a:extLst>
          </p:cNvPr>
          <p:cNvPicPr>
            <a:picLocks noGrp="1" noChangeAspect="1"/>
          </p:cNvPicPr>
          <p:nvPr>
            <p:ph idx="13"/>
          </p:nvPr>
        </p:nvPicPr>
        <p:blipFill>
          <a:blip r:embed="rId4"/>
          <a:stretch>
            <a:fillRect/>
          </a:stretch>
        </p:blipFill>
        <p:spPr>
          <a:xfrm>
            <a:off x="1517415" y="2500313"/>
            <a:ext cx="3059429" cy="3940174"/>
          </a:xfrm>
          <a:prstGeom prst="rect">
            <a:avLst/>
          </a:prstGeom>
        </p:spPr>
      </p:pic>
      <p:sp>
        <p:nvSpPr>
          <p:cNvPr id="6" name="TextBox 5">
            <a:extLst>
              <a:ext uri="{FF2B5EF4-FFF2-40B4-BE49-F238E27FC236}">
                <a16:creationId xmlns:a16="http://schemas.microsoft.com/office/drawing/2014/main" id="{9B62C782-A3DD-4B29-806B-24CBC025F935}"/>
              </a:ext>
            </a:extLst>
          </p:cNvPr>
          <p:cNvSpPr txBox="1"/>
          <p:nvPr/>
        </p:nvSpPr>
        <p:spPr>
          <a:xfrm>
            <a:off x="4868883" y="2500313"/>
            <a:ext cx="5805702" cy="4247317"/>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US" sz="2400" dirty="0">
                <a:solidFill>
                  <a:srgbClr val="00416A"/>
                </a:solidFill>
                <a:latin typeface="Arial Narrow" panose="020B0606020202030204" pitchFamily="34" charset="0"/>
                <a:hlinkClick r:id="rId5"/>
              </a:rPr>
              <a:t>Construction Software Information – Current &amp; Future</a:t>
            </a:r>
            <a:endParaRPr lang="en-US" sz="2400" dirty="0">
              <a:solidFill>
                <a:srgbClr val="00416A"/>
              </a:solidFill>
              <a:latin typeface="Arial Narrow" panose="020B0606020202030204" pitchFamily="34" charset="0"/>
            </a:endParaRPr>
          </a:p>
          <a:p>
            <a:pPr marL="285750" indent="-285750">
              <a:lnSpc>
                <a:spcPct val="150000"/>
              </a:lnSpc>
              <a:buFont typeface="Arial" panose="020B0604020202020204" pitchFamily="34" charset="0"/>
              <a:buChar char="•"/>
            </a:pPr>
            <a:r>
              <a:rPr lang="en-US" sz="2400" dirty="0">
                <a:solidFill>
                  <a:srgbClr val="00416A"/>
                </a:solidFill>
                <a:latin typeface="Arial Narrow" panose="020B0606020202030204" pitchFamily="34" charset="0"/>
                <a:hlinkClick r:id="rId6"/>
              </a:rPr>
              <a:t>Statewide Forms</a:t>
            </a:r>
            <a:endParaRPr lang="en-US" sz="2400" dirty="0">
              <a:solidFill>
                <a:srgbClr val="00416A"/>
              </a:solidFill>
              <a:latin typeface="Arial Narrow" panose="020B0606020202030204" pitchFamily="34" charset="0"/>
            </a:endParaRPr>
          </a:p>
          <a:p>
            <a:pPr marL="285750" indent="-285750">
              <a:lnSpc>
                <a:spcPct val="150000"/>
              </a:lnSpc>
              <a:buFont typeface="Arial" panose="020B0604020202020204" pitchFamily="34" charset="0"/>
              <a:buChar char="•"/>
            </a:pPr>
            <a:r>
              <a:rPr lang="en-US" sz="2400" dirty="0">
                <a:solidFill>
                  <a:srgbClr val="00416A"/>
                </a:solidFill>
                <a:latin typeface="Arial Narrow" panose="020B0606020202030204" pitchFamily="34" charset="0"/>
                <a:hlinkClick r:id="rId7"/>
              </a:rPr>
              <a:t>Statewide Manuals and Guides</a:t>
            </a:r>
            <a:endParaRPr lang="en-US" sz="2400" dirty="0">
              <a:solidFill>
                <a:srgbClr val="00416A"/>
              </a:solidFill>
              <a:latin typeface="Arial Narrow" panose="020B0606020202030204" pitchFamily="34" charset="0"/>
            </a:endParaRPr>
          </a:p>
          <a:p>
            <a:pPr marL="285750" indent="-285750">
              <a:lnSpc>
                <a:spcPct val="150000"/>
              </a:lnSpc>
              <a:buFont typeface="Arial" panose="020B0604020202020204" pitchFamily="34" charset="0"/>
              <a:buChar char="•"/>
            </a:pPr>
            <a:r>
              <a:rPr lang="en-US" sz="2400" dirty="0">
                <a:solidFill>
                  <a:srgbClr val="00416A"/>
                </a:solidFill>
                <a:latin typeface="Arial Narrow" panose="020B0606020202030204" pitchFamily="34" charset="0"/>
                <a:hlinkClick r:id="rId8"/>
              </a:rPr>
              <a:t>Statewide Spreadsheets</a:t>
            </a:r>
            <a:endParaRPr lang="en-US" sz="2400" dirty="0">
              <a:solidFill>
                <a:srgbClr val="00416A"/>
              </a:solidFill>
              <a:latin typeface="Arial Narrow" panose="020B0606020202030204" pitchFamily="34" charset="0"/>
            </a:endParaRPr>
          </a:p>
          <a:p>
            <a:pPr marL="285750" indent="-285750">
              <a:lnSpc>
                <a:spcPct val="150000"/>
              </a:lnSpc>
              <a:buFont typeface="Arial" panose="020B0604020202020204" pitchFamily="34" charset="0"/>
              <a:buChar char="•"/>
            </a:pPr>
            <a:r>
              <a:rPr lang="en-US" sz="2400" dirty="0">
                <a:solidFill>
                  <a:srgbClr val="00416A"/>
                </a:solidFill>
                <a:latin typeface="Arial Narrow" panose="020B0606020202030204" pitchFamily="34" charset="0"/>
                <a:hlinkClick r:id="rId9"/>
              </a:rPr>
              <a:t>Region Specific</a:t>
            </a:r>
            <a:endParaRPr lang="en-US" sz="2400" dirty="0">
              <a:solidFill>
                <a:srgbClr val="00416A"/>
              </a:solidFill>
              <a:latin typeface="Arial Narrow" panose="020B0606020202030204" pitchFamily="34" charset="0"/>
            </a:endParaRPr>
          </a:p>
          <a:p>
            <a:pPr marL="742950" lvl="1" indent="-285750">
              <a:lnSpc>
                <a:spcPct val="150000"/>
              </a:lnSpc>
              <a:buFont typeface="Arial" panose="020B0604020202020204" pitchFamily="34" charset="0"/>
              <a:buChar char="•"/>
            </a:pPr>
            <a:r>
              <a:rPr lang="en-US" sz="2400" dirty="0">
                <a:solidFill>
                  <a:srgbClr val="00416A"/>
                </a:solidFill>
                <a:latin typeface="Arial Narrow" panose="020B0606020202030204" pitchFamily="34" charset="0"/>
                <a:hlinkClick r:id="rId10"/>
              </a:rPr>
              <a:t>NCR PE GUIDE</a:t>
            </a:r>
            <a:endParaRPr lang="en-US" sz="2400" dirty="0">
              <a:solidFill>
                <a:srgbClr val="00416A"/>
              </a:solidFill>
              <a:latin typeface="Arial Narrow" panose="020B0606020202030204" pitchFamily="34" charset="0"/>
            </a:endParaRPr>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3595528587"/>
      </p:ext>
    </p:extLst>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09F53D-19D8-443F-BB9D-1BAE23BAE9F4}"/>
              </a:ext>
            </a:extLst>
          </p:cNvPr>
          <p:cNvSpPr>
            <a:spLocks noGrp="1"/>
          </p:cNvSpPr>
          <p:nvPr>
            <p:ph type="title"/>
          </p:nvPr>
        </p:nvSpPr>
        <p:spPr/>
        <p:txBody>
          <a:bodyPr/>
          <a:lstStyle/>
          <a:p>
            <a:r>
              <a:rPr lang="en-US" dirty="0"/>
              <a:t>PANTRY, PANTRY, PANTRY</a:t>
            </a:r>
          </a:p>
        </p:txBody>
      </p:sp>
      <p:sp>
        <p:nvSpPr>
          <p:cNvPr id="3" name="Text Placeholder 2">
            <a:extLst>
              <a:ext uri="{FF2B5EF4-FFF2-40B4-BE49-F238E27FC236}">
                <a16:creationId xmlns:a16="http://schemas.microsoft.com/office/drawing/2014/main" id="{C0AEEE0F-3E74-4238-AD74-27F9C1914D8B}"/>
              </a:ext>
            </a:extLst>
          </p:cNvPr>
          <p:cNvSpPr>
            <a:spLocks noGrp="1"/>
          </p:cNvSpPr>
          <p:nvPr>
            <p:ph type="body" idx="1"/>
          </p:nvPr>
        </p:nvSpPr>
        <p:spPr/>
        <p:txBody>
          <a:bodyPr/>
          <a:lstStyle/>
          <a:p>
            <a:r>
              <a:rPr lang="en-US" dirty="0">
                <a:hlinkClick r:id="rId3"/>
              </a:rPr>
              <a:t>https://awpkb.dot.wi.gov/Content/constr/constr.htm</a:t>
            </a:r>
            <a:endParaRPr lang="en-US" dirty="0"/>
          </a:p>
          <a:p>
            <a:endParaRPr lang="en-US" dirty="0"/>
          </a:p>
        </p:txBody>
      </p:sp>
      <p:pic>
        <p:nvPicPr>
          <p:cNvPr id="8" name="Picture Placeholder 7">
            <a:extLst>
              <a:ext uri="{FF2B5EF4-FFF2-40B4-BE49-F238E27FC236}">
                <a16:creationId xmlns:a16="http://schemas.microsoft.com/office/drawing/2014/main" id="{DE321758-B5A2-4401-B148-8F6A1E961F5A}"/>
              </a:ext>
            </a:extLst>
          </p:cNvPr>
          <p:cNvPicPr>
            <a:picLocks noGrp="1" noChangeAspect="1"/>
          </p:cNvPicPr>
          <p:nvPr>
            <p:ph type="pic" sz="quarter" idx="14"/>
          </p:nvPr>
        </p:nvPicPr>
        <p:blipFill rotWithShape="1">
          <a:blip r:embed="rId4"/>
          <a:srcRect t="468" b="6892"/>
          <a:stretch/>
        </p:blipFill>
        <p:spPr>
          <a:xfrm flipH="1">
            <a:off x="6626431" y="2500312"/>
            <a:ext cx="4048154" cy="3990039"/>
          </a:xfrm>
          <a:prstGeom prst="rect">
            <a:avLst/>
          </a:prstGeom>
        </p:spPr>
      </p:pic>
      <p:sp>
        <p:nvSpPr>
          <p:cNvPr id="5" name="Content Placeholder 4">
            <a:extLst>
              <a:ext uri="{FF2B5EF4-FFF2-40B4-BE49-F238E27FC236}">
                <a16:creationId xmlns:a16="http://schemas.microsoft.com/office/drawing/2014/main" id="{3ECA4C50-C597-4A77-85A3-B4742AB39CEE}"/>
              </a:ext>
            </a:extLst>
          </p:cNvPr>
          <p:cNvSpPr>
            <a:spLocks noGrp="1"/>
          </p:cNvSpPr>
          <p:nvPr>
            <p:ph idx="13"/>
          </p:nvPr>
        </p:nvSpPr>
        <p:spPr>
          <a:xfrm>
            <a:off x="1517415" y="2743200"/>
            <a:ext cx="4504243" cy="3825453"/>
          </a:xfrm>
        </p:spPr>
        <p:txBody>
          <a:bodyPr/>
          <a:lstStyle/>
          <a:p>
            <a:r>
              <a:rPr lang="en-US" dirty="0"/>
              <a:t>Local drives</a:t>
            </a:r>
          </a:p>
          <a:p>
            <a:r>
              <a:rPr lang="en-US" dirty="0"/>
              <a:t>Previous construction projects</a:t>
            </a:r>
          </a:p>
          <a:p>
            <a:r>
              <a:rPr lang="en-US" dirty="0"/>
              <a:t>Printed material</a:t>
            </a:r>
          </a:p>
        </p:txBody>
      </p:sp>
    </p:spTree>
    <p:extLst>
      <p:ext uri="{BB962C8B-B14F-4D97-AF65-F5344CB8AC3E}">
        <p14:creationId xmlns:p14="http://schemas.microsoft.com/office/powerpoint/2010/main" val="278321727"/>
      </p:ext>
    </p:extLst>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ts val="4800"/>
              </a:lnSpc>
            </a:pPr>
            <a:r>
              <a:rPr lang="en-US" sz="4800" dirty="0"/>
              <a:t>Construction Administration</a:t>
            </a:r>
          </a:p>
        </p:txBody>
      </p:sp>
      <p:sp>
        <p:nvSpPr>
          <p:cNvPr id="3" name="Text Placeholder 2"/>
          <p:cNvSpPr>
            <a:spLocks noGrp="1"/>
          </p:cNvSpPr>
          <p:nvPr>
            <p:ph type="body" idx="1"/>
          </p:nvPr>
        </p:nvSpPr>
        <p:spPr>
          <a:xfrm>
            <a:off x="594360" y="1636288"/>
            <a:ext cx="10972800" cy="457200"/>
          </a:xfrm>
        </p:spPr>
        <p:txBody>
          <a:bodyPr/>
          <a:lstStyle/>
          <a:p>
            <a:r>
              <a:rPr lang="en-US" sz="3900" dirty="0"/>
              <a:t>Reminders</a:t>
            </a:r>
          </a:p>
        </p:txBody>
      </p:sp>
      <p:sp>
        <p:nvSpPr>
          <p:cNvPr id="4" name="Content Placeholder 3"/>
          <p:cNvSpPr>
            <a:spLocks noGrp="1"/>
          </p:cNvSpPr>
          <p:nvPr>
            <p:ph idx="13"/>
          </p:nvPr>
        </p:nvSpPr>
        <p:spPr>
          <a:xfrm>
            <a:off x="472440" y="2347752"/>
            <a:ext cx="10702290" cy="3473928"/>
          </a:xfrm>
        </p:spPr>
        <p:txBody>
          <a:bodyPr/>
          <a:lstStyle/>
          <a:p>
            <a:r>
              <a:rPr lang="en-US" dirty="0"/>
              <a:t>Upload as-builts and share with </a:t>
            </a:r>
            <a:r>
              <a:rPr lang="en-US" dirty="0">
                <a:hlinkClick r:id="rId3"/>
              </a:rPr>
              <a:t>Wendy.Nystrom@dot.wi.gov</a:t>
            </a:r>
            <a:endParaRPr lang="en-US" dirty="0"/>
          </a:p>
          <a:p>
            <a:r>
              <a:rPr lang="en-US" dirty="0"/>
              <a:t>No more plan evaluations – DQI only</a:t>
            </a:r>
          </a:p>
          <a:p>
            <a:r>
              <a:rPr lang="en-US" dirty="0"/>
              <a:t>DO NOT ENTER A DATE FOR PLANTING IN FIT unless you have a plant establishment period</a:t>
            </a:r>
          </a:p>
        </p:txBody>
      </p:sp>
    </p:spTree>
    <p:extLst>
      <p:ext uri="{BB962C8B-B14F-4D97-AF65-F5344CB8AC3E}">
        <p14:creationId xmlns:p14="http://schemas.microsoft.com/office/powerpoint/2010/main" val="3162529340"/>
      </p:ext>
    </p:extLst>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ts val="4800"/>
              </a:lnSpc>
            </a:pPr>
            <a:r>
              <a:rPr lang="en-US" sz="4800" dirty="0"/>
              <a:t>Construction Administration</a:t>
            </a:r>
          </a:p>
        </p:txBody>
      </p:sp>
      <p:sp>
        <p:nvSpPr>
          <p:cNvPr id="3" name="Text Placeholder 2"/>
          <p:cNvSpPr>
            <a:spLocks noGrp="1"/>
          </p:cNvSpPr>
          <p:nvPr>
            <p:ph type="body" idx="1"/>
          </p:nvPr>
        </p:nvSpPr>
        <p:spPr>
          <a:xfrm>
            <a:off x="594360" y="1636288"/>
            <a:ext cx="10972800" cy="457200"/>
          </a:xfrm>
        </p:spPr>
        <p:txBody>
          <a:bodyPr/>
          <a:lstStyle/>
          <a:p>
            <a:r>
              <a:rPr lang="en-US" sz="3900" dirty="0"/>
              <a:t>Updates</a:t>
            </a:r>
          </a:p>
        </p:txBody>
      </p:sp>
      <p:sp>
        <p:nvSpPr>
          <p:cNvPr id="4" name="Content Placeholder 3"/>
          <p:cNvSpPr>
            <a:spLocks noGrp="1"/>
          </p:cNvSpPr>
          <p:nvPr>
            <p:ph idx="13"/>
          </p:nvPr>
        </p:nvSpPr>
        <p:spPr>
          <a:xfrm>
            <a:off x="472440" y="2347752"/>
            <a:ext cx="10702290" cy="4266408"/>
          </a:xfrm>
        </p:spPr>
        <p:txBody>
          <a:bodyPr/>
          <a:lstStyle/>
          <a:p>
            <a:r>
              <a:rPr lang="en-US" dirty="0"/>
              <a:t>Curb Ramp Compliance Forms</a:t>
            </a:r>
          </a:p>
          <a:p>
            <a:pPr lvl="1"/>
            <a:r>
              <a:rPr lang="en-US" dirty="0"/>
              <a:t>Turn in to Dave Meurett by January 1</a:t>
            </a:r>
            <a:r>
              <a:rPr lang="en-US" baseline="30000" dirty="0"/>
              <a:t>st</a:t>
            </a:r>
            <a:r>
              <a:rPr lang="en-US" dirty="0"/>
              <a:t> following construction completion</a:t>
            </a:r>
          </a:p>
          <a:p>
            <a:r>
              <a:rPr lang="en-US" dirty="0"/>
              <a:t>Contract Modifications</a:t>
            </a:r>
          </a:p>
          <a:p>
            <a:pPr lvl="1"/>
            <a:r>
              <a:rPr lang="en-US" dirty="0"/>
              <a:t>UC Utility Conflict/Utility Work Delay</a:t>
            </a:r>
          </a:p>
          <a:p>
            <a:pPr lvl="1"/>
            <a:r>
              <a:rPr lang="en-US" dirty="0"/>
              <a:t>Justification Form</a:t>
            </a:r>
          </a:p>
          <a:p>
            <a:pPr lvl="2"/>
            <a:r>
              <a:rPr lang="en-US" dirty="0"/>
              <a:t>Updated to included notification of the LP</a:t>
            </a:r>
          </a:p>
          <a:p>
            <a:pPr lvl="2"/>
            <a:r>
              <a:rPr lang="en-US" dirty="0"/>
              <a:t>Required to share with LP, not required to get signature</a:t>
            </a:r>
          </a:p>
        </p:txBody>
      </p:sp>
    </p:spTree>
    <p:extLst>
      <p:ext uri="{BB962C8B-B14F-4D97-AF65-F5344CB8AC3E}">
        <p14:creationId xmlns:p14="http://schemas.microsoft.com/office/powerpoint/2010/main" val="816243664"/>
      </p:ext>
    </p:extLst>
  </p:cSld>
  <p:clrMapOvr>
    <a:masterClrMapping/>
  </p:clrMapOvr>
  <p:transition spd="slow">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ts val="4800"/>
              </a:lnSpc>
            </a:pPr>
            <a:r>
              <a:rPr lang="en-US" sz="4800" dirty="0"/>
              <a:t>Construction Administration</a:t>
            </a:r>
          </a:p>
        </p:txBody>
      </p:sp>
      <p:sp>
        <p:nvSpPr>
          <p:cNvPr id="3" name="Text Placeholder 2"/>
          <p:cNvSpPr>
            <a:spLocks noGrp="1"/>
          </p:cNvSpPr>
          <p:nvPr>
            <p:ph type="body" idx="1"/>
          </p:nvPr>
        </p:nvSpPr>
        <p:spPr>
          <a:xfrm>
            <a:off x="594360" y="1636288"/>
            <a:ext cx="10972800" cy="457200"/>
          </a:xfrm>
        </p:spPr>
        <p:txBody>
          <a:bodyPr/>
          <a:lstStyle/>
          <a:p>
            <a:r>
              <a:rPr lang="en-US" sz="3900" dirty="0"/>
              <a:t>Updates</a:t>
            </a:r>
          </a:p>
        </p:txBody>
      </p:sp>
      <p:sp>
        <p:nvSpPr>
          <p:cNvPr id="4" name="Content Placeholder 3"/>
          <p:cNvSpPr>
            <a:spLocks noGrp="1"/>
          </p:cNvSpPr>
          <p:nvPr>
            <p:ph idx="13"/>
          </p:nvPr>
        </p:nvSpPr>
        <p:spPr>
          <a:xfrm>
            <a:off x="472440" y="2347752"/>
            <a:ext cx="10702290" cy="3473928"/>
          </a:xfrm>
        </p:spPr>
        <p:txBody>
          <a:bodyPr/>
          <a:lstStyle/>
          <a:p>
            <a:r>
              <a:rPr lang="en-US" dirty="0"/>
              <a:t>No more Conditional Final Acceptance letter</a:t>
            </a:r>
          </a:p>
          <a:p>
            <a:r>
              <a:rPr lang="en-US" dirty="0"/>
              <a:t>Statewide Finals Checklist and NCR Final Checklist</a:t>
            </a:r>
          </a:p>
          <a:p>
            <a:pPr lvl="1"/>
            <a:r>
              <a:rPr lang="en-US" dirty="0"/>
              <a:t>Updated to include local program distribution requirements</a:t>
            </a:r>
          </a:p>
          <a:p>
            <a:pPr lvl="2"/>
            <a:r>
              <a:rPr lang="en-US" dirty="0"/>
              <a:t>As-built plans</a:t>
            </a:r>
          </a:p>
          <a:p>
            <a:pPr lvl="2"/>
            <a:r>
              <a:rPr lang="en-US" dirty="0"/>
              <a:t>Explanation of variations</a:t>
            </a:r>
          </a:p>
          <a:p>
            <a:pPr lvl="2"/>
            <a:r>
              <a:rPr lang="en-US" dirty="0"/>
              <a:t>DQI</a:t>
            </a:r>
          </a:p>
        </p:txBody>
      </p:sp>
    </p:spTree>
    <p:extLst>
      <p:ext uri="{BB962C8B-B14F-4D97-AF65-F5344CB8AC3E}">
        <p14:creationId xmlns:p14="http://schemas.microsoft.com/office/powerpoint/2010/main" val="2435497911"/>
      </p:ext>
    </p:extLst>
  </p:cSld>
  <p:clrMapOvr>
    <a:masterClrMapping/>
  </p:clrMapOvr>
  <p:transition spd="slow">
    <p:fade/>
  </p:transition>
</p:sld>
</file>

<file path=ppt/theme/theme1.xml><?xml version="1.0" encoding="utf-8"?>
<a:theme xmlns:a="http://schemas.openxmlformats.org/drawingml/2006/main" name="WisDOT template widescreen gray background">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41990152A8FD44AADA441BD7500FE3B" ma:contentTypeVersion="24" ma:contentTypeDescription="Create a new document." ma:contentTypeScope="" ma:versionID="409b97e763ee928380678f140d190a9c">
  <xsd:schema xmlns:xsd="http://www.w3.org/2001/XMLSchema" xmlns:xs="http://www.w3.org/2001/XMLSchema" xmlns:p="http://schemas.microsoft.com/office/2006/metadata/properties" xmlns:ns1="http://schemas.microsoft.com/sharepoint/v3" xmlns:ns2="7d342aa1-059c-4e84-8b26-50d0fb93f078" xmlns:ns3="077c9a81-7f24-4f5d-afa4-e4d444f2c472" targetNamespace="http://schemas.microsoft.com/office/2006/metadata/properties" ma:root="true" ma:fieldsID="a95f34e14d86105f52ab02073d01daad" ns1:_="" ns2:_="" ns3:_="">
    <xsd:import namespace="http://schemas.microsoft.com/sharepoint/v3"/>
    <xsd:import namespace="7d342aa1-059c-4e84-8b26-50d0fb93f078"/>
    <xsd:import namespace="077c9a81-7f24-4f5d-afa4-e4d444f2c472"/>
    <xsd:element name="properties">
      <xsd:complexType>
        <xsd:sequence>
          <xsd:element name="documentManagement">
            <xsd:complexType>
              <xsd:all>
                <xsd:element ref="ns1:PublishingStartDate" minOccurs="0"/>
                <xsd:element ref="ns1:PublishingExpirationDate" minOccurs="0"/>
                <xsd:element ref="ns2:AuthorName"/>
                <xsd:element ref="ns2:Owner"/>
                <xsd:element ref="ns3:WisDOTDivision"/>
                <xsd:element ref="ns2:Bureau" minOccurs="0"/>
                <xsd:element ref="ns2:Section" minOccurs="0"/>
                <xsd:element ref="ns2:MediaServiceMetadata" minOccurs="0"/>
                <xsd:element ref="ns2:MediaServiceFastMetadata" minOccurs="0"/>
                <xsd:element ref="ns2:b2204f22ec054d2b8f06b5b6e15fafc8" minOccurs="0"/>
                <xsd:element ref="ns3:ccda7c41e9984a0494c5436c3276f9ec"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2" nillable="true" ma:displayName="Scheduling Start Date" ma:description="Scheduling Start Date is a site column created by the Publishing feature. It is used to specify the date and time on which this page will first appear to site visitors." ma:internalName="PublishingStartDate" ma:readOnly="false">
      <xsd:simpleType>
        <xsd:restriction base="dms:Unknown"/>
      </xsd:simpleType>
    </xsd:element>
    <xsd:element name="PublishingExpirationDate" ma:index="3" nillable="true" ma:displayName="Scheduling End Date" ma:description="Scheduling End Date is a site column created by the Publishing feature. It is used to specify the date and time on which this page will no longer appear to site visitors." ma:internalName="PublishingExpirationDate" ma:readOnly="fals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d342aa1-059c-4e84-8b26-50d0fb93f078" elementFormDefault="qualified">
    <xsd:import namespace="http://schemas.microsoft.com/office/2006/documentManagement/types"/>
    <xsd:import namespace="http://schemas.microsoft.com/office/infopath/2007/PartnerControls"/>
    <xsd:element name="AuthorName" ma:index="4" ma:displayName="Author Name" ma:list="UserInfo" ma:SharePointGroup="0" ma:internalName="AuthorName"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xsd:element name="AccountType" type="xsd:string" minOccurs="0"/>
                  </xsd:sequence>
                </xsd:complexType>
              </xsd:element>
            </xsd:sequence>
          </xsd:extension>
        </xsd:complexContent>
      </xsd:complexType>
    </xsd:element>
    <xsd:element name="Owner" ma:index="5" ma:displayName="Owner" ma:list="UserInfo" ma:SharePointGroup="0" ma:internalName="Own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xsd:element name="AccountType" type="xsd:string" minOccurs="0"/>
                  </xsd:sequence>
                </xsd:complexType>
              </xsd:element>
            </xsd:sequence>
          </xsd:extension>
        </xsd:complexContent>
      </xsd:complexType>
    </xsd:element>
    <xsd:element name="Bureau" ma:index="7" nillable="true" ma:displayName="Bureau" ma:format="Dropdown" ma:internalName="Bureau" ma:readOnly="false">
      <xsd:simpleType>
        <xsd:union memberTypes="dms:Text">
          <xsd:simpleType>
            <xsd:restriction base="dms:Choice">
              <xsd:enumeration value="Business Services (BBS)"/>
              <xsd:enumeration value="Financial Management (BFM)"/>
              <xsd:enumeration value="Information Technology Services (BITS)"/>
              <xsd:enumeration value="General Counsel"/>
              <xsd:enumeration value="Management and Budget"/>
              <xsd:enumeration value="Public Affairs"/>
              <xsd:enumeration value="Administrator's Office (AO)"/>
              <xsd:enumeration value="Driver services"/>
              <xsd:enumeration value="Field Services"/>
              <xsd:enumeration value="Vehicle Services"/>
              <xsd:enumeration value="Superintendent's Office"/>
              <xsd:enumeration value="Field Operations"/>
              <xsd:enumeration value="Support Services"/>
              <xsd:enumeration value="Transportation Safety"/>
              <xsd:enumeration value="Aeronautics"/>
              <xsd:enumeration value="Planning and Economic Development"/>
              <xsd:enumeration value="State Highway Programs"/>
              <xsd:enumeration value="Transit, Local Roads, Railroads and Harbors"/>
              <xsd:enumeration value="Highway Maintenance"/>
              <xsd:enumeration value="Project Development"/>
              <xsd:enumeration value="Structures"/>
              <xsd:enumeration value="Technical Services"/>
              <xsd:enumeration value="Traffic Operations"/>
              <xsd:enumeration value="OBOEC"/>
              <xsd:enumeration value="North Central Region"/>
              <xsd:enumeration value="Northeast Region"/>
              <xsd:enumeration value="Northwest Region"/>
              <xsd:enumeration value="Southeast Region"/>
              <xsd:enumeration value="Southwest Region"/>
            </xsd:restriction>
          </xsd:simpleType>
        </xsd:union>
      </xsd:simpleType>
    </xsd:element>
    <xsd:element name="Section" ma:index="8" nillable="true" ma:displayName="Section" ma:internalName="Section" ma:readOnly="false">
      <xsd:simpleType>
        <xsd:restriction base="dms:Text">
          <xsd:maxLength value="255"/>
        </xsd:restriction>
      </xsd:simpleType>
    </xsd:element>
    <xsd:element name="MediaServiceMetadata" ma:index="13" nillable="true" ma:displayName="MediaServiceMetadata" ma:hidden="true" ma:internalName="MediaServiceMetadata" ma:readOnly="true">
      <xsd:simpleType>
        <xsd:restriction base="dms:Note"/>
      </xsd:simpleType>
    </xsd:element>
    <xsd:element name="MediaServiceFastMetadata" ma:index="14" nillable="true" ma:displayName="MediaServiceFastMetadata" ma:hidden="true" ma:internalName="MediaServiceFastMetadata" ma:readOnly="true">
      <xsd:simpleType>
        <xsd:restriction base="dms:Note"/>
      </xsd:simpleType>
    </xsd:element>
    <xsd:element name="b2204f22ec054d2b8f06b5b6e15fafc8" ma:index="15" ma:taxonomy="true" ma:internalName="b2204f22ec054d2b8f06b5b6e15fafc8" ma:taxonomyFieldName="MyDOTNavigation" ma:displayName="MyDOT Navigation" ma:readOnly="false" ma:fieldId="{b2204f22-ec05-4d2b-8f06-b5b6e15fafc8}" ma:sspId="352c067e-633e-4f6a-86d3-fef86e6ec05c" ma:termSetId="132fe56b-f8a1-4e52-a3ee-de5bf3f9aa29"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077c9a81-7f24-4f5d-afa4-e4d444f2c472" elementFormDefault="qualified">
    <xsd:import namespace="http://schemas.microsoft.com/office/2006/documentManagement/types"/>
    <xsd:import namespace="http://schemas.microsoft.com/office/infopath/2007/PartnerControls"/>
    <xsd:element name="WisDOTDivision" ma:index="6" ma:displayName="WisDOT Division" ma:description="WisDOT Divisions" ma:format="Dropdown" ma:internalName="WisDOTDivision" ma:readOnly="false">
      <xsd:simpleType>
        <xsd:restriction base="dms:Choice">
          <xsd:enumeration value="DBM"/>
          <xsd:enumeration value="Exec"/>
          <xsd:enumeration value="DMV"/>
          <xsd:enumeration value="DSP"/>
          <xsd:enumeration value="DTIM"/>
          <xsd:enumeration value="DTSD"/>
          <xsd:enumeration value="DPM-HR1"/>
        </xsd:restriction>
      </xsd:simpleType>
    </xsd:element>
    <xsd:element name="ccda7c41e9984a0494c5436c3276f9ec" ma:index="16" nillable="true" ma:displayName="MyDOTKeywords_0" ma:hidden="true" ma:internalName="ccda7c41e9984a0494c5436c3276f9ec" ma:readOnly="false">
      <xsd:simpleType>
        <xsd:restriction base="dms:Note"/>
      </xsd:simpleType>
    </xsd:element>
    <xsd:element name="TaxCatchAll" ma:index="21" nillable="true" ma:displayName="Taxonomy Catch All Column" ma:hidden="true" ma:list="{a1e9a1c2-3def-44b5-8760-b7578e2067bb}" ma:internalName="TaxCatchAll" ma:showField="CatchAllData" ma:web="077c9a81-7f24-4f5d-afa4-e4d444f2c47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7"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b2204f22ec054d2b8f06b5b6e15fafc8 xmlns="7d342aa1-059c-4e84-8b26-50d0fb93f078">
      <Terms xmlns="http://schemas.microsoft.com/office/infopath/2007/PartnerControls">
        <TermInfo xmlns="http://schemas.microsoft.com/office/infopath/2007/PartnerControls">
          <TermName xmlns="http://schemas.microsoft.com/office/infopath/2007/PartnerControls">Communication Templates</TermName>
          <TermId xmlns="http://schemas.microsoft.com/office/infopath/2007/PartnerControls">924143f1-6dc9-46d7-a9f6-1f2924822cd5</TermId>
        </TermInfo>
      </Terms>
    </b2204f22ec054d2b8f06b5b6e15fafc8>
    <Owner xmlns="7d342aa1-059c-4e84-8b26-50d0fb93f078">
      <UserInfo>
        <DisplayName>Little, Wanda L - DOT</DisplayName>
        <AccountId>540</AccountId>
        <AccountType/>
      </UserInfo>
    </Owner>
    <ccda7c41e9984a0494c5436c3276f9ec xmlns="077c9a81-7f24-4f5d-afa4-e4d444f2c472">PowerPoint|0de9cb79-27e0-4d73-91cd-b5594498ea2a</ccda7c41e9984a0494c5436c3276f9ec>
    <TaxCatchAll xmlns="077c9a81-7f24-4f5d-afa4-e4d444f2c472">
      <Value>509</Value>
      <Value>285</Value>
    </TaxCatchAll>
    <AuthorName xmlns="7d342aa1-059c-4e84-8b26-50d0fb93f078">
      <UserInfo>
        <DisplayName>Little, Wanda L - DOT</DisplayName>
        <AccountId>540</AccountId>
        <AccountType/>
      </UserInfo>
    </AuthorName>
    <PublishingExpirationDate xmlns="http://schemas.microsoft.com/sharepoint/v3" xsi:nil="true"/>
    <Bureau xmlns="7d342aa1-059c-4e84-8b26-50d0fb93f078">Public Affairs</Bureau>
    <PublishingStartDate xmlns="http://schemas.microsoft.com/sharepoint/v3" xsi:nil="true"/>
    <Section xmlns="7d342aa1-059c-4e84-8b26-50d0fb93f078" xsi:nil="true"/>
    <WisDOTDivision xmlns="077c9a81-7f24-4f5d-afa4-e4d444f2c472">Exec</WisDOTDivision>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76200EC-F713-4AC3-AB0F-B506C7B0D06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d342aa1-059c-4e84-8b26-50d0fb93f078"/>
    <ds:schemaRef ds:uri="077c9a81-7f24-4f5d-afa4-e4d444f2c47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FF1057E-2CE1-4287-8C23-DEF1AE4554D3}">
  <ds:schemaRefs>
    <ds:schemaRef ds:uri="http://schemas.microsoft.com/sharepoint/v3"/>
    <ds:schemaRef ds:uri="http://purl.org/dc/elements/1.1/"/>
    <ds:schemaRef ds:uri="http://schemas.openxmlformats.org/package/2006/metadata/core-properties"/>
    <ds:schemaRef ds:uri="http://purl.org/dc/dcmitype/"/>
    <ds:schemaRef ds:uri="http://schemas.microsoft.com/office/infopath/2007/PartnerControls"/>
    <ds:schemaRef ds:uri="7d342aa1-059c-4e84-8b26-50d0fb93f078"/>
    <ds:schemaRef ds:uri="http://purl.org/dc/terms/"/>
    <ds:schemaRef ds:uri="http://schemas.microsoft.com/office/2006/metadata/properties"/>
    <ds:schemaRef ds:uri="http://schemas.microsoft.com/office/2006/documentManagement/types"/>
    <ds:schemaRef ds:uri="077c9a81-7f24-4f5d-afa4-e4d444f2c472"/>
    <ds:schemaRef ds:uri="http://www.w3.org/XML/1998/namespace"/>
  </ds:schemaRefs>
</ds:datastoreItem>
</file>

<file path=customXml/itemProps3.xml><?xml version="1.0" encoding="utf-8"?>
<ds:datastoreItem xmlns:ds="http://schemas.openxmlformats.org/officeDocument/2006/customXml" ds:itemID="{E87C5A29-57B5-4732-8725-75446DC5DFF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1940</TotalTime>
  <Words>1497</Words>
  <Application>Microsoft Office PowerPoint</Application>
  <PresentationFormat>Widescreen</PresentationFormat>
  <Paragraphs>148</Paragraphs>
  <Slides>13</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Arial Narrow</vt:lpstr>
      <vt:lpstr>Calibri</vt:lpstr>
      <vt:lpstr>Wingdings</vt:lpstr>
      <vt:lpstr>WisDOT template widescreen gray background</vt:lpstr>
      <vt:lpstr>Construction Administration &amp; Field Software</vt:lpstr>
      <vt:lpstr>Construction Administration Support</vt:lpstr>
      <vt:lpstr>Construction Administration &amp; Field Software</vt:lpstr>
      <vt:lpstr>PANTRY, PANTRY, PANTRY</vt:lpstr>
      <vt:lpstr>PANTRY, PANTRY, PANTRY</vt:lpstr>
      <vt:lpstr>PANTRY, PANTRY, PANTRY</vt:lpstr>
      <vt:lpstr>Construction Administration</vt:lpstr>
      <vt:lpstr>Construction Administration</vt:lpstr>
      <vt:lpstr>Construction Administration</vt:lpstr>
      <vt:lpstr>Construction Administration &amp; Field Software</vt:lpstr>
      <vt:lpstr>Construction Administration &amp; Field Software</vt:lpstr>
      <vt:lpstr>Construction Administration &amp; Field Software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 1920 x 1080</dc:title>
  <dc:creator>KIRKPATRICK, MARY K</dc:creator>
  <cp:lastModifiedBy>Trudeau, Jennifer J - DOT</cp:lastModifiedBy>
  <cp:revision>122</cp:revision>
  <cp:lastPrinted>2017-04-24T18:33:41Z</cp:lastPrinted>
  <dcterms:created xsi:type="dcterms:W3CDTF">2017-03-24T16:34:12Z</dcterms:created>
  <dcterms:modified xsi:type="dcterms:W3CDTF">2020-02-18T19:55:57Z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0x010100541990152A8FD44AADA441BD7500FE3B</vt:lpwstr>
  </property>
  <property fmtid="{D5CDD505-2E9C-101B-9397-08002B2CF9AE}" pid="3" name="MyDOTKeywords">
    <vt:lpwstr>285;#PowerPoint|0de9cb79-27e0-4d73-91cd-b5594498ea2a</vt:lpwstr>
  </property>
  <property fmtid="{D5CDD505-2E9C-101B-9397-08002B2CF9AE}" pid="4" name="MyDOTNavigation">
    <vt:lpwstr>509;#Communication Templates|924143f1-6dc9-46d7-a9f6-1f2924822cd5</vt:lpwstr>
  </property>
</Properties>
</file>