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handoutMasterIdLst>
    <p:handoutMasterId r:id="rId21"/>
  </p:handoutMasterIdLst>
  <p:sldIdLst>
    <p:sldId id="262" r:id="rId2"/>
    <p:sldId id="268" r:id="rId3"/>
    <p:sldId id="271" r:id="rId4"/>
    <p:sldId id="307" r:id="rId5"/>
    <p:sldId id="309" r:id="rId6"/>
    <p:sldId id="313" r:id="rId7"/>
    <p:sldId id="272" r:id="rId8"/>
    <p:sldId id="288" r:id="rId9"/>
    <p:sldId id="297" r:id="rId10"/>
    <p:sldId id="298" r:id="rId11"/>
    <p:sldId id="314" r:id="rId12"/>
    <p:sldId id="299" r:id="rId13"/>
    <p:sldId id="300" r:id="rId14"/>
    <p:sldId id="301" r:id="rId15"/>
    <p:sldId id="302" r:id="rId16"/>
    <p:sldId id="310" r:id="rId17"/>
    <p:sldId id="311" r:id="rId18"/>
    <p:sldId id="312" r:id="rId1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84C"/>
    <a:srgbClr val="D8B846"/>
    <a:srgbClr val="D8B832"/>
    <a:srgbClr val="FFBE05"/>
    <a:srgbClr val="F2CD00"/>
    <a:srgbClr val="00416A"/>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0" autoAdjust="0"/>
    <p:restoredTop sz="51092" autoAdjust="0"/>
  </p:normalViewPr>
  <p:slideViewPr>
    <p:cSldViewPr snapToGrid="0">
      <p:cViewPr varScale="1">
        <p:scale>
          <a:sx n="107" d="100"/>
          <a:sy n="107" d="100"/>
        </p:scale>
        <p:origin x="91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428"/>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87A35C-FE16-4401-8225-4521579CB0E4}" type="datetimeFigureOut">
              <a:rPr lang="en-US" smtClean="0"/>
              <a:t>2/10/2020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Group>
    <inkml:annotationXML>
      <emma:emma xmlns:emma="http://www.w3.org/2003/04/emma" version="1.0">
        <emma:interpretation id="{0E13C1C7-6FAB-4E68-ADFC-5B813B7C1058}" emma:medium="tactile" emma:mode="ink">
          <msink:context xmlns:msink="http://schemas.microsoft.com/ink/2010/main" type="writingRegion" rotatedBoundingBox="27318,17211 27372,17211 27372,17319 27318,17319"/>
        </emma:interpretation>
      </emma:emma>
    </inkml:annotationXML>
    <inkml:traceGroup>
      <inkml:annotationXML>
        <emma:emma xmlns:emma="http://www.w3.org/2003/04/emma" version="1.0">
          <emma:interpretation id="{EFCEBCAC-36D5-4F24-98B0-04FDDD4D49E7}" emma:medium="tactile" emma:mode="ink">
            <msink:context xmlns:msink="http://schemas.microsoft.com/ink/2010/main" type="paragraph" rotatedBoundingBox="27318,17211 27372,17211 27372,17319 27318,17319" alignmentLevel="1"/>
          </emma:interpretation>
        </emma:emma>
      </inkml:annotationXML>
      <inkml:traceGroup>
        <inkml:annotationXML>
          <emma:emma xmlns:emma="http://www.w3.org/2003/04/emma" version="1.0">
            <emma:interpretation id="{02048C3A-3CFE-4D80-AA99-2A39DF3F837F}" emma:medium="tactile" emma:mode="ink">
              <msink:context xmlns:msink="http://schemas.microsoft.com/ink/2010/main" type="line" rotatedBoundingBox="27318,17211 27372,17211 27372,17319 27318,17319"/>
            </emma:interpretation>
          </emma:emma>
        </inkml:annotationXML>
        <inkml:traceGroup>
          <inkml:annotationXML>
            <emma:emma xmlns:emma="http://www.w3.org/2003/04/emma" version="1.0">
              <emma:interpretation id="{7779F1BC-1A8C-41E5-9206-4653DC0ABF3F}" emma:medium="tactile" emma:mode="ink">
                <msink:context xmlns:msink="http://schemas.microsoft.com/ink/2010/main" type="inkWord" rotatedBoundingBox="27318,17211 27372,17211 27372,17319 27318,17319"/>
              </emma:interpretation>
              <emma:one-of disjunction-type="recognition" id="oneOf0">
                <emma:interpretation id="interp0" emma:lang="en-US" emma:confidence="0">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27 109 0,'0'0'352,"0"0"-63,0 0 127,0 0-32,0 0-159,0 0-1,0 0-64,0 0-32,0 0-32,0 0-64,0-27 0,0 27 0,-27 0-32,27-27 0,0 27 32,0 0 0,0 0-32,0 0-32,0 0 0,0-27 0,0 27-256,27 0-321,0-27-352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B8B34B4-0DAC-4C17-B484-320AB1570CDC}" type="datetimeFigureOut">
              <a:rPr lang="en-US" smtClean="0"/>
              <a:t>2/10/2020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a:t>
            </a:r>
            <a:r>
              <a:rPr lang="en-US" b="1" baseline="0">
                <a:solidFill>
                  <a:srgbClr val="FF0000"/>
                </a:solidFill>
              </a:rPr>
              <a:t>this WisDOT</a:t>
            </a:r>
            <a:r>
              <a:rPr lang="en-US" b="1" baseline="0" dirty="0">
                <a:solidFill>
                  <a:srgbClr val="FF0000"/>
                </a:solidFill>
              </a:rPr>
              <a:t> PowerPoint template: Standard screen size of 1024 by 768,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standard (4:3) aspect ratio (1024 x 768). </a:t>
            </a:r>
          </a:p>
          <a:p>
            <a:r>
              <a:rPr lang="en-US" dirty="0"/>
              <a:t>Use</a:t>
            </a:r>
            <a:r>
              <a:rPr lang="en-US" b="1" dirty="0"/>
              <a:t> </a:t>
            </a:r>
            <a:r>
              <a:rPr lang="en-US" dirty="0"/>
              <a:t>if you will be doing one of the following:</a:t>
            </a:r>
          </a:p>
          <a:p>
            <a:pPr marL="171450" indent="-171450">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1450" indent="-171450">
              <a:buFont typeface="Arial" panose="020B0604020202020204" pitchFamily="34" charset="0"/>
              <a:buChar char="•"/>
            </a:pPr>
            <a:r>
              <a:rPr lang="en-US" dirty="0"/>
              <a:t>Presenting at a conference location which uses projectors that display in standard (4:3) or 1024 x 768.</a:t>
            </a:r>
          </a:p>
          <a:p>
            <a:endParaRPr lang="en-US" dirty="0"/>
          </a:p>
          <a:p>
            <a:r>
              <a:rPr lang="en-US" b="1" dirty="0"/>
              <a:t>Use the </a:t>
            </a:r>
            <a:r>
              <a:rPr lang="en-US" b="1" dirty="0" err="1"/>
              <a:t>WisDOT</a:t>
            </a:r>
            <a:r>
              <a:rPr lang="en-US" b="1" dirty="0"/>
              <a:t> PowerPoint template that has the widescreen (16:9) aspect ratio (1920 x 1080) </a:t>
            </a:r>
            <a:r>
              <a:rPr lang="en-US" dirty="0"/>
              <a:t>if you will be doing one of the following:</a:t>
            </a:r>
          </a:p>
          <a:p>
            <a:pPr marL="171450" indent="-171450">
              <a:buFont typeface="Arial" panose="020B0604020202020204" pitchFamily="34" charset="0"/>
              <a:buChar char="•"/>
            </a:pPr>
            <a:r>
              <a:rPr lang="en-US" dirty="0"/>
              <a:t>showing your presentation on a large widescreen television. </a:t>
            </a:r>
          </a:p>
          <a:p>
            <a:pPr marL="171450" indent="-171450">
              <a:buFont typeface="Arial" panose="020B0604020202020204" pitchFamily="34" charset="0"/>
              <a:buChar char="•"/>
            </a:pPr>
            <a:r>
              <a:rPr lang="en-US" dirty="0"/>
              <a:t>showing your presentation using a display in widescreen format.</a:t>
            </a:r>
          </a:p>
          <a:p>
            <a:pPr marL="171450" indent="-171450">
              <a:buFont typeface="Arial" panose="020B0604020202020204" pitchFamily="34" charset="0"/>
              <a:buChar char="•"/>
            </a:pPr>
            <a:r>
              <a:rPr lang="en-US" dirty="0"/>
              <a:t>converting your presentation to video in the future.</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Title slide</a:t>
            </a:r>
          </a:p>
          <a:p>
            <a:r>
              <a:rPr lang="en-US" sz="1200" dirty="0"/>
              <a:t>Slide 1 and slide 8 are layout</a:t>
            </a:r>
            <a:r>
              <a:rPr lang="en-US" sz="1200" baseline="0" dirty="0"/>
              <a:t>s</a:t>
            </a:r>
            <a:r>
              <a:rPr lang="en-US" sz="1200" dirty="0"/>
              <a:t> for</a:t>
            </a:r>
            <a:r>
              <a:rPr lang="en-US" sz="1200" baseline="0" dirty="0"/>
              <a:t> the title slide of your </a:t>
            </a:r>
            <a:r>
              <a:rPr lang="en-US" sz="1200" baseline="0" dirty="0" err="1"/>
              <a:t>WisDOT</a:t>
            </a:r>
            <a:r>
              <a:rPr lang="en-US" sz="1200" baseline="0" dirty="0"/>
              <a:t> presentation. The title of your presentation goes at the top in the white text (for the light gray background) or blue text (for the gray background). The title may be one or two lines. </a:t>
            </a:r>
          </a:p>
          <a:p>
            <a:endParaRPr lang="en-US" sz="1200" b="1" baseline="0" dirty="0"/>
          </a:p>
          <a:p>
            <a:r>
              <a:rPr lang="en-US" sz="1200" b="1" baseline="0" dirty="0"/>
              <a:t>Managing placeholders</a:t>
            </a:r>
          </a:p>
          <a:p>
            <a:r>
              <a:rPr lang="en-US" sz="1200" baseline="0" dirty="0"/>
              <a:t>If your presentation does not need all the text placeholders, delete the placeholders you do not need and then you may need to lower or adjust the height between lines.</a:t>
            </a:r>
          </a:p>
          <a:p>
            <a:endParaRPr lang="en-US" b="1" baseline="0" dirty="0"/>
          </a:p>
          <a:p>
            <a:r>
              <a:rPr lang="en-US" b="1" baseline="0" dirty="0"/>
              <a:t>Various slide layouts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baseline="0" dirty="0"/>
          </a:p>
          <a:p>
            <a:r>
              <a:rPr lang="en-US" b="1" baseline="0" dirty="0"/>
              <a:t>Blank slides</a:t>
            </a:r>
          </a:p>
          <a:p>
            <a:r>
              <a:rPr lang="en-US" baseline="0" dirty="0"/>
              <a:t>Slides 7 and 14 are blank slides for custom layouts in your presentation.</a:t>
            </a:r>
          </a:p>
          <a:p>
            <a:endParaRPr lang="en-US"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baseline="0" dirty="0"/>
          </a:p>
          <a:p>
            <a:r>
              <a:rPr lang="en-US" b="1" baseline="0" dirty="0"/>
              <a:t>How to paste text and keep template’s font styles and color</a:t>
            </a:r>
          </a:p>
          <a:p>
            <a:r>
              <a:rPr lang="en-US" baseline="0" dirty="0"/>
              <a:t>Select the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baseline="0" dirty="0" err="1"/>
              <a:t>WisDOT</a:t>
            </a:r>
            <a:r>
              <a:rPr lang="en-US" baseline="0" dirty="0"/>
              <a:t> template.</a:t>
            </a:r>
          </a:p>
          <a:p>
            <a:endParaRPr lang="en-US" baseline="0" dirty="0"/>
          </a:p>
          <a:p>
            <a:r>
              <a:rPr lang="en-US" b="1" baseline="0" dirty="0"/>
              <a:t>How to add more slides with the layout you want</a:t>
            </a:r>
          </a:p>
          <a:p>
            <a:r>
              <a:rPr lang="en-US" baseline="0" dirty="0"/>
              <a:t>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Changing a current slide layout on to a different current slide layout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Changing a current slide layout on to a different current slide layout is not recommended, as sometimes this results in additions of unmatched text and placeholders. It’s best t</a:t>
            </a:r>
            <a:r>
              <a:rPr lang="en-US" baseline="0" dirty="0"/>
              <a: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 and add new text to this slide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to choose the light gray background</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1 through 7 have a light gray background. Use with its navy and red type styles. Use if you have positive versions of graphics and logos. </a:t>
            </a:r>
            <a:r>
              <a:rPr lang="en-US" sz="1200" b="0" i="0" kern="1200" dirty="0">
                <a:solidFill>
                  <a:schemeClr val="tx1"/>
                </a:solidFill>
                <a:effectLst/>
                <a:latin typeface="+mn-lt"/>
                <a:ea typeface="+mn-ea"/>
                <a:cs typeface="+mn-cs"/>
              </a:rPr>
              <a:t>Some experts say if you're presenting in a small room with most of the lights on, use a lighter gray background,</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will tend to fade away while the other components will grab attention.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b="1" baseline="0" dirty="0"/>
          </a:p>
          <a:p>
            <a:endParaRPr lang="en-US" b="1" baseline="0" dirty="0"/>
          </a:p>
          <a:p>
            <a:r>
              <a:rPr lang="en-US" b="1" baseline="0" dirty="0"/>
              <a:t>When to choose the blue background</a:t>
            </a:r>
          </a:p>
          <a:p>
            <a:r>
              <a:rPr lang="en-US" b="0" baseline="0" dirty="0"/>
              <a:t>Slides 8 through 14 have a dark blue background. Use w</a:t>
            </a:r>
            <a:r>
              <a:rPr lang="en-US" baseline="0" dirty="0"/>
              <a:t>ith its white and gold type styles. Use if you have reverse or negative versions of graphics and logos. </a:t>
            </a:r>
            <a:r>
              <a:rPr lang="en-US" sz="1200" b="0" i="0" kern="1200" dirty="0">
                <a:solidFill>
                  <a:schemeClr val="tx1"/>
                </a:solidFill>
                <a:effectLst/>
                <a:latin typeface="+mn-lt"/>
                <a:ea typeface="+mn-ea"/>
                <a:cs typeface="+mn-cs"/>
              </a:rPr>
              <a:t>Some experts say if you're presenting with most of the lights off in the</a:t>
            </a:r>
            <a:r>
              <a:rPr lang="en-US" sz="1200" b="0" i="0" kern="1200" baseline="0" dirty="0">
                <a:solidFill>
                  <a:schemeClr val="tx1"/>
                </a:solidFill>
                <a:effectLst/>
                <a:latin typeface="+mn-lt"/>
                <a:ea typeface="+mn-ea"/>
                <a:cs typeface="+mn-cs"/>
              </a:rPr>
              <a:t> room or in a darker presentation area</a:t>
            </a:r>
            <a:r>
              <a:rPr lang="en-US" sz="1200" b="0" i="0" kern="1200" dirty="0">
                <a:solidFill>
                  <a:schemeClr val="tx1"/>
                </a:solidFill>
                <a:effectLst/>
                <a:latin typeface="+mn-lt"/>
                <a:ea typeface="+mn-ea"/>
                <a:cs typeface="+mn-cs"/>
              </a:rPr>
              <a:t>, consider using the</a:t>
            </a:r>
            <a:r>
              <a:rPr lang="en-US" sz="1200" b="0" i="0" kern="1200" baseline="0" dirty="0">
                <a:solidFill>
                  <a:schemeClr val="tx1"/>
                </a:solidFill>
                <a:effectLst/>
                <a:latin typeface="+mn-lt"/>
                <a:ea typeface="+mn-ea"/>
                <a:cs typeface="+mn-cs"/>
              </a:rPr>
              <a:t> blue</a:t>
            </a:r>
            <a:r>
              <a:rPr lang="en-US" sz="1200" b="0" i="0" kern="1200" dirty="0">
                <a:solidFill>
                  <a:schemeClr val="tx1"/>
                </a:solidFill>
                <a:effectLst/>
                <a:latin typeface="+mn-lt"/>
                <a:ea typeface="+mn-ea"/>
                <a:cs typeface="+mn-cs"/>
              </a:rPr>
              <a:t> background color,</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won't intrude on the message and the lighter components will stand out.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LIGHT GRAY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indent="-171450">
              <a:buFont typeface="Arial" panose="020B0604020202020204" pitchFamily="34" charset="0"/>
              <a:buChar char="•"/>
            </a:pPr>
            <a:r>
              <a:rPr lang="en-US" b="0" baseline="0" dirty="0"/>
              <a:t>Slide 1 with GRAY background</a:t>
            </a:r>
          </a:p>
          <a:p>
            <a:pPr marL="457200" lvl="1" indent="0">
              <a:buFont typeface="Arial" panose="020B0604020202020204" pitchFamily="34" charset="0"/>
              <a:buNone/>
            </a:pPr>
            <a:r>
              <a:rPr lang="en-US" b="0" baseline="0" dirty="0"/>
              <a:t>Title text = Arial Narrow Bold, 60 point, Color: navy blue R0 G65 B106,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red R164 G40 B76, Keep to 1 line</a:t>
            </a:r>
          </a:p>
          <a:p>
            <a:pPr marL="457200" lvl="1" indent="0">
              <a:buFont typeface="Arial" panose="020B0604020202020204" pitchFamily="34" charset="0"/>
              <a:buNone/>
            </a:pPr>
            <a:r>
              <a:rPr lang="en-US" b="0" baseline="0" dirty="0"/>
              <a:t>Title of Presenter = Arial Narrow, 40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navy blue R0 G65 B106,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2, 3, 4, 5, 6 with GRAY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navy blue R0 G65 B106,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navy blue R0 G65 B106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red R164 G40 B76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navy blue R0 G65 B10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BLUE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 8 Title slide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text = Arial Narrow Bold, 60 point, Color: white R255 G255 B255,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of Presenter = Arial Narrow, 40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white R255 G255 B255,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9, 10, 11, 12, 13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white R255 G255 B255,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gold R216 G184 B70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lvl="1" indent="0">
              <a:buFont typeface="Arial" panose="020B0604020202020204" pitchFamily="34" charset="0"/>
              <a:buNone/>
            </a:pPr>
            <a:endParaRPr lang="en-US" b="0" baseline="0" dirty="0"/>
          </a:p>
          <a:p>
            <a:pPr marL="0" indent="0">
              <a:buFont typeface="Arial" panose="020B0604020202020204" pitchFamily="34" charset="0"/>
              <a:buNone/>
            </a:pPr>
            <a:endParaRPr lang="en-US" b="1" dirty="0"/>
          </a:p>
          <a:p>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26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140109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384379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a:p>
        </p:txBody>
      </p:sp>
    </p:spTree>
    <p:extLst>
      <p:ext uri="{BB962C8B-B14F-4D97-AF65-F5344CB8AC3E}">
        <p14:creationId xmlns:p14="http://schemas.microsoft.com/office/powerpoint/2010/main" val="339955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a:p>
        </p:txBody>
      </p:sp>
    </p:spTree>
    <p:extLst>
      <p:ext uri="{BB962C8B-B14F-4D97-AF65-F5344CB8AC3E}">
        <p14:creationId xmlns:p14="http://schemas.microsoft.com/office/powerpoint/2010/main" val="289248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14</a:t>
            </a:fld>
            <a:endParaRPr lang="en-US"/>
          </a:p>
        </p:txBody>
      </p:sp>
    </p:spTree>
    <p:extLst>
      <p:ext uri="{BB962C8B-B14F-4D97-AF65-F5344CB8AC3E}">
        <p14:creationId xmlns:p14="http://schemas.microsoft.com/office/powerpoint/2010/main" val="182354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15</a:t>
            </a:fld>
            <a:endParaRPr lang="en-US"/>
          </a:p>
        </p:txBody>
      </p:sp>
    </p:spTree>
    <p:extLst>
      <p:ext uri="{BB962C8B-B14F-4D97-AF65-F5344CB8AC3E}">
        <p14:creationId xmlns:p14="http://schemas.microsoft.com/office/powerpoint/2010/main" val="305396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2</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121661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88F50-7C5E-4630-BBD8-8950DF35ABB8}" type="slidenum">
              <a:rPr lang="en-US" smtClean="0"/>
              <a:t>3</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13417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4</a:t>
            </a:fld>
            <a:endParaRPr lang="en-US"/>
          </a:p>
        </p:txBody>
      </p:sp>
    </p:spTree>
    <p:extLst>
      <p:ext uri="{BB962C8B-B14F-4D97-AF65-F5344CB8AC3E}">
        <p14:creationId xmlns:p14="http://schemas.microsoft.com/office/powerpoint/2010/main" val="293075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5</a:t>
            </a:fld>
            <a:endParaRPr lang="en-US"/>
          </a:p>
        </p:txBody>
      </p:sp>
    </p:spTree>
    <p:extLst>
      <p:ext uri="{BB962C8B-B14F-4D97-AF65-F5344CB8AC3E}">
        <p14:creationId xmlns:p14="http://schemas.microsoft.com/office/powerpoint/2010/main" val="201702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269252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388499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315451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327063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2"/>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North Central Region</a:t>
            </a:r>
            <a:br>
              <a:rPr lang="en-US" dirty="0"/>
            </a:br>
            <a:r>
              <a:rPr lang="en-US" dirty="0"/>
              <a:t>Construction Conference</a:t>
            </a:r>
          </a:p>
        </p:txBody>
      </p:sp>
      <p:sp>
        <p:nvSpPr>
          <p:cNvPr id="3" name="Text Placeholder 2"/>
          <p:cNvSpPr>
            <a:spLocks noGrp="1"/>
          </p:cNvSpPr>
          <p:nvPr>
            <p:ph type="body" sz="quarter" idx="10"/>
          </p:nvPr>
        </p:nvSpPr>
        <p:spPr/>
        <p:txBody>
          <a:bodyPr/>
          <a:lstStyle/>
          <a:p>
            <a:r>
              <a:rPr lang="en-US"/>
              <a:t>Jeff Michalski</a:t>
            </a:r>
            <a:endParaRPr lang="en-US" dirty="0"/>
          </a:p>
        </p:txBody>
      </p:sp>
      <p:sp>
        <p:nvSpPr>
          <p:cNvPr id="4" name="Text Placeholder 3"/>
          <p:cNvSpPr>
            <a:spLocks noGrp="1"/>
          </p:cNvSpPr>
          <p:nvPr>
            <p:ph type="body" sz="quarter" idx="11"/>
          </p:nvPr>
        </p:nvSpPr>
        <p:spPr/>
        <p:txBody>
          <a:bodyPr/>
          <a:lstStyle/>
          <a:p>
            <a:r>
              <a:rPr lang="en-US" dirty="0"/>
              <a:t>Materials</a:t>
            </a:r>
          </a:p>
        </p:txBody>
      </p:sp>
      <p:sp>
        <p:nvSpPr>
          <p:cNvPr id="5" name="Text Placeholder 4"/>
          <p:cNvSpPr>
            <a:spLocks noGrp="1"/>
          </p:cNvSpPr>
          <p:nvPr>
            <p:ph type="body" sz="quarter" idx="12"/>
          </p:nvPr>
        </p:nvSpPr>
        <p:spPr>
          <a:xfrm>
            <a:off x="457200" y="3505200"/>
            <a:ext cx="8229600" cy="778701"/>
          </a:xfrm>
        </p:spPr>
        <p:txBody>
          <a:bodyPr/>
          <a:lstStyle/>
          <a:p>
            <a:r>
              <a:rPr lang="en-US" dirty="0"/>
              <a:t>Northcentral Technical College</a:t>
            </a:r>
          </a:p>
          <a:p>
            <a:r>
              <a:rPr lang="en-US" dirty="0"/>
              <a:t>Auditorium (CHS 1004)</a:t>
            </a:r>
          </a:p>
          <a:p>
            <a:r>
              <a:rPr lang="en-US" dirty="0"/>
              <a:t>Wausau, WI </a:t>
            </a:r>
          </a:p>
          <a:p>
            <a:endParaRPr lang="en-US" dirty="0"/>
          </a:p>
        </p:txBody>
      </p:sp>
      <p:sp>
        <p:nvSpPr>
          <p:cNvPr id="6" name="Text Placeholder 5"/>
          <p:cNvSpPr>
            <a:spLocks noGrp="1"/>
          </p:cNvSpPr>
          <p:nvPr>
            <p:ph type="body" sz="quarter" idx="13"/>
          </p:nvPr>
        </p:nvSpPr>
        <p:spPr>
          <a:xfrm>
            <a:off x="457200" y="4571605"/>
            <a:ext cx="8229600" cy="482600"/>
          </a:xfrm>
        </p:spPr>
        <p:txBody>
          <a:bodyPr/>
          <a:lstStyle/>
          <a:p>
            <a:r>
              <a:rPr lang="en-US" dirty="0"/>
              <a:t>February 19,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132080"/>
            <a:ext cx="7886700" cy="721360"/>
          </a:xfrm>
        </p:spPr>
        <p:txBody>
          <a:bodyPr/>
          <a:lstStyle/>
          <a:p>
            <a:r>
              <a:rPr lang="en-US" dirty="0"/>
              <a:t>Concrete</a:t>
            </a:r>
          </a:p>
        </p:txBody>
      </p:sp>
      <p:sp>
        <p:nvSpPr>
          <p:cNvPr id="3" name="Text Placeholder 2"/>
          <p:cNvSpPr>
            <a:spLocks noGrp="1"/>
          </p:cNvSpPr>
          <p:nvPr>
            <p:ph type="body" idx="1"/>
          </p:nvPr>
        </p:nvSpPr>
        <p:spPr>
          <a:xfrm>
            <a:off x="623888" y="762000"/>
            <a:ext cx="7886700" cy="599440"/>
          </a:xfrm>
        </p:spPr>
        <p:txBody>
          <a:bodyPr/>
          <a:lstStyle/>
          <a:p>
            <a:r>
              <a:rPr lang="en-US" sz="3900" dirty="0"/>
              <a:t>Super Air Meter (SAM) testing</a:t>
            </a:r>
          </a:p>
        </p:txBody>
      </p:sp>
      <p:sp>
        <p:nvSpPr>
          <p:cNvPr id="4" name="Content Placeholder 3"/>
          <p:cNvSpPr>
            <a:spLocks noGrp="1"/>
          </p:cNvSpPr>
          <p:nvPr>
            <p:ph idx="13"/>
          </p:nvPr>
        </p:nvSpPr>
        <p:spPr>
          <a:xfrm>
            <a:off x="623888" y="1574800"/>
            <a:ext cx="3986784" cy="4993853"/>
          </a:xfrm>
        </p:spPr>
        <p:txBody>
          <a:bodyPr/>
          <a:lstStyle/>
          <a:p>
            <a:r>
              <a:rPr lang="en-US" sz="3200" dirty="0"/>
              <a:t>Required for new lab qualified Class I mix designs: Pavement, Structures &amp; Cast in Place Barrier.</a:t>
            </a:r>
          </a:p>
          <a:p>
            <a:r>
              <a:rPr lang="en-US" sz="3200" dirty="0"/>
              <a:t>SAM number to be included on mix design.</a:t>
            </a:r>
          </a:p>
          <a:p>
            <a:r>
              <a:rPr lang="en-US" sz="3200" dirty="0"/>
              <a:t>Informational only for 2020. QC to enter in MRS.</a:t>
            </a:r>
          </a:p>
        </p:txBody>
      </p:sp>
      <p:pic>
        <p:nvPicPr>
          <p:cNvPr id="8" name="Picture Placeholder 7">
            <a:extLst>
              <a:ext uri="{FF2B5EF4-FFF2-40B4-BE49-F238E27FC236}">
                <a16:creationId xmlns:a16="http://schemas.microsoft.com/office/drawing/2014/main" id="{A0583FE2-3A51-4556-BD4B-6FD621EA13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8" r="188"/>
          <a:stretch>
            <a:fillRect/>
          </a:stretch>
        </p:blipFill>
        <p:spPr>
          <a:xfrm>
            <a:off x="4724400" y="1574800"/>
            <a:ext cx="3786188" cy="4968452"/>
          </a:xfrm>
        </p:spPr>
      </p:pic>
    </p:spTree>
    <p:extLst>
      <p:ext uri="{BB962C8B-B14F-4D97-AF65-F5344CB8AC3E}">
        <p14:creationId xmlns:p14="http://schemas.microsoft.com/office/powerpoint/2010/main" val="153606725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132080"/>
            <a:ext cx="7886700" cy="721360"/>
          </a:xfrm>
        </p:spPr>
        <p:txBody>
          <a:bodyPr/>
          <a:lstStyle/>
          <a:p>
            <a:r>
              <a:rPr lang="en-US" dirty="0"/>
              <a:t>Concrete</a:t>
            </a:r>
          </a:p>
        </p:txBody>
      </p:sp>
      <p:sp>
        <p:nvSpPr>
          <p:cNvPr id="3" name="Text Placeholder 2"/>
          <p:cNvSpPr>
            <a:spLocks noGrp="1"/>
          </p:cNvSpPr>
          <p:nvPr>
            <p:ph type="body" idx="1"/>
          </p:nvPr>
        </p:nvSpPr>
        <p:spPr>
          <a:xfrm>
            <a:off x="623888" y="762000"/>
            <a:ext cx="7886700" cy="599440"/>
          </a:xfrm>
        </p:spPr>
        <p:txBody>
          <a:bodyPr/>
          <a:lstStyle/>
          <a:p>
            <a:r>
              <a:rPr lang="en-US" sz="3900" dirty="0"/>
              <a:t>Super Air Meter (SAM) testing, cont.</a:t>
            </a:r>
          </a:p>
        </p:txBody>
      </p:sp>
      <p:sp>
        <p:nvSpPr>
          <p:cNvPr id="4" name="Content Placeholder 3"/>
          <p:cNvSpPr>
            <a:spLocks noGrp="1"/>
          </p:cNvSpPr>
          <p:nvPr>
            <p:ph idx="13"/>
          </p:nvPr>
        </p:nvSpPr>
        <p:spPr>
          <a:xfrm>
            <a:off x="623888" y="1574800"/>
            <a:ext cx="3986784" cy="4993853"/>
          </a:xfrm>
        </p:spPr>
        <p:txBody>
          <a:bodyPr/>
          <a:lstStyle/>
          <a:p>
            <a:r>
              <a:rPr lang="en-US" sz="3200" dirty="0"/>
              <a:t>SAM testing required at least once per lot. (QC)</a:t>
            </a:r>
          </a:p>
          <a:p>
            <a:r>
              <a:rPr lang="en-US" sz="3200" dirty="0"/>
              <a:t>QV attempt to do 1 in 5 </a:t>
            </a:r>
            <a:r>
              <a:rPr lang="en-US" sz="3200"/>
              <a:t>QC tests. </a:t>
            </a:r>
            <a:r>
              <a:rPr lang="en-US" sz="3200" dirty="0"/>
              <a:t>Each Region lab will have a SAM. Comparison testing with QC is valuable information. </a:t>
            </a:r>
          </a:p>
          <a:p>
            <a:r>
              <a:rPr lang="en-US" sz="3200" dirty="0"/>
              <a:t>Contact Region IA’s to bring out on Projects.</a:t>
            </a:r>
          </a:p>
          <a:p>
            <a:endParaRPr lang="en-US" sz="3200" dirty="0"/>
          </a:p>
          <a:p>
            <a:endParaRPr lang="en-US" sz="3200" dirty="0"/>
          </a:p>
          <a:p>
            <a:endParaRPr lang="en-US" sz="3200" dirty="0"/>
          </a:p>
        </p:txBody>
      </p:sp>
      <p:pic>
        <p:nvPicPr>
          <p:cNvPr id="8" name="Picture Placeholder 7">
            <a:extLst>
              <a:ext uri="{FF2B5EF4-FFF2-40B4-BE49-F238E27FC236}">
                <a16:creationId xmlns:a16="http://schemas.microsoft.com/office/drawing/2014/main" id="{A0583FE2-3A51-4556-BD4B-6FD621EA13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8" r="188"/>
          <a:stretch>
            <a:fillRect/>
          </a:stretch>
        </p:blipFill>
        <p:spPr>
          <a:xfrm>
            <a:off x="4724400" y="1574800"/>
            <a:ext cx="3786188" cy="4968452"/>
          </a:xfrm>
        </p:spPr>
      </p:pic>
    </p:spTree>
    <p:extLst>
      <p:ext uri="{BB962C8B-B14F-4D97-AF65-F5344CB8AC3E}">
        <p14:creationId xmlns:p14="http://schemas.microsoft.com/office/powerpoint/2010/main" val="428320035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594360"/>
            <a:ext cx="7886700" cy="1270528"/>
          </a:xfrm>
        </p:spPr>
        <p:txBody>
          <a:bodyPr/>
          <a:lstStyle/>
          <a:p>
            <a:r>
              <a:rPr lang="en-US" dirty="0"/>
              <a:t>Concrete</a:t>
            </a:r>
          </a:p>
        </p:txBody>
      </p:sp>
      <p:sp>
        <p:nvSpPr>
          <p:cNvPr id="3" name="Text Placeholder 2"/>
          <p:cNvSpPr>
            <a:spLocks noGrp="1"/>
          </p:cNvSpPr>
          <p:nvPr>
            <p:ph type="body" idx="1"/>
          </p:nvPr>
        </p:nvSpPr>
        <p:spPr>
          <a:xfrm>
            <a:off x="623888" y="1636288"/>
            <a:ext cx="7886700" cy="457200"/>
          </a:xfrm>
        </p:spPr>
        <p:txBody>
          <a:bodyPr/>
          <a:lstStyle/>
          <a:p>
            <a:r>
              <a:rPr lang="en-US" sz="3900" dirty="0"/>
              <a:t>QV testing</a:t>
            </a:r>
          </a:p>
        </p:txBody>
      </p:sp>
      <p:sp>
        <p:nvSpPr>
          <p:cNvPr id="4" name="Content Placeholder 3"/>
          <p:cNvSpPr>
            <a:spLocks noGrp="1"/>
          </p:cNvSpPr>
          <p:nvPr>
            <p:ph idx="13"/>
          </p:nvPr>
        </p:nvSpPr>
        <p:spPr>
          <a:xfrm>
            <a:off x="623888" y="2743200"/>
            <a:ext cx="3986784" cy="3825453"/>
          </a:xfrm>
        </p:spPr>
        <p:txBody>
          <a:bodyPr/>
          <a:lstStyle/>
          <a:p>
            <a:r>
              <a:rPr lang="en-US" sz="3200" dirty="0"/>
              <a:t>QV testing: 1 in 5 of the QC test with at least one per lot (class 1 concrete).</a:t>
            </a:r>
          </a:p>
          <a:p>
            <a:r>
              <a:rPr lang="en-US" sz="3200" dirty="0"/>
              <a:t>Air content</a:t>
            </a:r>
          </a:p>
          <a:p>
            <a:r>
              <a:rPr lang="en-US" sz="3200" dirty="0"/>
              <a:t>Slump</a:t>
            </a:r>
          </a:p>
          <a:p>
            <a:r>
              <a:rPr lang="en-US" sz="3200" dirty="0"/>
              <a:t>Temperature</a:t>
            </a:r>
          </a:p>
          <a:p>
            <a:r>
              <a:rPr lang="en-US" sz="3200" dirty="0"/>
              <a:t>Cylinders</a:t>
            </a:r>
          </a:p>
        </p:txBody>
      </p:sp>
      <p:pic>
        <p:nvPicPr>
          <p:cNvPr id="9" name="Picture Placeholder 8">
            <a:extLst>
              <a:ext uri="{FF2B5EF4-FFF2-40B4-BE49-F238E27FC236}">
                <a16:creationId xmlns:a16="http://schemas.microsoft.com/office/drawing/2014/main" id="{BC0EC415-E740-4C52-BAB0-AB9A2E8B678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671" r="16671"/>
          <a:stretch>
            <a:fillRect/>
          </a:stretch>
        </p:blipFill>
        <p:spPr/>
      </p:pic>
    </p:spTree>
    <p:extLst>
      <p:ext uri="{BB962C8B-B14F-4D97-AF65-F5344CB8AC3E}">
        <p14:creationId xmlns:p14="http://schemas.microsoft.com/office/powerpoint/2010/main" val="186744988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QMP</a:t>
            </a:r>
          </a:p>
        </p:txBody>
      </p:sp>
      <p:sp>
        <p:nvSpPr>
          <p:cNvPr id="3" name="Content Placeholder 2"/>
          <p:cNvSpPr>
            <a:spLocks noGrp="1"/>
          </p:cNvSpPr>
          <p:nvPr>
            <p:ph idx="1"/>
          </p:nvPr>
        </p:nvSpPr>
        <p:spPr/>
        <p:txBody>
          <a:bodyPr/>
          <a:lstStyle/>
          <a:p>
            <a:r>
              <a:rPr lang="en-US" sz="3500" dirty="0"/>
              <a:t>QMP folder in NC Pantry </a:t>
            </a:r>
          </a:p>
          <a:p>
            <a:pPr lvl="1"/>
            <a:r>
              <a:rPr lang="en-US" sz="3200" dirty="0"/>
              <a:t>Updated pre-pour / pre-pave meeting agendas.</a:t>
            </a:r>
          </a:p>
          <a:p>
            <a:pPr lvl="1"/>
            <a:r>
              <a:rPr lang="en-US" sz="3200" dirty="0"/>
              <a:t>QMP non-performance form.</a:t>
            </a:r>
            <a:endParaRPr lang="en-US" dirty="0"/>
          </a:p>
        </p:txBody>
      </p:sp>
    </p:spTree>
    <p:extLst>
      <p:ext uri="{BB962C8B-B14F-4D97-AF65-F5344CB8AC3E}">
        <p14:creationId xmlns:p14="http://schemas.microsoft.com/office/powerpoint/2010/main" val="221866135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QMP</a:t>
            </a:r>
          </a:p>
        </p:txBody>
      </p:sp>
      <p:sp>
        <p:nvSpPr>
          <p:cNvPr id="3" name="Content Placeholder 2"/>
          <p:cNvSpPr>
            <a:spLocks noGrp="1"/>
          </p:cNvSpPr>
          <p:nvPr>
            <p:ph idx="1"/>
          </p:nvPr>
        </p:nvSpPr>
        <p:spPr/>
        <p:txBody>
          <a:bodyPr/>
          <a:lstStyle/>
          <a:p>
            <a:r>
              <a:rPr lang="en-US" sz="3500" dirty="0"/>
              <a:t>Non-performance of QMP</a:t>
            </a:r>
          </a:p>
          <a:p>
            <a:pPr lvl="1"/>
            <a:r>
              <a:rPr lang="en-US" sz="3200" dirty="0"/>
              <a:t>Standardized form.</a:t>
            </a:r>
          </a:p>
          <a:p>
            <a:pPr lvl="1"/>
            <a:r>
              <a:rPr lang="en-US" sz="3200" dirty="0"/>
              <a:t>For credits over $5000.</a:t>
            </a:r>
          </a:p>
          <a:p>
            <a:pPr lvl="1"/>
            <a:r>
              <a:rPr lang="en-US" sz="3200" dirty="0"/>
              <a:t>Work through Regions Materials for guidance.</a:t>
            </a:r>
          </a:p>
          <a:p>
            <a:pPr lvl="1"/>
            <a:r>
              <a:rPr lang="en-US" sz="3200" dirty="0"/>
              <a:t>Region Materials Engineer to submit to C.O. for concurrence.</a:t>
            </a:r>
          </a:p>
        </p:txBody>
      </p:sp>
    </p:spTree>
    <p:extLst>
      <p:ext uri="{BB962C8B-B14F-4D97-AF65-F5344CB8AC3E}">
        <p14:creationId xmlns:p14="http://schemas.microsoft.com/office/powerpoint/2010/main" val="414624161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162560"/>
            <a:ext cx="7886700" cy="436880"/>
          </a:xfrm>
        </p:spPr>
        <p:txBody>
          <a:bodyPr/>
          <a:lstStyle/>
          <a:p>
            <a:r>
              <a:rPr lang="en-US" dirty="0"/>
              <a:t>Materials Reviews</a:t>
            </a:r>
          </a:p>
        </p:txBody>
      </p:sp>
      <p:sp>
        <p:nvSpPr>
          <p:cNvPr id="3" name="Text Placeholder 2"/>
          <p:cNvSpPr>
            <a:spLocks noGrp="1"/>
          </p:cNvSpPr>
          <p:nvPr>
            <p:ph type="body" idx="1"/>
          </p:nvPr>
        </p:nvSpPr>
        <p:spPr>
          <a:xfrm>
            <a:off x="623888" y="802640"/>
            <a:ext cx="7886700" cy="436880"/>
          </a:xfrm>
        </p:spPr>
        <p:txBody>
          <a:bodyPr/>
          <a:lstStyle/>
          <a:p>
            <a:r>
              <a:rPr lang="en-US" sz="3900" dirty="0"/>
              <a:t>Items of concern</a:t>
            </a:r>
          </a:p>
        </p:txBody>
      </p:sp>
      <p:sp>
        <p:nvSpPr>
          <p:cNvPr id="4" name="Content Placeholder 3"/>
          <p:cNvSpPr>
            <a:spLocks noGrp="1"/>
          </p:cNvSpPr>
          <p:nvPr>
            <p:ph idx="13"/>
          </p:nvPr>
        </p:nvSpPr>
        <p:spPr>
          <a:xfrm>
            <a:off x="623888" y="1696720"/>
            <a:ext cx="3986784" cy="4871933"/>
          </a:xfrm>
        </p:spPr>
        <p:txBody>
          <a:bodyPr/>
          <a:lstStyle/>
          <a:p>
            <a:r>
              <a:rPr lang="en-US" dirty="0"/>
              <a:t>Make sure e-guide has materials requirements for any SPV items.</a:t>
            </a:r>
          </a:p>
          <a:p>
            <a:r>
              <a:rPr lang="en-US" dirty="0"/>
              <a:t>Buy America form WS4567 required for all contracts.</a:t>
            </a:r>
          </a:p>
          <a:p>
            <a:r>
              <a:rPr lang="en-US" dirty="0"/>
              <a:t>QC and QV random numbers need to be included with materials.</a:t>
            </a:r>
          </a:p>
          <a:p>
            <a:r>
              <a:rPr lang="en-US" dirty="0"/>
              <a:t>Resolve non-performance/non-conformance issues timely.</a:t>
            </a:r>
          </a:p>
          <a:p>
            <a:endParaRPr lang="en-US" sz="3200" dirty="0"/>
          </a:p>
        </p:txBody>
      </p:sp>
      <p:pic>
        <p:nvPicPr>
          <p:cNvPr id="8" name="Picture Placeholder 7">
            <a:extLst>
              <a:ext uri="{FF2B5EF4-FFF2-40B4-BE49-F238E27FC236}">
                <a16:creationId xmlns:a16="http://schemas.microsoft.com/office/drawing/2014/main" id="{928AFFA6-1FC9-4A53-BE61-D98599AD66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453" r="21453"/>
          <a:stretch>
            <a:fillRect/>
          </a:stretch>
        </p:blipFill>
        <p:spPr>
          <a:xfrm>
            <a:off x="4724400" y="1696720"/>
            <a:ext cx="3786188" cy="4846532"/>
          </a:xfrm>
        </p:spPr>
      </p:pic>
    </p:spTree>
    <p:extLst>
      <p:ext uri="{BB962C8B-B14F-4D97-AF65-F5344CB8AC3E}">
        <p14:creationId xmlns:p14="http://schemas.microsoft.com/office/powerpoint/2010/main" val="349272843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15A1-B0E5-4535-98FC-9B75D772AF83}"/>
              </a:ext>
            </a:extLst>
          </p:cNvPr>
          <p:cNvSpPr>
            <a:spLocks noGrp="1"/>
          </p:cNvSpPr>
          <p:nvPr>
            <p:ph type="title"/>
          </p:nvPr>
        </p:nvSpPr>
        <p:spPr>
          <a:xfrm>
            <a:off x="623888" y="594360"/>
            <a:ext cx="7886700" cy="563880"/>
          </a:xfrm>
        </p:spPr>
        <p:txBody>
          <a:bodyPr/>
          <a:lstStyle/>
          <a:p>
            <a:r>
              <a:rPr lang="en-US" dirty="0"/>
              <a:t>Dropping off samples</a:t>
            </a:r>
          </a:p>
        </p:txBody>
      </p:sp>
      <p:sp>
        <p:nvSpPr>
          <p:cNvPr id="3" name="Text Placeholder 2">
            <a:extLst>
              <a:ext uri="{FF2B5EF4-FFF2-40B4-BE49-F238E27FC236}">
                <a16:creationId xmlns:a16="http://schemas.microsoft.com/office/drawing/2014/main" id="{AB2F1BDC-A6C7-4485-942F-E183A024E460}"/>
              </a:ext>
            </a:extLst>
          </p:cNvPr>
          <p:cNvSpPr>
            <a:spLocks noGrp="1"/>
          </p:cNvSpPr>
          <p:nvPr>
            <p:ph type="body" idx="1"/>
          </p:nvPr>
        </p:nvSpPr>
        <p:spPr>
          <a:xfrm>
            <a:off x="623888" y="1259841"/>
            <a:ext cx="7886700" cy="563880"/>
          </a:xfrm>
        </p:spPr>
        <p:txBody>
          <a:bodyPr/>
          <a:lstStyle/>
          <a:p>
            <a:r>
              <a:rPr lang="en-US" dirty="0"/>
              <a:t>Helpful hints</a:t>
            </a:r>
          </a:p>
        </p:txBody>
      </p:sp>
      <p:sp>
        <p:nvSpPr>
          <p:cNvPr id="4" name="Content Placeholder 3">
            <a:extLst>
              <a:ext uri="{FF2B5EF4-FFF2-40B4-BE49-F238E27FC236}">
                <a16:creationId xmlns:a16="http://schemas.microsoft.com/office/drawing/2014/main" id="{8E24641B-E1F6-4D83-A9C4-9CC7A9C34722}"/>
              </a:ext>
            </a:extLst>
          </p:cNvPr>
          <p:cNvSpPr>
            <a:spLocks noGrp="1"/>
          </p:cNvSpPr>
          <p:nvPr>
            <p:ph idx="13"/>
          </p:nvPr>
        </p:nvSpPr>
        <p:spPr>
          <a:xfrm>
            <a:off x="623888" y="2184400"/>
            <a:ext cx="3867150" cy="4384253"/>
          </a:xfrm>
        </p:spPr>
        <p:txBody>
          <a:bodyPr/>
          <a:lstStyle/>
          <a:p>
            <a:r>
              <a:rPr lang="en-US" dirty="0"/>
              <a:t>Security codes for drop off rooms  available on request.</a:t>
            </a:r>
          </a:p>
          <a:p>
            <a:r>
              <a:rPr lang="en-US" dirty="0"/>
              <a:t>QMP samples – two day turnaround.</a:t>
            </a:r>
          </a:p>
          <a:p>
            <a:r>
              <a:rPr lang="en-US" dirty="0"/>
              <a:t>Central Office samples – Stores truck (two week cycle).</a:t>
            </a:r>
          </a:p>
          <a:p>
            <a:r>
              <a:rPr lang="en-US" dirty="0"/>
              <a:t>Pails available for aggregate samples per request.</a:t>
            </a:r>
          </a:p>
        </p:txBody>
      </p:sp>
      <p:pic>
        <p:nvPicPr>
          <p:cNvPr id="7" name="Picture Placeholder 6">
            <a:extLst>
              <a:ext uri="{FF2B5EF4-FFF2-40B4-BE49-F238E27FC236}">
                <a16:creationId xmlns:a16="http://schemas.microsoft.com/office/drawing/2014/main" id="{F8899641-83C8-4A90-81FC-92C8882A5716}"/>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1981" r="21981"/>
          <a:stretch>
            <a:fillRect/>
          </a:stretch>
        </p:blipFill>
        <p:spPr>
          <a:xfrm>
            <a:off x="4724400" y="2184400"/>
            <a:ext cx="3786188" cy="4521412"/>
          </a:xfrm>
        </p:spPr>
      </p:pic>
    </p:spTree>
    <p:extLst>
      <p:ext uri="{BB962C8B-B14F-4D97-AF65-F5344CB8AC3E}">
        <p14:creationId xmlns:p14="http://schemas.microsoft.com/office/powerpoint/2010/main" val="373770412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15A1-B0E5-4535-98FC-9B75D772AF83}"/>
              </a:ext>
            </a:extLst>
          </p:cNvPr>
          <p:cNvSpPr>
            <a:spLocks noGrp="1"/>
          </p:cNvSpPr>
          <p:nvPr>
            <p:ph type="title"/>
          </p:nvPr>
        </p:nvSpPr>
        <p:spPr/>
        <p:txBody>
          <a:bodyPr/>
          <a:lstStyle/>
          <a:p>
            <a:r>
              <a:rPr lang="en-US" dirty="0"/>
              <a:t>IA reviews</a:t>
            </a:r>
          </a:p>
        </p:txBody>
      </p:sp>
      <p:sp>
        <p:nvSpPr>
          <p:cNvPr id="3" name="Text Placeholder 2">
            <a:extLst>
              <a:ext uri="{FF2B5EF4-FFF2-40B4-BE49-F238E27FC236}">
                <a16:creationId xmlns:a16="http://schemas.microsoft.com/office/drawing/2014/main" id="{AB2F1BDC-A6C7-4485-942F-E183A024E460}"/>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8E24641B-E1F6-4D83-A9C4-9CC7A9C34722}"/>
              </a:ext>
            </a:extLst>
          </p:cNvPr>
          <p:cNvSpPr>
            <a:spLocks noGrp="1"/>
          </p:cNvSpPr>
          <p:nvPr>
            <p:ph idx="13"/>
          </p:nvPr>
        </p:nvSpPr>
        <p:spPr/>
        <p:txBody>
          <a:bodyPr/>
          <a:lstStyle/>
          <a:p>
            <a:r>
              <a:rPr lang="en-US" dirty="0"/>
              <a:t>IA goal is to review all samplers and testers on our projects.</a:t>
            </a:r>
          </a:p>
          <a:p>
            <a:r>
              <a:rPr lang="en-US" dirty="0"/>
              <a:t>John Brophy, Rhinelander</a:t>
            </a:r>
          </a:p>
          <a:p>
            <a:r>
              <a:rPr lang="en-US" dirty="0"/>
              <a:t>715-493-3085</a:t>
            </a:r>
          </a:p>
          <a:p>
            <a:r>
              <a:rPr lang="en-US" dirty="0"/>
              <a:t>Jeff Michalski, Wis. Rapids</a:t>
            </a:r>
          </a:p>
          <a:p>
            <a:r>
              <a:rPr lang="en-US" dirty="0"/>
              <a:t>715-459-4791</a:t>
            </a:r>
          </a:p>
        </p:txBody>
      </p:sp>
      <p:pic>
        <p:nvPicPr>
          <p:cNvPr id="9" name="Picture Placeholder 8">
            <a:extLst>
              <a:ext uri="{FF2B5EF4-FFF2-40B4-BE49-F238E27FC236}">
                <a16:creationId xmlns:a16="http://schemas.microsoft.com/office/drawing/2014/main" id="{8D5B873D-60C0-48A3-91CC-6D386637C58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671" r="16671"/>
          <a:stretch>
            <a:fillRect/>
          </a:stretch>
        </p:blipFill>
        <p:spPr/>
      </p:pic>
    </p:spTree>
    <p:extLst>
      <p:ext uri="{BB962C8B-B14F-4D97-AF65-F5344CB8AC3E}">
        <p14:creationId xmlns:p14="http://schemas.microsoft.com/office/powerpoint/2010/main" val="241621901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15A1-B0E5-4535-98FC-9B75D772AF83}"/>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B2F1BDC-A6C7-4485-942F-E183A024E460}"/>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8E24641B-E1F6-4D83-A9C4-9CC7A9C34722}"/>
              </a:ext>
            </a:extLst>
          </p:cNvPr>
          <p:cNvSpPr>
            <a:spLocks noGrp="1"/>
          </p:cNvSpPr>
          <p:nvPr>
            <p:ph idx="13"/>
          </p:nvPr>
        </p:nvSpPr>
        <p:spPr/>
        <p:txBody>
          <a:bodyPr/>
          <a:lstStyle/>
          <a:p>
            <a:endParaRPr lang="en-US" dirty="0"/>
          </a:p>
        </p:txBody>
      </p:sp>
      <p:pic>
        <p:nvPicPr>
          <p:cNvPr id="8" name="Picture Placeholder 7">
            <a:extLst>
              <a:ext uri="{FF2B5EF4-FFF2-40B4-BE49-F238E27FC236}">
                <a16:creationId xmlns:a16="http://schemas.microsoft.com/office/drawing/2014/main" id="{6ED563A4-5BF6-4217-9FA7-A5C08F872C6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710" r="22710"/>
          <a:stretch>
            <a:fillRect/>
          </a:stretch>
        </p:blipFill>
        <p:spPr>
          <a:xfrm>
            <a:off x="2378204" y="2768601"/>
            <a:ext cx="4225667" cy="3800052"/>
          </a:xfrm>
        </p:spPr>
      </p:pic>
    </p:spTree>
    <p:extLst>
      <p:ext uri="{BB962C8B-B14F-4D97-AF65-F5344CB8AC3E}">
        <p14:creationId xmlns:p14="http://schemas.microsoft.com/office/powerpoint/2010/main" val="13451867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2DDD-FF63-45F2-99EF-CC702548434F}"/>
              </a:ext>
            </a:extLst>
          </p:cNvPr>
          <p:cNvSpPr>
            <a:spLocks noGrp="1"/>
          </p:cNvSpPr>
          <p:nvPr>
            <p:ph type="title"/>
          </p:nvPr>
        </p:nvSpPr>
        <p:spPr/>
        <p:txBody>
          <a:bodyPr/>
          <a:lstStyle/>
          <a:p>
            <a:r>
              <a:rPr lang="en-US" dirty="0"/>
              <a:t>Staffing</a:t>
            </a:r>
          </a:p>
        </p:txBody>
      </p:sp>
      <p:sp>
        <p:nvSpPr>
          <p:cNvPr id="3" name="Text Placeholder 2">
            <a:extLst>
              <a:ext uri="{FF2B5EF4-FFF2-40B4-BE49-F238E27FC236}">
                <a16:creationId xmlns:a16="http://schemas.microsoft.com/office/drawing/2014/main" id="{C1FC1A3B-8849-4681-8B3E-0C1A564B0708}"/>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1D156FE5-77B1-4692-9214-68C64095314C}"/>
              </a:ext>
            </a:extLst>
          </p:cNvPr>
          <p:cNvSpPr>
            <a:spLocks noGrp="1"/>
          </p:cNvSpPr>
          <p:nvPr>
            <p:ph idx="13"/>
          </p:nvPr>
        </p:nvSpPr>
        <p:spPr/>
        <p:txBody>
          <a:bodyPr/>
          <a:lstStyle/>
          <a:p>
            <a:r>
              <a:rPr lang="en-US" dirty="0"/>
              <a:t>Rhinelander</a:t>
            </a:r>
          </a:p>
          <a:p>
            <a:r>
              <a:rPr lang="en-US" dirty="0"/>
              <a:t>Tom Nelson</a:t>
            </a:r>
          </a:p>
          <a:p>
            <a:r>
              <a:rPr lang="en-US" dirty="0"/>
              <a:t>715-365-5774</a:t>
            </a:r>
          </a:p>
          <a:p>
            <a:r>
              <a:rPr lang="en-US" dirty="0"/>
              <a:t>John Brophy</a:t>
            </a:r>
          </a:p>
          <a:p>
            <a:r>
              <a:rPr lang="en-US" dirty="0"/>
              <a:t>715-493-3085</a:t>
            </a:r>
          </a:p>
          <a:p>
            <a:r>
              <a:rPr lang="en-US" dirty="0"/>
              <a:t>Steve Hunter</a:t>
            </a:r>
          </a:p>
          <a:p>
            <a:r>
              <a:rPr lang="en-US" dirty="0"/>
              <a:t>715-365-5735</a:t>
            </a:r>
          </a:p>
        </p:txBody>
      </p:sp>
      <p:pic>
        <p:nvPicPr>
          <p:cNvPr id="7" name="Picture Placeholder 6">
            <a:extLst>
              <a:ext uri="{FF2B5EF4-FFF2-40B4-BE49-F238E27FC236}">
                <a16:creationId xmlns:a16="http://schemas.microsoft.com/office/drawing/2014/main" id="{1A1D5300-2FE4-4724-B162-6806DF2899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937" r="21937"/>
          <a:stretch>
            <a:fillRect/>
          </a:stretch>
        </p:blipFill>
        <p:spPr/>
      </p:pic>
    </p:spTree>
    <p:extLst>
      <p:ext uri="{BB962C8B-B14F-4D97-AF65-F5344CB8AC3E}">
        <p14:creationId xmlns:p14="http://schemas.microsoft.com/office/powerpoint/2010/main" val="8747545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2DDD-FF63-45F2-99EF-CC702548434F}"/>
              </a:ext>
            </a:extLst>
          </p:cNvPr>
          <p:cNvSpPr>
            <a:spLocks noGrp="1"/>
          </p:cNvSpPr>
          <p:nvPr>
            <p:ph type="title"/>
          </p:nvPr>
        </p:nvSpPr>
        <p:spPr/>
        <p:txBody>
          <a:bodyPr/>
          <a:lstStyle/>
          <a:p>
            <a:r>
              <a:rPr lang="en-US" dirty="0"/>
              <a:t>Staffing</a:t>
            </a:r>
          </a:p>
        </p:txBody>
      </p:sp>
      <p:sp>
        <p:nvSpPr>
          <p:cNvPr id="3" name="Text Placeholder 2">
            <a:extLst>
              <a:ext uri="{FF2B5EF4-FFF2-40B4-BE49-F238E27FC236}">
                <a16:creationId xmlns:a16="http://schemas.microsoft.com/office/drawing/2014/main" id="{C1FC1A3B-8849-4681-8B3E-0C1A564B0708}"/>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1D156FE5-77B1-4692-9214-68C64095314C}"/>
              </a:ext>
            </a:extLst>
          </p:cNvPr>
          <p:cNvSpPr>
            <a:spLocks noGrp="1"/>
          </p:cNvSpPr>
          <p:nvPr>
            <p:ph idx="13"/>
          </p:nvPr>
        </p:nvSpPr>
        <p:spPr/>
        <p:txBody>
          <a:bodyPr/>
          <a:lstStyle/>
          <a:p>
            <a:r>
              <a:rPr lang="en-US" dirty="0"/>
              <a:t>Wisconsin Rapids</a:t>
            </a:r>
          </a:p>
          <a:p>
            <a:r>
              <a:rPr lang="en-US" dirty="0"/>
              <a:t>Taylor Christianson</a:t>
            </a:r>
          </a:p>
          <a:p>
            <a:r>
              <a:rPr lang="en-US" dirty="0"/>
              <a:t>715-421-8318</a:t>
            </a:r>
          </a:p>
          <a:p>
            <a:r>
              <a:rPr lang="en-US" dirty="0"/>
              <a:t>Jeff Michalski</a:t>
            </a:r>
          </a:p>
          <a:p>
            <a:r>
              <a:rPr lang="en-US" dirty="0"/>
              <a:t>715-421-8339</a:t>
            </a:r>
          </a:p>
          <a:p>
            <a:r>
              <a:rPr lang="en-US" dirty="0"/>
              <a:t>Howard Marg</a:t>
            </a:r>
          </a:p>
          <a:p>
            <a:r>
              <a:rPr lang="en-US" dirty="0"/>
              <a:t>715-421-8060</a:t>
            </a:r>
          </a:p>
          <a:p>
            <a:r>
              <a:rPr lang="en-US" dirty="0"/>
              <a:t>Dan King</a:t>
            </a:r>
          </a:p>
        </p:txBody>
      </p:sp>
      <p:pic>
        <p:nvPicPr>
          <p:cNvPr id="7" name="Picture Placeholder 6">
            <a:extLst>
              <a:ext uri="{FF2B5EF4-FFF2-40B4-BE49-F238E27FC236}">
                <a16:creationId xmlns:a16="http://schemas.microsoft.com/office/drawing/2014/main" id="{1A1D5300-2FE4-4724-B162-6806DF2899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937" r="21937"/>
          <a:stretch>
            <a:fillRect/>
          </a:stretch>
        </p:blipFill>
        <p:spPr/>
      </p:pic>
    </p:spTree>
    <p:extLst>
      <p:ext uri="{BB962C8B-B14F-4D97-AF65-F5344CB8AC3E}">
        <p14:creationId xmlns:p14="http://schemas.microsoft.com/office/powerpoint/2010/main" val="263806485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172720"/>
            <a:ext cx="7886700" cy="813856"/>
          </a:xfrm>
        </p:spPr>
        <p:txBody>
          <a:bodyPr/>
          <a:lstStyle/>
          <a:p>
            <a:r>
              <a:rPr lang="en-US" dirty="0"/>
              <a:t>Base Course</a:t>
            </a:r>
          </a:p>
        </p:txBody>
      </p:sp>
      <p:sp>
        <p:nvSpPr>
          <p:cNvPr id="3" name="Text Placeholder 2"/>
          <p:cNvSpPr>
            <a:spLocks noGrp="1"/>
          </p:cNvSpPr>
          <p:nvPr>
            <p:ph type="body" idx="1"/>
          </p:nvPr>
        </p:nvSpPr>
        <p:spPr>
          <a:xfrm>
            <a:off x="623888" y="914400"/>
            <a:ext cx="7886700" cy="518160"/>
          </a:xfrm>
        </p:spPr>
        <p:txBody>
          <a:bodyPr/>
          <a:lstStyle/>
          <a:p>
            <a:r>
              <a:rPr lang="en-US" sz="3900" dirty="0"/>
              <a:t>QV sampling and testing</a:t>
            </a:r>
          </a:p>
        </p:txBody>
      </p:sp>
      <p:sp>
        <p:nvSpPr>
          <p:cNvPr id="4" name="Content Placeholder 3"/>
          <p:cNvSpPr>
            <a:spLocks noGrp="1"/>
          </p:cNvSpPr>
          <p:nvPr>
            <p:ph idx="13"/>
          </p:nvPr>
        </p:nvSpPr>
        <p:spPr>
          <a:xfrm>
            <a:off x="623888" y="1728256"/>
            <a:ext cx="3986784" cy="4840397"/>
          </a:xfrm>
        </p:spPr>
        <p:txBody>
          <a:bodyPr/>
          <a:lstStyle/>
          <a:p>
            <a:r>
              <a:rPr lang="en-US" sz="3200" dirty="0"/>
              <a:t>Must notify the contractor’s Materials Coordinator before sampling (witnessing).</a:t>
            </a:r>
          </a:p>
          <a:p>
            <a:r>
              <a:rPr lang="en-US" sz="3200" dirty="0"/>
              <a:t>Results, back to contractor in two business days.</a:t>
            </a:r>
          </a:p>
          <a:p>
            <a:r>
              <a:rPr lang="en-US" sz="3200" dirty="0"/>
              <a:t>QV to split each sample and retain split for 7 placement days.</a:t>
            </a:r>
          </a:p>
          <a:p>
            <a:endParaRPr lang="en-US" sz="3200" dirty="0"/>
          </a:p>
        </p:txBody>
      </p:sp>
      <p:pic>
        <p:nvPicPr>
          <p:cNvPr id="8" name="Content Placeholder 6">
            <a:extLst>
              <a:ext uri="{FF2B5EF4-FFF2-40B4-BE49-F238E27FC236}">
                <a16:creationId xmlns:a16="http://schemas.microsoft.com/office/drawing/2014/main" id="{CEE4C0E9-6A11-4AB0-AD1B-60A1A10A3AE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680" r="17680"/>
          <a:stretch>
            <a:fillRect/>
          </a:stretch>
        </p:blipFill>
        <p:spPr>
          <a:xfrm>
            <a:off x="4724400" y="1728256"/>
            <a:ext cx="3786188" cy="4814996"/>
          </a:xfrm>
        </p:spPr>
      </p:pic>
    </p:spTree>
    <p:extLst>
      <p:ext uri="{BB962C8B-B14F-4D97-AF65-F5344CB8AC3E}">
        <p14:creationId xmlns:p14="http://schemas.microsoft.com/office/powerpoint/2010/main" val="190669693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0"/>
            <a:ext cx="7886700" cy="986576"/>
          </a:xfrm>
        </p:spPr>
        <p:txBody>
          <a:bodyPr/>
          <a:lstStyle/>
          <a:p>
            <a:r>
              <a:rPr lang="en-US" dirty="0"/>
              <a:t>Base Course</a:t>
            </a:r>
          </a:p>
        </p:txBody>
      </p:sp>
      <p:sp>
        <p:nvSpPr>
          <p:cNvPr id="3" name="Text Placeholder 2"/>
          <p:cNvSpPr>
            <a:spLocks noGrp="1"/>
          </p:cNvSpPr>
          <p:nvPr>
            <p:ph type="body" idx="1"/>
          </p:nvPr>
        </p:nvSpPr>
        <p:spPr>
          <a:xfrm>
            <a:off x="623888" y="853440"/>
            <a:ext cx="7886700" cy="467360"/>
          </a:xfrm>
        </p:spPr>
        <p:txBody>
          <a:bodyPr/>
          <a:lstStyle/>
          <a:p>
            <a:r>
              <a:rPr lang="en-US" sz="3900" dirty="0"/>
              <a:t>Stockpile testing</a:t>
            </a:r>
          </a:p>
        </p:txBody>
      </p:sp>
      <p:sp>
        <p:nvSpPr>
          <p:cNvPr id="4" name="Content Placeholder 3"/>
          <p:cNvSpPr>
            <a:spLocks noGrp="1"/>
          </p:cNvSpPr>
          <p:nvPr>
            <p:ph idx="13"/>
          </p:nvPr>
        </p:nvSpPr>
        <p:spPr>
          <a:xfrm>
            <a:off x="623888" y="1727200"/>
            <a:ext cx="3986784" cy="4841453"/>
          </a:xfrm>
        </p:spPr>
        <p:txBody>
          <a:bodyPr/>
          <a:lstStyle/>
          <a:p>
            <a:r>
              <a:rPr lang="en-US" sz="3200" dirty="0"/>
              <a:t>Multiply DOT projects can use same stockpile.</a:t>
            </a:r>
          </a:p>
          <a:p>
            <a:r>
              <a:rPr lang="en-US" sz="3200" dirty="0"/>
              <a:t>QC &amp; QV test’s are good for 120 calendar days and for multiple projects.</a:t>
            </a:r>
          </a:p>
          <a:p>
            <a:r>
              <a:rPr lang="en-US" sz="3200" dirty="0"/>
              <a:t>Region labs will track QV stockpile sample durations.</a:t>
            </a:r>
          </a:p>
        </p:txBody>
      </p:sp>
      <p:pic>
        <p:nvPicPr>
          <p:cNvPr id="8" name="Content Placeholder 6">
            <a:extLst>
              <a:ext uri="{FF2B5EF4-FFF2-40B4-BE49-F238E27FC236}">
                <a16:creationId xmlns:a16="http://schemas.microsoft.com/office/drawing/2014/main" id="{CEE4C0E9-6A11-4AB0-AD1B-60A1A10A3AE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680" r="17680"/>
          <a:stretch>
            <a:fillRect/>
          </a:stretch>
        </p:blipFill>
        <p:spPr>
          <a:xfrm>
            <a:off x="4724400" y="1727200"/>
            <a:ext cx="3786188" cy="4816052"/>
          </a:xfrm>
        </p:spPr>
      </p:pic>
    </p:spTree>
    <p:extLst>
      <p:ext uri="{BB962C8B-B14F-4D97-AF65-F5344CB8AC3E}">
        <p14:creationId xmlns:p14="http://schemas.microsoft.com/office/powerpoint/2010/main" val="296619346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454" y="501490"/>
            <a:ext cx="7886700" cy="1270528"/>
          </a:xfrm>
        </p:spPr>
        <p:txBody>
          <a:bodyPr/>
          <a:lstStyle/>
          <a:p>
            <a:r>
              <a:rPr lang="en-US" dirty="0"/>
              <a:t>HMA</a:t>
            </a:r>
          </a:p>
        </p:txBody>
      </p:sp>
      <p:sp>
        <p:nvSpPr>
          <p:cNvPr id="3" name="Text Placeholder 2"/>
          <p:cNvSpPr>
            <a:spLocks noGrp="1"/>
          </p:cNvSpPr>
          <p:nvPr>
            <p:ph type="body" idx="1"/>
          </p:nvPr>
        </p:nvSpPr>
        <p:spPr>
          <a:xfrm>
            <a:off x="580454" y="1756717"/>
            <a:ext cx="7886700" cy="457200"/>
          </a:xfrm>
        </p:spPr>
        <p:txBody>
          <a:bodyPr/>
          <a:lstStyle/>
          <a:p>
            <a:r>
              <a:rPr lang="en-US" sz="3900" dirty="0"/>
              <a:t>Project staff responsibilities</a:t>
            </a:r>
          </a:p>
        </p:txBody>
      </p:sp>
      <p:sp>
        <p:nvSpPr>
          <p:cNvPr id="4" name="Content Placeholder 3"/>
          <p:cNvSpPr>
            <a:spLocks noGrp="1"/>
          </p:cNvSpPr>
          <p:nvPr>
            <p:ph idx="13"/>
          </p:nvPr>
        </p:nvSpPr>
        <p:spPr>
          <a:xfrm>
            <a:off x="580454" y="2291476"/>
            <a:ext cx="3986784" cy="3825453"/>
          </a:xfrm>
        </p:spPr>
        <p:txBody>
          <a:bodyPr/>
          <a:lstStyle/>
          <a:p>
            <a:endParaRPr lang="en-US" sz="3500" dirty="0"/>
          </a:p>
          <a:p>
            <a:pPr lvl="1"/>
            <a:r>
              <a:rPr lang="en-US" sz="3200" dirty="0"/>
              <a:t>Selecting all QV random numbers</a:t>
            </a:r>
          </a:p>
          <a:p>
            <a:pPr lvl="1"/>
            <a:r>
              <a:rPr lang="en-US" sz="3200" dirty="0"/>
              <a:t>Collecting all QV samples (HTCP certified)</a:t>
            </a:r>
          </a:p>
          <a:p>
            <a:pPr lvl="1"/>
            <a:r>
              <a:rPr lang="en-US" sz="3200" dirty="0"/>
              <a:t>Security taping all QC retained samples</a:t>
            </a:r>
          </a:p>
        </p:txBody>
      </p:sp>
      <p:sp>
        <p:nvSpPr>
          <p:cNvPr id="5" name="Picture Placeholder 4"/>
          <p:cNvSpPr>
            <a:spLocks noGrp="1"/>
          </p:cNvSpPr>
          <p:nvPr>
            <p:ph type="pic" sz="quarter" idx="14"/>
          </p:nvPr>
        </p:nvSpPr>
        <p:spPr/>
      </p:sp>
      <p:pic>
        <p:nvPicPr>
          <p:cNvPr id="6" name="Content Placeholder 8">
            <a:extLst>
              <a:ext uri="{FF2B5EF4-FFF2-40B4-BE49-F238E27FC236}">
                <a16:creationId xmlns:a16="http://schemas.microsoft.com/office/drawing/2014/main" id="{9F26F407-5E9C-4F72-AB41-9D205C0F2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365" y="3092229"/>
            <a:ext cx="3774747" cy="2831060"/>
          </a:xfrm>
          <a:prstGeom prst="rect">
            <a:avLst/>
          </a:prstGeom>
        </p:spPr>
      </p:pic>
    </p:spTree>
    <p:extLst>
      <p:ext uri="{BB962C8B-B14F-4D97-AF65-F5344CB8AC3E}">
        <p14:creationId xmlns:p14="http://schemas.microsoft.com/office/powerpoint/2010/main" val="348472991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HMA</a:t>
            </a:r>
          </a:p>
        </p:txBody>
      </p:sp>
      <p:sp>
        <p:nvSpPr>
          <p:cNvPr id="3" name="Text Placeholder 2"/>
          <p:cNvSpPr>
            <a:spLocks noGrp="1"/>
          </p:cNvSpPr>
          <p:nvPr>
            <p:ph type="body" idx="1"/>
          </p:nvPr>
        </p:nvSpPr>
        <p:spPr>
          <a:xfrm>
            <a:off x="623888" y="2057400"/>
            <a:ext cx="7886700" cy="457200"/>
          </a:xfrm>
        </p:spPr>
        <p:txBody>
          <a:bodyPr/>
          <a:lstStyle/>
          <a:p>
            <a:r>
              <a:rPr lang="en-US" sz="3900" dirty="0"/>
              <a:t>Collecting QV samples</a:t>
            </a:r>
          </a:p>
        </p:txBody>
      </p:sp>
      <p:sp>
        <p:nvSpPr>
          <p:cNvPr id="4" name="Content Placeholder 3"/>
          <p:cNvSpPr>
            <a:spLocks noGrp="1"/>
          </p:cNvSpPr>
          <p:nvPr>
            <p:ph idx="13"/>
          </p:nvPr>
        </p:nvSpPr>
        <p:spPr>
          <a:xfrm>
            <a:off x="623888" y="2743200"/>
            <a:ext cx="3986784" cy="3825453"/>
          </a:xfrm>
        </p:spPr>
        <p:txBody>
          <a:bodyPr/>
          <a:lstStyle/>
          <a:p>
            <a:r>
              <a:rPr lang="en-US" sz="3500" dirty="0"/>
              <a:t>Correct</a:t>
            </a:r>
          </a:p>
        </p:txBody>
      </p:sp>
      <p:sp>
        <p:nvSpPr>
          <p:cNvPr id="6" name="Picture Placeholder 4">
            <a:extLst>
              <a:ext uri="{FF2B5EF4-FFF2-40B4-BE49-F238E27FC236}">
                <a16:creationId xmlns:a16="http://schemas.microsoft.com/office/drawing/2014/main" id="{3BDEAB25-6729-447A-86E5-1A825F704594}"/>
              </a:ext>
            </a:extLst>
          </p:cNvPr>
          <p:cNvSpPr txBox="1">
            <a:spLocks/>
          </p:cNvSpPr>
          <p:nvPr/>
        </p:nvSpPr>
        <p:spPr>
          <a:xfrm>
            <a:off x="4876800" y="2895600"/>
            <a:ext cx="3786188" cy="3800052"/>
          </a:xfrm>
          <a:prstGeom prst="rect">
            <a:avLst/>
          </a:prstGeom>
          <a:effectLst>
            <a:outerShdw blurRad="88900" algn="tl" rotWithShape="0">
              <a:schemeClr val="tx2">
                <a:lumMod val="50000"/>
                <a:alpha val="70000"/>
              </a:schemeClr>
            </a:outerShdw>
          </a:effectLst>
        </p:spPr>
      </p:sp>
      <p:pic>
        <p:nvPicPr>
          <p:cNvPr id="7" name="Content Placeholder 8">
            <a:extLst>
              <a:ext uri="{FF2B5EF4-FFF2-40B4-BE49-F238E27FC236}">
                <a16:creationId xmlns:a16="http://schemas.microsoft.com/office/drawing/2014/main" id="{EBEEB04B-D43D-435B-B7E0-60C3713FEACB}"/>
              </a:ext>
            </a:extLst>
          </p:cNvPr>
          <p:cNvPicPr>
            <a:picLocks noGrp="1"/>
          </p:cNvPicPr>
          <p:nvPr>
            <p:ph type="pic" sz="quarter" idx="14"/>
          </p:nvPr>
        </p:nvPicPr>
        <p:blipFill>
          <a:blip r:embed="rId3">
            <a:extLst>
              <a:ext uri="{28A0092B-C50C-407E-A947-70E740481C1C}">
                <a14:useLocalDpi xmlns:a14="http://schemas.microsoft.com/office/drawing/2010/main" val="0"/>
              </a:ext>
            </a:extLst>
          </a:blip>
          <a:srcRect t="12358" b="12358"/>
          <a:stretch>
            <a:fillRect/>
          </a:stretch>
        </p:blipFill>
        <p:spPr bwMode="auto">
          <a:prstGeom prst="rect">
            <a:avLst/>
          </a:prstGeom>
          <a:gradFill>
            <a:gsLst>
              <a:gs pos="0">
                <a:schemeClr val="bg1"/>
              </a:gs>
              <a:gs pos="64999">
                <a:schemeClr val="bg1">
                  <a:lumMod val="95000"/>
                </a:schemeClr>
              </a:gs>
              <a:gs pos="100000">
                <a:schemeClr val="bg1">
                  <a:lumMod val="85000"/>
                </a:schemeClr>
              </a:gs>
            </a:gsLst>
            <a:lin ang="16800000" scaled="0"/>
          </a:gradFill>
          <a:ln w="9525">
            <a:noFill/>
            <a:prstDash val="sysDash"/>
            <a:miter lim="800000"/>
            <a:headEnd/>
            <a:tailEnd/>
          </a:ln>
        </p:spPr>
      </p:pic>
    </p:spTree>
    <p:extLst>
      <p:ext uri="{BB962C8B-B14F-4D97-AF65-F5344CB8AC3E}">
        <p14:creationId xmlns:p14="http://schemas.microsoft.com/office/powerpoint/2010/main" val="419472904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HMA</a:t>
            </a:r>
          </a:p>
        </p:txBody>
      </p:sp>
      <p:sp>
        <p:nvSpPr>
          <p:cNvPr id="3" name="Text Placeholder 2"/>
          <p:cNvSpPr>
            <a:spLocks noGrp="1"/>
          </p:cNvSpPr>
          <p:nvPr>
            <p:ph type="body" idx="1"/>
          </p:nvPr>
        </p:nvSpPr>
        <p:spPr>
          <a:xfrm>
            <a:off x="623888" y="1770644"/>
            <a:ext cx="7886700" cy="457200"/>
          </a:xfrm>
        </p:spPr>
        <p:txBody>
          <a:bodyPr/>
          <a:lstStyle/>
          <a:p>
            <a:r>
              <a:rPr lang="en-US" sz="3900" dirty="0"/>
              <a:t>Collecting QV samples</a:t>
            </a:r>
          </a:p>
        </p:txBody>
      </p:sp>
      <p:sp>
        <p:nvSpPr>
          <p:cNvPr id="4" name="Content Placeholder 3"/>
          <p:cNvSpPr>
            <a:spLocks noGrp="1"/>
          </p:cNvSpPr>
          <p:nvPr>
            <p:ph idx="13"/>
          </p:nvPr>
        </p:nvSpPr>
        <p:spPr>
          <a:xfrm>
            <a:off x="682451" y="2823104"/>
            <a:ext cx="3986784" cy="3825453"/>
          </a:xfrm>
        </p:spPr>
        <p:txBody>
          <a:bodyPr/>
          <a:lstStyle/>
          <a:p>
            <a:r>
              <a:rPr lang="en-US" sz="3500" dirty="0"/>
              <a:t>Incomplete</a:t>
            </a:r>
          </a:p>
        </p:txBody>
      </p:sp>
      <p:sp>
        <p:nvSpPr>
          <p:cNvPr id="6" name="Picture Placeholder 4">
            <a:extLst>
              <a:ext uri="{FF2B5EF4-FFF2-40B4-BE49-F238E27FC236}">
                <a16:creationId xmlns:a16="http://schemas.microsoft.com/office/drawing/2014/main" id="{3BDEAB25-6729-447A-86E5-1A825F704594}"/>
              </a:ext>
            </a:extLst>
          </p:cNvPr>
          <p:cNvSpPr txBox="1">
            <a:spLocks/>
          </p:cNvSpPr>
          <p:nvPr/>
        </p:nvSpPr>
        <p:spPr>
          <a:xfrm>
            <a:off x="4876800" y="2895600"/>
            <a:ext cx="3786188" cy="3800052"/>
          </a:xfrm>
          <a:prstGeom prst="rect">
            <a:avLst/>
          </a:prstGeom>
          <a:effectLst>
            <a:outerShdw blurRad="88900" algn="tl" rotWithShape="0">
              <a:schemeClr val="tx2">
                <a:lumMod val="50000"/>
                <a:alpha val="70000"/>
              </a:schemeClr>
            </a:outerShdw>
          </a:effectLst>
        </p:spPr>
      </p:sp>
      <p:sp>
        <p:nvSpPr>
          <p:cNvPr id="8" name="Picture Placeholder 7">
            <a:extLst>
              <a:ext uri="{FF2B5EF4-FFF2-40B4-BE49-F238E27FC236}">
                <a16:creationId xmlns:a16="http://schemas.microsoft.com/office/drawing/2014/main" id="{72ACE745-148E-4093-BBF7-4FC3A499FBAA}"/>
              </a:ext>
            </a:extLst>
          </p:cNvPr>
          <p:cNvSpPr>
            <a:spLocks noGrp="1"/>
          </p:cNvSpPr>
          <p:nvPr>
            <p:ph type="pic" sz="quarter" idx="14"/>
          </p:nvPr>
        </p:nvSpPr>
        <p:spPr/>
      </p:sp>
      <p:sp>
        <p:nvSpPr>
          <p:cNvPr id="9" name="Picture Placeholder 7">
            <a:extLst>
              <a:ext uri="{FF2B5EF4-FFF2-40B4-BE49-F238E27FC236}">
                <a16:creationId xmlns:a16="http://schemas.microsoft.com/office/drawing/2014/main" id="{72792555-426D-469E-91CB-55CC62B39F29}"/>
              </a:ext>
            </a:extLst>
          </p:cNvPr>
          <p:cNvSpPr txBox="1">
            <a:spLocks/>
          </p:cNvSpPr>
          <p:nvPr/>
        </p:nvSpPr>
        <p:spPr>
          <a:xfrm>
            <a:off x="4876800" y="2895600"/>
            <a:ext cx="3786188" cy="3800052"/>
          </a:xfrm>
          <a:prstGeom prst="rect">
            <a:avLst/>
          </a:prstGeom>
          <a:effectLst>
            <a:outerShdw blurRad="88900" algn="tl" rotWithShape="0">
              <a:schemeClr val="tx2">
                <a:lumMod val="50000"/>
                <a:alpha val="70000"/>
              </a:schemeClr>
            </a:outerShdw>
          </a:effectLst>
        </p:spPr>
      </p:sp>
      <p:pic>
        <p:nvPicPr>
          <p:cNvPr id="10" name="Content Placeholder 10">
            <a:extLst>
              <a:ext uri="{FF2B5EF4-FFF2-40B4-BE49-F238E27FC236}">
                <a16:creationId xmlns:a16="http://schemas.microsoft.com/office/drawing/2014/main" id="{67AF4264-DBCB-4EBB-978D-FC5CF1968B1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291931" y="2707112"/>
            <a:ext cx="2955925" cy="3941445"/>
          </a:xfrm>
          <a:prstGeom prst="rect">
            <a:avLst/>
          </a:prstGeom>
          <a:gradFill>
            <a:gsLst>
              <a:gs pos="0">
                <a:schemeClr val="bg1"/>
              </a:gs>
              <a:gs pos="64999">
                <a:schemeClr val="bg1">
                  <a:lumMod val="95000"/>
                </a:schemeClr>
              </a:gs>
              <a:gs pos="100000">
                <a:schemeClr val="bg1">
                  <a:lumMod val="85000"/>
                </a:schemeClr>
              </a:gs>
            </a:gsLst>
            <a:lin ang="16800000" scaled="0"/>
          </a:gradFill>
          <a:ln w="9525">
            <a:noFill/>
            <a:prstDash val="sysDash"/>
            <a:miter lim="800000"/>
            <a:headEnd/>
            <a:tailEnd/>
          </a:ln>
        </p:spPr>
      </p:pic>
    </p:spTree>
    <p:extLst>
      <p:ext uri="{BB962C8B-B14F-4D97-AF65-F5344CB8AC3E}">
        <p14:creationId xmlns:p14="http://schemas.microsoft.com/office/powerpoint/2010/main" val="364386084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2" y="594360"/>
            <a:ext cx="7886700" cy="1270528"/>
          </a:xfrm>
        </p:spPr>
        <p:txBody>
          <a:bodyPr/>
          <a:lstStyle/>
          <a:p>
            <a:r>
              <a:rPr lang="en-US" dirty="0"/>
              <a:t>HMA</a:t>
            </a:r>
          </a:p>
        </p:txBody>
      </p:sp>
      <p:sp>
        <p:nvSpPr>
          <p:cNvPr id="3" name="Text Placeholder 2"/>
          <p:cNvSpPr>
            <a:spLocks noGrp="1"/>
          </p:cNvSpPr>
          <p:nvPr>
            <p:ph type="body" idx="1"/>
          </p:nvPr>
        </p:nvSpPr>
        <p:spPr>
          <a:xfrm>
            <a:off x="623888" y="1636288"/>
            <a:ext cx="7886700" cy="457200"/>
          </a:xfrm>
        </p:spPr>
        <p:txBody>
          <a:bodyPr/>
          <a:lstStyle/>
          <a:p>
            <a:r>
              <a:rPr lang="en-US" sz="3900" dirty="0"/>
              <a:t>Statewide HMA training</a:t>
            </a:r>
          </a:p>
        </p:txBody>
      </p:sp>
      <p:sp>
        <p:nvSpPr>
          <p:cNvPr id="4" name="Content Placeholder 3"/>
          <p:cNvSpPr>
            <a:spLocks noGrp="1"/>
          </p:cNvSpPr>
          <p:nvPr>
            <p:ph idx="13"/>
          </p:nvPr>
        </p:nvSpPr>
        <p:spPr>
          <a:xfrm>
            <a:off x="623888" y="2743200"/>
            <a:ext cx="3986784" cy="3825453"/>
          </a:xfrm>
        </p:spPr>
        <p:txBody>
          <a:bodyPr/>
          <a:lstStyle/>
          <a:p>
            <a:r>
              <a:rPr lang="en-US" sz="3200" dirty="0"/>
              <a:t>BTS lead training.</a:t>
            </a:r>
          </a:p>
          <a:p>
            <a:r>
              <a:rPr lang="en-US" sz="3200" dirty="0"/>
              <a:t>Rhinelander – April 15, 2020.</a:t>
            </a:r>
          </a:p>
          <a:p>
            <a:r>
              <a:rPr lang="en-US" sz="3200" dirty="0"/>
              <a:t>Wisconsin Rapids – April 22, 2020.</a:t>
            </a:r>
          </a:p>
          <a:p>
            <a:r>
              <a:rPr lang="en-US" sz="3200" dirty="0"/>
              <a:t>Sign up through Learn Center.</a:t>
            </a:r>
          </a:p>
        </p:txBody>
      </p:sp>
      <p:pic>
        <p:nvPicPr>
          <p:cNvPr id="9" name="Picture Placeholder 8">
            <a:extLst>
              <a:ext uri="{FF2B5EF4-FFF2-40B4-BE49-F238E27FC236}">
                <a16:creationId xmlns:a16="http://schemas.microsoft.com/office/drawing/2014/main" id="{83BB3D20-FA11-430C-8EBD-9922455685A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641" r="12641"/>
          <a:stretch>
            <a:fillRect/>
          </a:stretch>
        </p:blipFill>
        <p:spPr/>
      </p:pic>
    </p:spTree>
    <p:extLst>
      <p:ext uri="{BB962C8B-B14F-4D97-AF65-F5344CB8AC3E}">
        <p14:creationId xmlns:p14="http://schemas.microsoft.com/office/powerpoint/2010/main" val="2372100582"/>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2168</TotalTime>
  <Words>2070</Words>
  <Application>Microsoft Office PowerPoint</Application>
  <PresentationFormat>On-screen Show (4:3)</PresentationFormat>
  <Paragraphs>228</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Wingdings</vt:lpstr>
      <vt:lpstr>WisDOT template standard screen gray background</vt:lpstr>
      <vt:lpstr>North Central Region Construction Conference</vt:lpstr>
      <vt:lpstr>Staffing</vt:lpstr>
      <vt:lpstr>Staffing</vt:lpstr>
      <vt:lpstr>Base Course</vt:lpstr>
      <vt:lpstr>Base Course</vt:lpstr>
      <vt:lpstr>HMA</vt:lpstr>
      <vt:lpstr>HMA</vt:lpstr>
      <vt:lpstr>HMA</vt:lpstr>
      <vt:lpstr>HMA</vt:lpstr>
      <vt:lpstr>Concrete</vt:lpstr>
      <vt:lpstr>Concrete</vt:lpstr>
      <vt:lpstr>Concrete</vt:lpstr>
      <vt:lpstr>QMP</vt:lpstr>
      <vt:lpstr>QMP</vt:lpstr>
      <vt:lpstr>Materials Reviews</vt:lpstr>
      <vt:lpstr>Dropping off samples</vt:lpstr>
      <vt:lpstr>IA reviews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Rebecca Olsen</cp:lastModifiedBy>
  <cp:revision>185</cp:revision>
  <cp:lastPrinted>2017-04-24T18:31:24Z</cp:lastPrinted>
  <dcterms:created xsi:type="dcterms:W3CDTF">2017-03-13T20:15:47Z</dcterms:created>
  <dcterms:modified xsi:type="dcterms:W3CDTF">2020-02-10T15:06:30Z</dcterms:modified>
</cp:coreProperties>
</file>