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58" r:id="rId4"/>
  </p:sldIdLst>
  <p:sldSz cx="9144000" cy="6858000" type="screen4x3"/>
  <p:notesSz cx="7086600" cy="9410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64">
          <p15:clr>
            <a:srgbClr val="A4A3A4"/>
          </p15:clr>
        </p15:guide>
        <p15:guide id="2" pos="223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13681"/>
    <a:srgbClr val="A7C2FF"/>
    <a:srgbClr val="2F4CB7"/>
    <a:srgbClr val="BFC9EF"/>
    <a:srgbClr val="002F9D"/>
    <a:srgbClr val="4B68D1"/>
    <a:srgbClr val="253D92"/>
    <a:srgbClr val="89AB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591" autoAdjust="0"/>
    <p:restoredTop sz="76769" autoAdjust="0"/>
  </p:normalViewPr>
  <p:slideViewPr>
    <p:cSldViewPr>
      <p:cViewPr varScale="1">
        <p:scale>
          <a:sx n="66" d="100"/>
          <a:sy n="66" d="100"/>
        </p:scale>
        <p:origin x="1349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200" d="100"/>
          <a:sy n="200" d="100"/>
        </p:scale>
        <p:origin x="-444" y="4962"/>
      </p:cViewPr>
      <p:guideLst>
        <p:guide orient="horz" pos="2964"/>
        <p:guide pos="223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microsoft.com/office/2015/10/relationships/revisionInfo" Target="revisionInfo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225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14788" y="0"/>
            <a:ext cx="3070225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6409737-B42F-4E99-BE9E-3150B19156F7}" type="datetimeFigureOut">
              <a:rPr lang="en-US"/>
              <a:pPr>
                <a:defRPr/>
              </a:pPr>
              <a:t>2/20/2018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39213"/>
            <a:ext cx="3070225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14788" y="8939213"/>
            <a:ext cx="3070225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75B7B7E-BD6A-4951-A152-0A8C255FD0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225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14788" y="0"/>
            <a:ext cx="3070225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A0B40AD-C3B0-4F65-94B5-F66320FF2E04}" type="datetimeFigureOut">
              <a:rPr lang="en-US"/>
              <a:pPr>
                <a:defRPr/>
              </a:pPr>
              <a:t>2/20/2018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0625" y="706438"/>
            <a:ext cx="4705350" cy="35290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025" y="4470400"/>
            <a:ext cx="5670550" cy="42338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39213"/>
            <a:ext cx="3070225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14788" y="8939213"/>
            <a:ext cx="3070225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D488F0C-6769-4BD1-B394-ECE77D272E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6943DFA-035C-4DA5-9840-62FA0030F74C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/>
          </a:p>
        </p:txBody>
      </p:sp>
      <p:sp>
        <p:nvSpPr>
          <p:cNvPr id="5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 b="1" dirty="0">
                <a:latin typeface="Arial" pitchFamily="34" charset="0"/>
                <a:cs typeface="Arial" pitchFamily="34" charset="0"/>
              </a:rPr>
              <a:t>Before</a:t>
            </a:r>
          </a:p>
          <a:p>
            <a:pPr marL="232943" indent="-232943">
              <a:buFont typeface="+mj-lt"/>
              <a:buAutoNum type="arabicPeriod"/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Be well prepared with content. Know facts and figures and your audience.</a:t>
            </a:r>
          </a:p>
          <a:p>
            <a:pPr marL="232943" indent="-232943">
              <a:buFont typeface="+mj-lt"/>
              <a:buAutoNum type="arabicPeriod"/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Everyone should be able to read the slides but if NOT, read it to them. Otherwise don’t include it.</a:t>
            </a:r>
          </a:p>
          <a:p>
            <a:pPr marL="232943" indent="-232943">
              <a:buFont typeface="+mj-lt"/>
              <a:buAutoNum type="arabicPeriod"/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Do a final check on microphone and other equipment well before the start time.</a:t>
            </a:r>
          </a:p>
          <a:p>
            <a:pPr marL="232943" indent="-232943">
              <a:buFont typeface="+mj-lt"/>
              <a:buAutoNum type="arabicPeriod"/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Practice the presentation aloud several times. Feel comfortable.</a:t>
            </a:r>
          </a:p>
          <a:p>
            <a:pPr marL="232943" indent="-232943">
              <a:buFont typeface="+mj-lt"/>
              <a:buAutoNum type="arabicPeriod"/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Drink fluids and do something to relax you.</a:t>
            </a:r>
          </a:p>
          <a:p>
            <a:pPr>
              <a:defRPr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b="1" dirty="0">
                <a:latin typeface="Arial" pitchFamily="34" charset="0"/>
                <a:cs typeface="Arial" pitchFamily="34" charset="0"/>
              </a:rPr>
              <a:t>During presentation</a:t>
            </a:r>
          </a:p>
          <a:p>
            <a:pPr marL="232943" indent="-232943">
              <a:buFont typeface="+mj-lt"/>
              <a:buAutoNum type="arabicPeriod"/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Smile and be confident. </a:t>
            </a:r>
          </a:p>
          <a:p>
            <a:pPr marL="232943" indent="-232943">
              <a:buFont typeface="+mj-lt"/>
              <a:buAutoNum type="arabicPeriod"/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Introduce yourself and the organization.</a:t>
            </a:r>
          </a:p>
          <a:p>
            <a:pPr marL="232943" indent="-232943">
              <a:buFont typeface="+mj-lt"/>
              <a:buAutoNum type="arabicPeriod"/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Speak with energy, clearly, and in a reasonable volume so everyone can hear you.</a:t>
            </a:r>
          </a:p>
          <a:p>
            <a:pPr marL="232943" indent="-232943">
              <a:buFont typeface="+mj-lt"/>
              <a:buAutoNum type="arabicPeriod"/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Do not read each line on the slide show – use your own wording and add in examples or additional information which will aid in comprehension.</a:t>
            </a:r>
          </a:p>
          <a:p>
            <a:pPr marL="232943" indent="-232943">
              <a:buFont typeface="+mj-lt"/>
              <a:buAutoNum type="arabicPeriod"/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Talk “friendly” and with the attitude that you are here to provide information and assistance. Have a “win/win” attitude.</a:t>
            </a:r>
          </a:p>
          <a:p>
            <a:pPr marL="232943" indent="-232943">
              <a:buFont typeface="+mj-lt"/>
              <a:buAutoNum type="arabicPeriod"/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If you make an error, politely clarify or correct it. Move on quickly and don’t dwell on it.</a:t>
            </a:r>
          </a:p>
          <a:p>
            <a:pPr marL="232943" indent="-232943">
              <a:buFont typeface="+mj-lt"/>
              <a:buAutoNum type="arabicPeriod"/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If you can’t answer a question, politely indicate you don’t have the information available. Indicate that you will follow-up individually with the requestor. </a:t>
            </a:r>
          </a:p>
          <a:p>
            <a:pPr>
              <a:defRPr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b="1" dirty="0">
                <a:latin typeface="Arial" pitchFamily="34" charset="0"/>
                <a:cs typeface="Arial" pitchFamily="34" charset="0"/>
              </a:rPr>
              <a:t>After presentation</a:t>
            </a:r>
          </a:p>
          <a:p>
            <a:pPr marL="232943" indent="-232943">
              <a:buFont typeface="+mj-lt"/>
              <a:buAutoNum type="arabicPeriod"/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Be available for follow up.</a:t>
            </a:r>
          </a:p>
          <a:p>
            <a:pPr marL="232943" indent="-232943">
              <a:buFont typeface="+mj-lt"/>
              <a:buAutoNum type="arabicPeriod"/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Be prepared for additional comments, questions or clarifications.</a:t>
            </a:r>
          </a:p>
          <a:p>
            <a:pPr marL="232943" indent="-232943">
              <a:buFont typeface="+mj-lt"/>
              <a:buAutoNum type="arabicPeriod"/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Maintain composure.</a:t>
            </a:r>
          </a:p>
          <a:p>
            <a:pPr marL="232943" indent="-232943">
              <a:buFont typeface="+mj-lt"/>
              <a:buAutoNum type="arabicPeriod"/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If you make a promise, be sure to follow up quickly or reassign if appropriate.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>
                <a:latin typeface="Arial" charset="0"/>
                <a:cs typeface="Arial" charset="0"/>
              </a:rPr>
              <a:t>Overview should be specific such as listing the goals of the presentation and items to be covered.  For example:  “Explain Hwy 51 project alternatives.”  </a:t>
            </a:r>
          </a:p>
          <a:p>
            <a:endParaRPr lang="en-US">
              <a:latin typeface="Arial" charset="0"/>
              <a:cs typeface="Arial" charset="0"/>
            </a:endParaRPr>
          </a:p>
          <a:p>
            <a:r>
              <a:rPr lang="en-US">
                <a:latin typeface="Arial" charset="0"/>
                <a:cs typeface="Arial" charset="0"/>
              </a:rPr>
              <a:t>Use a verb followed by a brief phase or sentence.</a:t>
            </a:r>
          </a:p>
          <a:p>
            <a:endParaRPr lang="en-US">
              <a:latin typeface="Arial" charset="0"/>
              <a:cs typeface="Arial" charset="0"/>
            </a:endParaRPr>
          </a:p>
          <a:p>
            <a:r>
              <a:rPr lang="en-US">
                <a:latin typeface="Arial" charset="0"/>
                <a:cs typeface="Arial" charset="0"/>
              </a:rPr>
              <a:t>Overview should include time for Q&amp;A or indicate if you intend to take questions during the presentation or prefer that they wait until the end of the presentation.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5628468-5D51-4B95-94B2-4733DE0C78A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>
                <a:latin typeface="Arial" charset="0"/>
                <a:cs typeface="Arial" charset="0"/>
              </a:rPr>
              <a:t>Provide facts, figures and objective data will help to keep the audience focused.</a:t>
            </a:r>
          </a:p>
          <a:p>
            <a:endParaRPr lang="en-US">
              <a:latin typeface="Arial" charset="0"/>
              <a:cs typeface="Arial" charset="0"/>
            </a:endParaRPr>
          </a:p>
          <a:p>
            <a:r>
              <a:rPr lang="en-US">
                <a:latin typeface="Arial" charset="0"/>
                <a:cs typeface="Arial" charset="0"/>
              </a:rPr>
              <a:t>Review political, financial or other information.</a:t>
            </a:r>
          </a:p>
          <a:p>
            <a:endParaRPr lang="en-US">
              <a:latin typeface="Arial" charset="0"/>
              <a:cs typeface="Arial" charset="0"/>
            </a:endParaRPr>
          </a:p>
          <a:p>
            <a:r>
              <a:rPr lang="en-US">
                <a:latin typeface="Arial" charset="0"/>
                <a:cs typeface="Arial" charset="0"/>
              </a:rPr>
              <a:t>Dispel misinformation.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7BF351C-CD70-4140-875D-38A514846205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rgbClr val="21368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Slide Number Placeholder 26"/>
          <p:cNvSpPr>
            <a:spLocks noGrp="1"/>
          </p:cNvSpPr>
          <p:nvPr>
            <p:ph type="sldNum" sz="quarter" idx="10"/>
          </p:nvPr>
        </p:nvSpPr>
        <p:spPr>
          <a:xfrm>
            <a:off x="8458200" y="6477000"/>
            <a:ext cx="555625" cy="296863"/>
          </a:xfrm>
          <a:prstGeom prst="rect">
            <a:avLst/>
          </a:prstGeom>
        </p:spPr>
        <p:txBody>
          <a:bodyPr/>
          <a:lstStyle>
            <a:lvl1pPr>
              <a:defRPr sz="1600" b="1" i="0" kern="900" baseline="0">
                <a:solidFill>
                  <a:schemeClr val="bg1"/>
                </a:solidFill>
              </a:defRPr>
            </a:lvl1pPr>
            <a:extLst/>
          </a:lstStyle>
          <a:p>
            <a:pPr>
              <a:defRPr/>
            </a:pPr>
            <a:fld id="{0A2AD120-39C9-4762-9808-4997980F331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Slide Number Placeholder 26"/>
          <p:cNvSpPr>
            <a:spLocks noGrp="1"/>
          </p:cNvSpPr>
          <p:nvPr>
            <p:ph type="sldNum" sz="quarter" idx="10"/>
          </p:nvPr>
        </p:nvSpPr>
        <p:spPr>
          <a:xfrm>
            <a:off x="8458200" y="6477000"/>
            <a:ext cx="555625" cy="296863"/>
          </a:xfrm>
          <a:prstGeom prst="rect">
            <a:avLst/>
          </a:prstGeom>
        </p:spPr>
        <p:txBody>
          <a:bodyPr/>
          <a:lstStyle>
            <a:lvl1pPr>
              <a:defRPr sz="1600" b="1" i="0" kern="900" baseline="0">
                <a:solidFill>
                  <a:schemeClr val="bg1"/>
                </a:solidFill>
              </a:defRPr>
            </a:lvl1pPr>
            <a:extLst/>
          </a:lstStyle>
          <a:p>
            <a:pPr>
              <a:defRPr/>
            </a:pPr>
            <a:fld id="{89C35698-ECFA-45D4-B95F-4F52958123E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gradFill>
            <a:gsLst>
              <a:gs pos="0">
                <a:schemeClr val="bg1"/>
              </a:gs>
              <a:gs pos="64999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16800000" scaled="0"/>
          </a:gradFill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gradFill>
            <a:gsLst>
              <a:gs pos="0">
                <a:schemeClr val="bg1"/>
              </a:gs>
              <a:gs pos="64999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16800000" scaled="0"/>
          </a:gradFill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26"/>
          <p:cNvSpPr>
            <a:spLocks noGrp="1"/>
          </p:cNvSpPr>
          <p:nvPr>
            <p:ph type="sldNum" sz="quarter" idx="10"/>
          </p:nvPr>
        </p:nvSpPr>
        <p:spPr>
          <a:xfrm>
            <a:off x="8458200" y="6477000"/>
            <a:ext cx="555625" cy="296863"/>
          </a:xfrm>
          <a:prstGeom prst="rect">
            <a:avLst/>
          </a:prstGeom>
        </p:spPr>
        <p:txBody>
          <a:bodyPr/>
          <a:lstStyle>
            <a:lvl1pPr>
              <a:defRPr sz="1600" b="1" i="0" kern="900" baseline="0">
                <a:solidFill>
                  <a:schemeClr val="bg1"/>
                </a:solidFill>
              </a:defRPr>
            </a:lvl1pPr>
            <a:extLst/>
          </a:lstStyle>
          <a:p>
            <a:pPr>
              <a:defRPr/>
            </a:pPr>
            <a:fld id="{4D1A753E-EC79-4AA7-8B4D-F379B7F83D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26"/>
          <p:cNvSpPr>
            <a:spLocks noGrp="1"/>
          </p:cNvSpPr>
          <p:nvPr>
            <p:ph type="sldNum" sz="quarter" idx="10"/>
          </p:nvPr>
        </p:nvSpPr>
        <p:spPr>
          <a:xfrm>
            <a:off x="8458200" y="6477000"/>
            <a:ext cx="555625" cy="296863"/>
          </a:xfrm>
          <a:prstGeom prst="rect">
            <a:avLst/>
          </a:prstGeom>
        </p:spPr>
        <p:txBody>
          <a:bodyPr/>
          <a:lstStyle>
            <a:lvl1pPr>
              <a:defRPr sz="1600" b="1" i="0" kern="900" baseline="0">
                <a:solidFill>
                  <a:schemeClr val="bg1"/>
                </a:solidFill>
              </a:defRPr>
            </a:lvl1pPr>
            <a:extLst/>
          </a:lstStyle>
          <a:p>
            <a:pPr>
              <a:defRPr/>
            </a:pPr>
            <a:fld id="{DB104AA0-9F21-4485-B088-466B0F30090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664698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26"/>
          <p:cNvSpPr>
            <a:spLocks noGrp="1"/>
          </p:cNvSpPr>
          <p:nvPr>
            <p:ph type="sldNum" sz="quarter" idx="10"/>
          </p:nvPr>
        </p:nvSpPr>
        <p:spPr>
          <a:xfrm>
            <a:off x="8458200" y="6477000"/>
            <a:ext cx="555625" cy="296863"/>
          </a:xfrm>
          <a:prstGeom prst="rect">
            <a:avLst/>
          </a:prstGeom>
        </p:spPr>
        <p:txBody>
          <a:bodyPr/>
          <a:lstStyle>
            <a:lvl1pPr>
              <a:defRPr sz="1600" b="1" i="0" kern="900" baseline="0">
                <a:solidFill>
                  <a:schemeClr val="bg1"/>
                </a:solidFill>
              </a:defRPr>
            </a:lvl1pPr>
            <a:extLst/>
          </a:lstStyle>
          <a:p>
            <a:pPr>
              <a:defRPr/>
            </a:pPr>
            <a:fld id="{C38AFE01-58B7-4B7A-B8D5-787EBD0E15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26"/>
          <p:cNvSpPr>
            <a:spLocks noGrp="1"/>
          </p:cNvSpPr>
          <p:nvPr>
            <p:ph type="sldNum" sz="quarter" idx="10"/>
          </p:nvPr>
        </p:nvSpPr>
        <p:spPr>
          <a:xfrm>
            <a:off x="8458200" y="6477000"/>
            <a:ext cx="555625" cy="296863"/>
          </a:xfrm>
          <a:prstGeom prst="rect">
            <a:avLst/>
          </a:prstGeom>
        </p:spPr>
        <p:txBody>
          <a:bodyPr/>
          <a:lstStyle>
            <a:lvl1pPr>
              <a:defRPr sz="1600" b="1" i="0" kern="900" baseline="0">
                <a:solidFill>
                  <a:schemeClr val="bg1"/>
                </a:solidFill>
              </a:defRPr>
            </a:lvl1pPr>
            <a:extLst/>
          </a:lstStyle>
          <a:p>
            <a:pPr>
              <a:defRPr/>
            </a:pPr>
            <a:fld id="{96E48EDD-1FD1-4C50-94FF-D58D47BF009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26"/>
          <p:cNvSpPr>
            <a:spLocks noGrp="1"/>
          </p:cNvSpPr>
          <p:nvPr>
            <p:ph type="sldNum" sz="quarter" idx="10"/>
          </p:nvPr>
        </p:nvSpPr>
        <p:spPr>
          <a:xfrm>
            <a:off x="8458200" y="6477000"/>
            <a:ext cx="555625" cy="296863"/>
          </a:xfrm>
          <a:prstGeom prst="rect">
            <a:avLst/>
          </a:prstGeom>
        </p:spPr>
        <p:txBody>
          <a:bodyPr/>
          <a:lstStyle>
            <a:lvl1pPr>
              <a:defRPr sz="1600" b="1" i="0" kern="900" baseline="0">
                <a:solidFill>
                  <a:schemeClr val="bg1"/>
                </a:solidFill>
              </a:defRPr>
            </a:lvl1pPr>
            <a:extLst/>
          </a:lstStyle>
          <a:p>
            <a:pPr>
              <a:defRPr/>
            </a:pPr>
            <a:fld id="{E0710924-D447-41AA-9A85-433CA037B1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 userDrawn="1"/>
        </p:nvSpPr>
        <p:spPr>
          <a:xfrm flipV="1">
            <a:off x="0" y="5206360"/>
            <a:ext cx="9144000" cy="1712045"/>
          </a:xfrm>
          <a:custGeom>
            <a:avLst/>
            <a:gdLst>
              <a:gd name="connsiteX0" fmla="*/ 0 w 21600"/>
              <a:gd name="connsiteY0" fmla="*/ 0 h 21600"/>
              <a:gd name="connsiteX1" fmla="*/ 21600 w 21600"/>
              <a:gd name="connsiteY1" fmla="*/ 0 h 21600"/>
              <a:gd name="connsiteX2" fmla="*/ 21600 w 21600"/>
              <a:gd name="connsiteY2" fmla="*/ 17322 h 21600"/>
              <a:gd name="connsiteX3" fmla="*/ 0 w 21600"/>
              <a:gd name="connsiteY3" fmla="*/ 20172 h 21600"/>
              <a:gd name="connsiteX4" fmla="*/ 0 w 21600"/>
              <a:gd name="connsiteY4" fmla="*/ 0 h 21600"/>
              <a:gd name="connsiteX0" fmla="*/ 0 w 21600"/>
              <a:gd name="connsiteY0" fmla="*/ 15026 h 23922"/>
              <a:gd name="connsiteX1" fmla="*/ 21600 w 21600"/>
              <a:gd name="connsiteY1" fmla="*/ 0 h 23922"/>
              <a:gd name="connsiteX2" fmla="*/ 21600 w 21600"/>
              <a:gd name="connsiteY2" fmla="*/ 17322 h 23922"/>
              <a:gd name="connsiteX3" fmla="*/ 0 w 21600"/>
              <a:gd name="connsiteY3" fmla="*/ 20172 h 23922"/>
              <a:gd name="connsiteX4" fmla="*/ 0 w 21600"/>
              <a:gd name="connsiteY4" fmla="*/ 15026 h 23922"/>
              <a:gd name="connsiteX0" fmla="*/ 0 w 21600"/>
              <a:gd name="connsiteY0" fmla="*/ 0 h 8896"/>
              <a:gd name="connsiteX1" fmla="*/ 21600 w 21600"/>
              <a:gd name="connsiteY1" fmla="*/ 0 h 8896"/>
              <a:gd name="connsiteX2" fmla="*/ 21600 w 21600"/>
              <a:gd name="connsiteY2" fmla="*/ 2296 h 8896"/>
              <a:gd name="connsiteX3" fmla="*/ 0 w 21600"/>
              <a:gd name="connsiteY3" fmla="*/ 5146 h 8896"/>
              <a:gd name="connsiteX4" fmla="*/ 0 w 21600"/>
              <a:gd name="connsiteY4" fmla="*/ 0 h 8896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3704 h 10000"/>
              <a:gd name="connsiteX3" fmla="*/ 0 w 10000"/>
              <a:gd name="connsiteY3" fmla="*/ 5785 h 10000"/>
              <a:gd name="connsiteX4" fmla="*/ 0 w 10000"/>
              <a:gd name="connsiteY4" fmla="*/ 0 h 10000"/>
              <a:gd name="connsiteX0" fmla="*/ 0 w 10000"/>
              <a:gd name="connsiteY0" fmla="*/ 367 h 10367"/>
              <a:gd name="connsiteX1" fmla="*/ 10000 w 10000"/>
              <a:gd name="connsiteY1" fmla="*/ 367 h 10367"/>
              <a:gd name="connsiteX2" fmla="*/ 10000 w 10000"/>
              <a:gd name="connsiteY2" fmla="*/ 4071 h 10367"/>
              <a:gd name="connsiteX3" fmla="*/ 0 w 10000"/>
              <a:gd name="connsiteY3" fmla="*/ 6152 h 10367"/>
              <a:gd name="connsiteX4" fmla="*/ 0 w 10000"/>
              <a:gd name="connsiteY4" fmla="*/ 367 h 10367"/>
              <a:gd name="connsiteX0" fmla="*/ 0 w 10000"/>
              <a:gd name="connsiteY0" fmla="*/ 367 h 8620"/>
              <a:gd name="connsiteX1" fmla="*/ 10000 w 10000"/>
              <a:gd name="connsiteY1" fmla="*/ 367 h 8620"/>
              <a:gd name="connsiteX2" fmla="*/ 10000 w 10000"/>
              <a:gd name="connsiteY2" fmla="*/ 4071 h 8620"/>
              <a:gd name="connsiteX3" fmla="*/ 0 w 10000"/>
              <a:gd name="connsiteY3" fmla="*/ 6152 h 8620"/>
              <a:gd name="connsiteX4" fmla="*/ 0 w 10000"/>
              <a:gd name="connsiteY4" fmla="*/ 367 h 8620"/>
              <a:gd name="connsiteX0" fmla="*/ 0 w 10000"/>
              <a:gd name="connsiteY0" fmla="*/ 426 h 12067"/>
              <a:gd name="connsiteX1" fmla="*/ 10000 w 10000"/>
              <a:gd name="connsiteY1" fmla="*/ 426 h 12067"/>
              <a:gd name="connsiteX2" fmla="*/ 10000 w 10000"/>
              <a:gd name="connsiteY2" fmla="*/ 4723 h 12067"/>
              <a:gd name="connsiteX3" fmla="*/ 0 w 10000"/>
              <a:gd name="connsiteY3" fmla="*/ 7137 h 12067"/>
              <a:gd name="connsiteX4" fmla="*/ 0 w 10000"/>
              <a:gd name="connsiteY4" fmla="*/ 426 h 12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2067">
                <a:moveTo>
                  <a:pt x="0" y="426"/>
                </a:moveTo>
                <a:lnTo>
                  <a:pt x="10000" y="426"/>
                </a:lnTo>
                <a:lnTo>
                  <a:pt x="10000" y="4723"/>
                </a:lnTo>
                <a:cubicBezTo>
                  <a:pt x="8802" y="0"/>
                  <a:pt x="3211" y="12067"/>
                  <a:pt x="0" y="7137"/>
                </a:cubicBezTo>
                <a:lnTo>
                  <a:pt x="0" y="426"/>
                </a:lnTo>
                <a:close/>
              </a:path>
            </a:pathLst>
          </a:custGeom>
          <a:blipFill>
            <a:blip r:embed="rId9" cstate="print"/>
            <a:stretch>
              <a:fillRect t="-50000"/>
            </a:stretch>
          </a:blipFill>
          <a:ln>
            <a:noFill/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030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676400"/>
            <a:ext cx="8229600" cy="387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23" name="Picture 22" descr="WisDOTlogo.gif"/>
          <p:cNvPicPr>
            <a:picLocks noChangeAspect="1"/>
          </p:cNvPicPr>
          <p:nvPr userDrawn="1"/>
        </p:nvPicPr>
        <p:blipFill>
          <a:blip r:embed="rId10" cstate="print"/>
          <a:stretch>
            <a:fillRect/>
          </a:stretch>
        </p:blipFill>
        <p:spPr>
          <a:xfrm>
            <a:off x="308002" y="5943600"/>
            <a:ext cx="762000" cy="762000"/>
          </a:xfrm>
          <a:prstGeom prst="ellipse">
            <a:avLst/>
          </a:prstGeom>
          <a:ln w="38100" cap="rnd" cmpd="sng">
            <a:solidFill>
              <a:schemeClr val="bg1"/>
            </a:solidFill>
          </a:ln>
          <a:effectLst>
            <a:outerShdw blurRad="50800" dist="38100" dir="5400000" algn="t" rotWithShape="0">
              <a:srgbClr val="213681">
                <a:alpha val="40000"/>
              </a:srgbClr>
            </a:outerShdw>
          </a:effec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rgbClr val="002F9D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rgbClr val="002F9D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rgbClr val="002F9D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rgbClr val="002F9D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rgbClr val="002F9D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rgbClr val="002F9D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rgbClr val="002F9D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rgbClr val="002F9D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rgbClr val="002F9D"/>
          </a:solidFill>
          <a:latin typeface="Arial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rgbClr val="ED1C24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rgbClr val="ED1C24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rgbClr val="ED1C24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Project Manager Panel</a:t>
            </a:r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685800" y="3611563"/>
            <a:ext cx="7772400" cy="1200150"/>
          </a:xfrm>
        </p:spPr>
        <p:txBody>
          <a:bodyPr/>
          <a:lstStyle/>
          <a:p>
            <a:pPr marR="0" eaLnBrk="1" hangingPunct="1"/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8A1C5660-752A-4920-9203-E3727F510D4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759082" y="1745739"/>
            <a:ext cx="2722119" cy="1149861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State Projects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0922AE-9D08-4FD0-99BF-E5B424A18ACB}" type="slidenum">
              <a:rPr lang="en-US"/>
              <a:pPr>
                <a:defRPr/>
              </a:pPr>
              <a:t>2</a:t>
            </a:fld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D236162-CC86-495C-9DD5-838A7D2CC65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96950" y="423546"/>
            <a:ext cx="3861250" cy="620188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1">
            <a:extLst>
              <a:ext uri="{FF2B5EF4-FFF2-40B4-BE49-F238E27FC236}">
                <a16:creationId xmlns:a16="http://schemas.microsoft.com/office/drawing/2014/main" id="{F2666B12-C25D-431E-84E9-5DE9D4E1405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734065" y="458631"/>
            <a:ext cx="4019309" cy="6162942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Local Projects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93227C0-0E69-4944-BD9B-3F86EFCB9C4D}" type="slidenum">
              <a:rPr lang="en-US"/>
              <a:pPr>
                <a:defRPr/>
              </a:pPr>
              <a:t>3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188F45E-A4A1-4B17-A2A6-E8867AC7F4A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3400" y="1749418"/>
            <a:ext cx="3505200" cy="1586717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WisDOT3">
      <a:dk1>
        <a:srgbClr val="253D92"/>
      </a:dk1>
      <a:lt1>
        <a:srgbClr val="FFFFFF"/>
      </a:lt1>
      <a:dk2>
        <a:srgbClr val="5772D5"/>
      </a:dk2>
      <a:lt2>
        <a:srgbClr val="D8D8D8"/>
      </a:lt2>
      <a:accent1>
        <a:srgbClr val="EE0000"/>
      </a:accent1>
      <a:accent2>
        <a:srgbClr val="5772D5"/>
      </a:accent2>
      <a:accent3>
        <a:srgbClr val="FF7979"/>
      </a:accent3>
      <a:accent4>
        <a:srgbClr val="B1E2F5"/>
      </a:accent4>
      <a:accent5>
        <a:srgbClr val="FFFFFF"/>
      </a:accent5>
      <a:accent6>
        <a:srgbClr val="FFFFFF"/>
      </a:accent6>
      <a:hlink>
        <a:srgbClr val="00B0F0"/>
      </a:hlink>
      <a:folHlink>
        <a:srgbClr val="B1E2F5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559</TotalTime>
  <Words>348</Words>
  <Application>Microsoft Office PowerPoint</Application>
  <PresentationFormat>On-screen Show (4:3)</PresentationFormat>
  <Paragraphs>39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Wingdings</vt:lpstr>
      <vt:lpstr>Wingdings 2</vt:lpstr>
      <vt:lpstr>Wingdings 3</vt:lpstr>
      <vt:lpstr>Concourse</vt:lpstr>
      <vt:lpstr>Project Manager Panel</vt:lpstr>
      <vt:lpstr>State Projects</vt:lpstr>
      <vt:lpstr>Local Projects</vt:lpstr>
    </vt:vector>
  </TitlesOfParts>
  <Company>Wisconsin Department of Transportation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Wisconsin Department of Transportation</dc:title>
  <dc:subject>Wisconsin Department of Transportation Power Point Presentation</dc:subject>
  <dc:creator>WisDOT</dc:creator>
  <cp:keywords>Wisconsin Department of Transportation Power Point Presentation</cp:keywords>
  <dc:description>2012</dc:description>
  <cp:lastModifiedBy>HAGENBUCHER, STACY A</cp:lastModifiedBy>
  <cp:revision>69</cp:revision>
  <dcterms:created xsi:type="dcterms:W3CDTF">2012-06-26T13:11:17Z</dcterms:created>
  <dcterms:modified xsi:type="dcterms:W3CDTF">2018-02-20T15:07:08Z</dcterms:modified>
</cp:coreProperties>
</file>