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7" r:id="rId3"/>
    <p:sldId id="395" r:id="rId4"/>
    <p:sldId id="396" r:id="rId5"/>
    <p:sldId id="382" r:id="rId6"/>
    <p:sldId id="385" r:id="rId7"/>
    <p:sldId id="389" r:id="rId8"/>
    <p:sldId id="386" r:id="rId9"/>
    <p:sldId id="392" r:id="rId10"/>
    <p:sldId id="388" r:id="rId11"/>
    <p:sldId id="378" r:id="rId12"/>
    <p:sldId id="402" r:id="rId13"/>
    <p:sldId id="404" r:id="rId14"/>
    <p:sldId id="405" r:id="rId15"/>
    <p:sldId id="408" r:id="rId16"/>
    <p:sldId id="331" r:id="rId17"/>
    <p:sldId id="401" r:id="rId1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3D92"/>
    <a:srgbClr val="9E0000"/>
    <a:srgbClr val="213681"/>
    <a:srgbClr val="A7C2FF"/>
    <a:srgbClr val="2F4CB7"/>
    <a:srgbClr val="BFC9EF"/>
    <a:srgbClr val="002F9D"/>
    <a:srgbClr val="4B68D1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77560" autoAdjust="0"/>
  </p:normalViewPr>
  <p:slideViewPr>
    <p:cSldViewPr snapToGrid="0">
      <p:cViewPr varScale="1">
        <p:scale>
          <a:sx n="85" d="100"/>
          <a:sy n="85" d="100"/>
        </p:scale>
        <p:origin x="2286" y="84"/>
      </p:cViewPr>
      <p:guideLst>
        <p:guide orient="horz" pos="178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-444" y="496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212" cy="464193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8" y="1"/>
            <a:ext cx="3037212" cy="464193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96CCB3-3922-4BA3-8F9F-F6C095635C21}" type="datetimeFigureOut">
              <a:rPr lang="en-US"/>
              <a:pPr>
                <a:defRPr/>
              </a:pPr>
              <a:t>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40"/>
            <a:ext cx="3037212" cy="464193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8" y="8830640"/>
            <a:ext cx="3037212" cy="464193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1096053-7FB3-4514-B560-54F138F41A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353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212" cy="464193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618" y="1"/>
            <a:ext cx="3037212" cy="464193"/>
          </a:xfrm>
          <a:prstGeom prst="rect">
            <a:avLst/>
          </a:prstGeom>
        </p:spPr>
        <p:txBody>
          <a:bodyPr vert="horz" lIns="89666" tIns="44833" rIns="89666" bIns="4483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280D48D-1D2D-49C2-9D04-2C1A70E1E710}" type="datetimeFigureOut">
              <a:rPr lang="en-US"/>
              <a:pPr>
                <a:defRPr/>
              </a:pPr>
              <a:t>1/5/2018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66" tIns="44833" rIns="89666" bIns="4483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12" y="4416104"/>
            <a:ext cx="5609577" cy="4182440"/>
          </a:xfrm>
          <a:prstGeom prst="rect">
            <a:avLst/>
          </a:prstGeom>
        </p:spPr>
        <p:txBody>
          <a:bodyPr vert="horz" lIns="89666" tIns="44833" rIns="89666" bIns="4483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40"/>
            <a:ext cx="3037212" cy="464193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618" y="8830640"/>
            <a:ext cx="3037212" cy="464193"/>
          </a:xfrm>
          <a:prstGeom prst="rect">
            <a:avLst/>
          </a:prstGeom>
        </p:spPr>
        <p:txBody>
          <a:bodyPr vert="horz" lIns="89666" tIns="44833" rIns="89666" bIns="4483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F23434-0596-48DB-AA23-80E5B8D4B7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941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B9342-9B47-49F8-A60C-BBB84223A4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800" b="1" dirty="0">
              <a:latin typeface="+mj-lt"/>
              <a:cs typeface="Arial" pitchFamily="34" charset="0"/>
            </a:endParaRPr>
          </a:p>
          <a:p>
            <a:pPr>
              <a:defRPr/>
            </a:pPr>
            <a:endParaRPr lang="en-US" sz="18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93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are the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CURRENT ADVANCED NOTIFICATION DATES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LCS entries. If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EFFECTIVE WIDTH is LESS than 15 FEET, we NEED the entry APPROVED in the system AT LEAST a WEEK in advance. If there is more width, it’s 3 BUSINESS DAYS. </a:t>
            </a:r>
          </a:p>
          <a:p>
            <a:endParaRPr lang="en-US" sz="18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dates should be used UNLESS your project’s SPECIAL PROVISIONS STATE OTHERWISE. Then use those.</a:t>
            </a:r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b="1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We understand the NEED for QUICK TURN-AROUNDS</a:t>
            </a:r>
            <a:r>
              <a:rPr lang="en-US" sz="1800" b="1" baseline="0" dirty="0"/>
              <a:t> in construction. If you have a SITUATION that ESCALATES, CALL CARA ASAP.</a:t>
            </a:r>
            <a:endParaRPr lang="en-US" sz="1800" b="1" dirty="0"/>
          </a:p>
          <a:p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3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baseline="0" dirty="0"/>
              <a:t>Providing ALL the REQUESTED INFORMATION early will REDUCE the TURNAROUND time to get your entries approved and into the system.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WHEN IN DOUBT, ENTER A CLOSURE. It can be DELETED if NOT NEEDED.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Cara tries to get priority route closures approved quickly. If Cara has an OUT OF OFFICE MESSAGE, please email her supervisor, Brent Matthews.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Non-priority route closures should be accepted by the construction project leader when filling out the entry.</a:t>
            </a:r>
          </a:p>
          <a:p>
            <a:endParaRPr lang="en-US" sz="1800" b="1" baseline="0" dirty="0"/>
          </a:p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3655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943DFA-035C-4DA5-9840-62FA0030F74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90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/>
              <a:t>SOME NOTES</a:t>
            </a:r>
            <a:r>
              <a:rPr lang="en-US" sz="1800" b="1" baseline="0" dirty="0"/>
              <a:t> on TRANSPORTATION MANAGEMENT PLANS:</a:t>
            </a:r>
            <a:endParaRPr lang="en-US" sz="1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/>
              <a:t>ATTACH</a:t>
            </a:r>
            <a:r>
              <a:rPr lang="en-US" sz="1800" b="1" baseline="0" dirty="0"/>
              <a:t> AMENDMENTS (after 90% approval) to the TMP for better documentation.</a:t>
            </a:r>
            <a:endParaRPr lang="en-US" sz="18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/>
              <a:t>Construction Staff needs</a:t>
            </a:r>
            <a:r>
              <a:rPr lang="en-US" sz="1800" b="1" baseline="0" dirty="0"/>
              <a:t> to MONITOR the TMP to verify the QUEUE/DELAY are as predicted, MITIGATION STRATEGIES are effective, lane closure HOURS are ACCEPTABLE or NEED ADJUSTMENT,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baseline="0" dirty="0"/>
              <a:t>Also DOCUMENT INCIDENTS and COMPLAINTS involving the public.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baseline="0" dirty="0"/>
              <a:t>Attach POST-EVALUATION SUMMARY to WisTMP (See FDM 11-50-5.7.6)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baseline="0" dirty="0"/>
              <a:t>All construction project managers: please </a:t>
            </a:r>
            <a:r>
              <a:rPr lang="en-US" sz="1800" b="1" dirty="0"/>
              <a:t>change project from 90% to COMPLTED</a:t>
            </a:r>
            <a:r>
              <a:rPr lang="en-US" sz="1800" b="1" baseline="0" dirty="0"/>
              <a:t> </a:t>
            </a:r>
            <a:r>
              <a:rPr lang="en-US" sz="1800" b="1" dirty="0"/>
              <a:t>for Project Close</a:t>
            </a:r>
            <a:r>
              <a:rPr lang="en-US" sz="1800" b="1" baseline="0" dirty="0"/>
              <a:t> Out in the TMP System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29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dirty="0"/>
              <a:t>BTO is looking to</a:t>
            </a:r>
            <a:r>
              <a:rPr lang="en-US" sz="1800" b="1" baseline="0" dirty="0"/>
              <a:t> better TRACK WORK ZONE CRASHES since not all crashes are captured in the NEW DT4000 crash report forms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baseline="0" dirty="0"/>
              <a:t>BTO will do FIELD REVIEWS of CRASHES in WORK ZONES depending on SEVERITY, especially FATAL crashes (as is done in other states)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baseline="0" dirty="0"/>
              <a:t>We understand CRASHES MAY OCCUR when you are NOT ON SITE, but try to get some information pertaining to the crash and send it over.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b="1" baseline="0" dirty="0"/>
              <a:t>BTO set up a SEPARATE MAILBOX that the information can be sent to, and a FORM will be DISTRIBUTED this spring for field staff to fill out.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7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76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800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094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434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2 PRIMARY ROUTE TYPES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LCS: PRIORITY and NON-PRIORITY. </a:t>
            </a:r>
          </a:p>
          <a:p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priority routes in the NC Region are I-39, US 51 to US 8, all of WIS 29, 4 lane portions of US 10, and BUS 51 around the interstate. I APPROVE CLOSURES on these routes.</a:t>
            </a:r>
          </a:p>
          <a:p>
            <a:endParaRPr lang="en-US" sz="1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ALL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OTHER HIGHWAYS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CONSTRUCTION PROJECT LEADERS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 APPROVE the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closures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</a:t>
            </a:r>
            <a:r>
              <a: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are a NEW construction project leader in</a:t>
            </a:r>
            <a:r>
              <a:rPr lang="en-US" sz="18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region and DON’T have LIMITED ACCEPTANCE AUTHORIZATION yet, please LET ME KNOW.</a:t>
            </a:r>
          </a:p>
          <a:p>
            <a:endParaRPr lang="en-US" sz="1800" b="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6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NEW MAPPING FEATURE introduced in FALL</a:t>
            </a:r>
            <a:r>
              <a:rPr lang="en-US" sz="1800" b="1" baseline="0" dirty="0"/>
              <a:t> 2016.</a:t>
            </a:r>
            <a:endParaRPr lang="en-US" sz="1800" b="1" dirty="0"/>
          </a:p>
          <a:p>
            <a:endParaRPr lang="en-US" sz="1800" b="1" dirty="0"/>
          </a:p>
          <a:p>
            <a:r>
              <a:rPr lang="en-US" sz="1800" b="1" dirty="0"/>
              <a:t>It’s now</a:t>
            </a:r>
            <a:r>
              <a:rPr lang="en-US" sz="1800" b="1" baseline="0" dirty="0"/>
              <a:t> EASIER TO FIND your closure LIMITS. CLICK on the RED AND WHITE here. That POPS UP a MAP with all the LISTED POINTS shown.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81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TO USE, select TOGGLE at the top, then select BEGIN or END POINT.</a:t>
            </a:r>
          </a:p>
          <a:p>
            <a:endParaRPr lang="en-US" sz="1800" b="1" dirty="0"/>
          </a:p>
          <a:p>
            <a:r>
              <a:rPr lang="en-US" sz="1800" b="1" dirty="0"/>
              <a:t>BE</a:t>
            </a:r>
            <a:r>
              <a:rPr lang="en-US" sz="1800" b="1" baseline="0" dirty="0"/>
              <a:t> AWARE of the HIGHWAY DIRECTION and SELECT POINTS in the DIRECTION of TRAVEL.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1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785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341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When you’re filling out the LCS entry, it is important to provide a GOOD DESCRIPTION. </a:t>
            </a:r>
          </a:p>
          <a:p>
            <a:endParaRPr lang="en-US" sz="1800" b="1" dirty="0"/>
          </a:p>
          <a:p>
            <a:r>
              <a:rPr lang="en-US" sz="1800" b="1" dirty="0"/>
              <a:t>Here is</a:t>
            </a:r>
            <a:r>
              <a:rPr lang="en-US" sz="1800" b="1" baseline="0" dirty="0"/>
              <a:t> an EXAMPLE of one we had that was WELL DONE with a DETAILED DESCRIPTION noting how the work will be done. 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This is USEFUL to US as REVIEWERS and to OSOW PERMITTING.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INCLUDE the EFFECTIVE WIDTH calculation on ALL ENTRIES REGARDLESS OF ROUTE!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46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/>
              <a:t>If</a:t>
            </a:r>
            <a:r>
              <a:rPr lang="en-US" sz="1800" b="1" baseline="0" dirty="0"/>
              <a:t> an entry HASN’T BEEN ACCEPTED yet, you will find it in the ACCEPT tab. Otherwise, it will be in MODIFY.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After submitting, you can only EDIT the DATES and TIMES of an entry. For all OTHER CHANGES, CONTACT CARA.</a:t>
            </a:r>
          </a:p>
          <a:p>
            <a:endParaRPr lang="en-US" sz="1800" b="1" baseline="0" dirty="0"/>
          </a:p>
          <a:p>
            <a:r>
              <a:rPr lang="en-US" sz="1800" b="1" baseline="0" dirty="0"/>
              <a:t>If you make ANY CHANGE to a priority route entry, SEND CARA an email with a QUICK DESCRIPTION WHY. No updated worksheets needed.</a:t>
            </a:r>
          </a:p>
          <a:p>
            <a:endParaRPr lang="en-US" sz="1800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F23434-0596-48DB-AA23-80E5B8D4B7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33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1CF30357-14C6-4A3B-9A74-0705CAC48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B8B251A7-BEC5-4D14-801B-5E3216B82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B51F90C4-6328-4A56-B4A5-AB353F95F5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D5E7A87-3D98-4B7E-BDC2-8B725F43B9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2495D09B-BBEE-4ECB-BE40-1EC5F7568F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2B63F378-2568-4E90-9A7D-1FEC3175FC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EAF80EE-597E-4DF0-A1AB-357F09EAAC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D299F7-A003-4F28-AA56-9CE8B0E5CD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10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46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DOTWorkZoneCrashes@wisconsin.gov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Erin.Schoon@dot.wi.gov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drew.Heidtke@dot.wi.go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cara.abts@dot.wi.gov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hyperlink" Target="mailto:Michael.wendt@dot.wi.gov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1"/>
            <a:ext cx="7696200" cy="26679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900" dirty="0"/>
              <a:t>NC Region</a:t>
            </a:r>
            <a:br>
              <a:rPr lang="en-US" sz="4900" dirty="0"/>
            </a:br>
            <a:r>
              <a:rPr lang="en-US" sz="4900" dirty="0"/>
              <a:t>Construction Conference</a:t>
            </a:r>
            <a:br>
              <a:rPr lang="en-US" dirty="0"/>
            </a:br>
            <a:r>
              <a:rPr lang="en-US" dirty="0"/>
              <a:t>-Traffic Section-</a:t>
            </a: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493837"/>
          </a:xfrm>
        </p:spPr>
        <p:txBody>
          <a:bodyPr/>
          <a:lstStyle/>
          <a:p>
            <a:pPr marR="0" algn="ctr" eaLnBrk="1" hangingPunct="1"/>
            <a:endParaRPr lang="en-US" dirty="0"/>
          </a:p>
          <a:p>
            <a:pPr marR="0" algn="ctr" eaLnBrk="1" hangingPunct="1"/>
            <a:r>
              <a:rPr lang="en-US" dirty="0"/>
              <a:t>February 2018</a:t>
            </a:r>
          </a:p>
          <a:p>
            <a:pPr marR="0" eaLnBrk="1" hangingPunct="1"/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LCS Advanced Notification </a:t>
            </a:r>
            <a:br>
              <a:rPr lang="en-US" dirty="0"/>
            </a:br>
            <a:r>
              <a:rPr lang="en-US" sz="2000" dirty="0"/>
              <a:t>(as of 4/15/16)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251A7-BEC5-4D14-801B-5E3216B822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0412" y="5929570"/>
            <a:ext cx="7383175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DATES ARE BY WHEN LCS NEEDS TO BE </a:t>
            </a:r>
            <a:r>
              <a:rPr lang="en-US" sz="20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APPROVED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902589"/>
              </p:ext>
            </p:extLst>
          </p:nvPr>
        </p:nvGraphicFramePr>
        <p:xfrm>
          <a:off x="1524000" y="1676400"/>
          <a:ext cx="6096000" cy="35102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2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3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Closure affecting OSOW</a:t>
                      </a:r>
                    </a:p>
                    <a:p>
                      <a:pPr algn="ctr"/>
                      <a:r>
                        <a:rPr lang="en-US" sz="1800" dirty="0">
                          <a:effectLst/>
                        </a:rPr>
                        <a:t>&lt;</a:t>
                      </a:r>
                      <a:r>
                        <a:rPr lang="en-US" sz="1800" baseline="0" dirty="0">
                          <a:effectLst/>
                        </a:rPr>
                        <a:t> 16’ available width</a:t>
                      </a:r>
                    </a:p>
                    <a:p>
                      <a:pPr algn="ctr"/>
                      <a:r>
                        <a:rPr lang="en-US" dirty="0"/>
                        <a:t>&lt;</a:t>
                      </a:r>
                      <a:r>
                        <a:rPr lang="en-US" baseline="0" dirty="0"/>
                        <a:t> 15’ effective width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MINIMUM</a:t>
                      </a:r>
                    </a:p>
                    <a:p>
                      <a:pPr algn="ctr"/>
                      <a:r>
                        <a:rPr lang="en-US" dirty="0"/>
                        <a:t>Notification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Lane and shoulder closures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Full roadway closures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Ramp</a:t>
                      </a:r>
                      <a:r>
                        <a:rPr lang="en-US" baseline="0" dirty="0"/>
                        <a:t> closures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Closures not affecting OSOW</a:t>
                      </a:r>
                    </a:p>
                  </a:txBody>
                  <a:tcPr>
                    <a:solidFill>
                      <a:srgbClr val="253D9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53D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Lane and shoulder</a:t>
                      </a:r>
                      <a:r>
                        <a:rPr lang="en-US" baseline="0" dirty="0"/>
                        <a:t> closures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business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Modifications to any LCS entry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 business days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14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take 2-3 days to get LCS entries approved</a:t>
            </a:r>
          </a:p>
          <a:p>
            <a:pPr lvl="1"/>
            <a:r>
              <a:rPr lang="en-US" dirty="0"/>
              <a:t>Depends on staff availability</a:t>
            </a:r>
          </a:p>
          <a:p>
            <a:r>
              <a:rPr lang="en-US" dirty="0"/>
              <a:t>Providing all requested information early reduces the turnaround time</a:t>
            </a:r>
          </a:p>
          <a:p>
            <a:r>
              <a:rPr lang="en-US" dirty="0"/>
              <a:t>Cara Abts is accepting all priority route closures </a:t>
            </a:r>
          </a:p>
          <a:p>
            <a:pPr lvl="1"/>
            <a:r>
              <a:rPr lang="en-US" dirty="0"/>
              <a:t>Brent Matthews is the back up </a:t>
            </a:r>
          </a:p>
          <a:p>
            <a:pPr lvl="2"/>
            <a:r>
              <a:rPr lang="en-US" dirty="0"/>
              <a:t>(email him only if I have an out of office message)</a:t>
            </a:r>
          </a:p>
          <a:p>
            <a:r>
              <a:rPr lang="en-US" dirty="0"/>
              <a:t>Non-priority route closures can be accepted by the construction project leader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Approvals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251A7-BEC5-4D14-801B-5E3216B8224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599" y="5621910"/>
            <a:ext cx="5152381" cy="29523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872294" y="5568836"/>
            <a:ext cx="1191236" cy="367830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8915400" cy="2972762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WisDOT BTO Work Zone Updates</a:t>
            </a:r>
          </a:p>
        </p:txBody>
      </p:sp>
    </p:spTree>
    <p:extLst>
      <p:ext uri="{BB962C8B-B14F-4D97-AF65-F5344CB8AC3E}">
        <p14:creationId xmlns:p14="http://schemas.microsoft.com/office/powerpoint/2010/main" val="1299513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399" y="1066800"/>
            <a:ext cx="8861425" cy="4724400"/>
          </a:xfrm>
        </p:spPr>
        <p:txBody>
          <a:bodyPr/>
          <a:lstStyle/>
          <a:p>
            <a:r>
              <a:rPr lang="en-US" dirty="0"/>
              <a:t>Attaching Project Amendments to the </a:t>
            </a:r>
            <a:r>
              <a:rPr lang="en-US" dirty="0" err="1"/>
              <a:t>WisTMP</a:t>
            </a:r>
            <a:endParaRPr lang="en-US" dirty="0"/>
          </a:p>
          <a:p>
            <a:r>
              <a:rPr lang="en-US" dirty="0"/>
              <a:t>FDM 11-50-5.7.5 - Monitor TMP</a:t>
            </a:r>
          </a:p>
          <a:p>
            <a:r>
              <a:rPr lang="en-US" dirty="0"/>
              <a:t>FDM 11-50-5.7.6 Post Construction Project Evaluation</a:t>
            </a:r>
          </a:p>
          <a:p>
            <a:pPr lvl="1"/>
            <a:r>
              <a:rPr lang="en-US" dirty="0"/>
              <a:t>Did queue exceed what was approximated in the analysis of the TMP?</a:t>
            </a:r>
          </a:p>
          <a:p>
            <a:pPr lvl="1"/>
            <a:r>
              <a:rPr lang="en-US" dirty="0"/>
              <a:t>Did the mitigation strategies work?</a:t>
            </a:r>
          </a:p>
          <a:p>
            <a:pPr lvl="1"/>
            <a:r>
              <a:rPr lang="en-US" dirty="0"/>
              <a:t>What changes were made during construction that impacted the TMP? (allowable lane closure hours, work hours, etc.)</a:t>
            </a:r>
          </a:p>
          <a:p>
            <a:pPr lvl="1"/>
            <a:r>
              <a:rPr lang="en-US" dirty="0"/>
              <a:t>Total number if incidents/crashes that occurred? </a:t>
            </a:r>
          </a:p>
          <a:p>
            <a:pPr lvl="1"/>
            <a:r>
              <a:rPr lang="en-US" dirty="0"/>
              <a:t>Any complaints from public? </a:t>
            </a:r>
          </a:p>
          <a:p>
            <a:r>
              <a:rPr lang="en-US" dirty="0"/>
              <a:t>Project Close out at the end of the project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399" y="177800"/>
            <a:ext cx="3048001" cy="1143000"/>
          </a:xfrm>
        </p:spPr>
        <p:txBody>
          <a:bodyPr>
            <a:normAutofit/>
          </a:bodyPr>
          <a:lstStyle/>
          <a:p>
            <a:r>
              <a:rPr lang="en-US" dirty="0" err="1"/>
              <a:t>WisTMP</a:t>
            </a: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083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Report any Work Zone crashes to WisDOT BTO mailbox: 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DOTWorkZoneCrashes@wisconsin.gov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FDM 11-50-5.7.5, CMM 1-45.8.2</a:t>
            </a:r>
          </a:p>
          <a:p>
            <a:r>
              <a:rPr lang="en-US" dirty="0"/>
              <a:t>BTO is working on a crash report form to be filled out by construction staff</a:t>
            </a:r>
          </a:p>
          <a:p>
            <a:r>
              <a:rPr lang="en-US" dirty="0"/>
              <a:t>Information to be provided:</a:t>
            </a:r>
          </a:p>
          <a:p>
            <a:pPr lvl="1"/>
            <a:r>
              <a:rPr lang="en-US" dirty="0"/>
              <a:t>Project ID and Location</a:t>
            </a:r>
          </a:p>
          <a:p>
            <a:pPr lvl="1"/>
            <a:r>
              <a:rPr lang="en-US" dirty="0"/>
              <a:t>Crash Severity (PDO, Injury A/B/C, Fatal)</a:t>
            </a:r>
          </a:p>
          <a:p>
            <a:pPr lvl="1"/>
            <a:r>
              <a:rPr lang="en-US" dirty="0"/>
              <a:t>Crash Type (Rear-end, Head-On, ROR, SSS, Fixed,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Time of Day</a:t>
            </a:r>
          </a:p>
          <a:p>
            <a:pPr lvl="1"/>
            <a:r>
              <a:rPr lang="en-US" dirty="0"/>
              <a:t>End of Queue</a:t>
            </a:r>
          </a:p>
          <a:p>
            <a:pPr lvl="1"/>
            <a:r>
              <a:rPr lang="en-US" dirty="0"/>
              <a:t>Did the crash occur due to a work zone set-up?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1143000"/>
          </a:xfrm>
        </p:spPr>
        <p:txBody>
          <a:bodyPr/>
          <a:lstStyle/>
          <a:p>
            <a:r>
              <a:rPr lang="en-US" dirty="0"/>
              <a:t>Work Zone Crashes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14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2486"/>
            <a:ext cx="8229600" cy="4495800"/>
          </a:xfrm>
        </p:spPr>
        <p:txBody>
          <a:bodyPr/>
          <a:lstStyle/>
          <a:p>
            <a:r>
              <a:rPr lang="en-US" sz="3600" dirty="0"/>
              <a:t>Contact Information</a:t>
            </a:r>
          </a:p>
          <a:p>
            <a:pPr marL="109537" indent="0">
              <a:buNone/>
            </a:pPr>
            <a:endParaRPr lang="en-US" dirty="0"/>
          </a:p>
          <a:p>
            <a:pPr lvl="1"/>
            <a:r>
              <a:rPr lang="en-US" sz="3200" dirty="0"/>
              <a:t>Erin Schoon</a:t>
            </a:r>
          </a:p>
          <a:p>
            <a:pPr marL="392113" lvl="1" indent="0">
              <a:buNone/>
            </a:pPr>
            <a:r>
              <a:rPr lang="en-US" sz="3200" dirty="0">
                <a:hlinkClick r:id="rId3"/>
              </a:rPr>
              <a:t>Erin.Schoon@dot.wi.gov</a:t>
            </a:r>
            <a:endParaRPr lang="en-US" sz="3200" dirty="0"/>
          </a:p>
          <a:p>
            <a:pPr marL="392113" lvl="1" indent="0">
              <a:buNone/>
            </a:pPr>
            <a:r>
              <a:rPr lang="en-US" sz="3200" dirty="0"/>
              <a:t>414.220.6803</a:t>
            </a:r>
          </a:p>
          <a:p>
            <a:pPr lvl="1"/>
            <a:r>
              <a:rPr lang="en-US" sz="3200" dirty="0"/>
              <a:t>Andy Heidtke</a:t>
            </a:r>
          </a:p>
          <a:p>
            <a:pPr marL="392113" lvl="1" indent="0">
              <a:buNone/>
            </a:pPr>
            <a:r>
              <a:rPr lang="en-US" sz="3200" dirty="0">
                <a:hlinkClick r:id="rId4"/>
              </a:rPr>
              <a:t>Andrew.Heidtke@dot.wi.gov</a:t>
            </a:r>
            <a:endParaRPr lang="en-US" sz="3200" dirty="0"/>
          </a:p>
          <a:p>
            <a:pPr marL="392113" lvl="1" indent="0">
              <a:buNone/>
            </a:pPr>
            <a:r>
              <a:rPr lang="en-US" sz="3200" dirty="0"/>
              <a:t>414.322.4185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39486"/>
            <a:ext cx="8229600" cy="1143000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029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6" name="ClipArt Placeholder 5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2963917" cy="4114800"/>
          </a:xfrm>
        </p:spPr>
      </p:sp>
      <p:sp>
        <p:nvSpPr>
          <p:cNvPr id="440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75841" y="1981200"/>
            <a:ext cx="4886895" cy="4114800"/>
          </a:xfrm>
        </p:spPr>
        <p:txBody>
          <a:bodyPr>
            <a:normAutofit/>
          </a:bodyPr>
          <a:lstStyle/>
          <a:p>
            <a:r>
              <a:rPr lang="en-US" sz="2800" dirty="0"/>
              <a:t>Cara Abts</a:t>
            </a:r>
          </a:p>
          <a:p>
            <a:r>
              <a:rPr lang="en-US" sz="2800" dirty="0"/>
              <a:t>715.421.8024</a:t>
            </a:r>
          </a:p>
          <a:p>
            <a:r>
              <a:rPr lang="en-US" sz="2800" dirty="0">
                <a:hlinkClick r:id="rId3"/>
              </a:rPr>
              <a:t>cara.abts@dot.wi.gov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Brent Matthews</a:t>
            </a:r>
          </a:p>
          <a:p>
            <a:r>
              <a:rPr lang="en-US" sz="2800" dirty="0"/>
              <a:t>715.421.8312</a:t>
            </a:r>
          </a:p>
          <a:p>
            <a:r>
              <a:rPr lang="en-US" sz="2400" dirty="0">
                <a:hlinkClick r:id="rId4"/>
              </a:rPr>
              <a:t>brent.matthews@dot.wi.gov</a:t>
            </a:r>
            <a:endParaRPr lang="en-US" sz="2400" dirty="0"/>
          </a:p>
        </p:txBody>
      </p:sp>
      <p:pic>
        <p:nvPicPr>
          <p:cNvPr id="1026" name="Picture 2" descr="C:\Users\dotcla\AppData\Local\Microsoft\Windows\Temporary Internet Files\Content.IE5\TC7Z7KT5\question-mark-clip-art-01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618" y="2000250"/>
            <a:ext cx="2857500" cy="2847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Superload</a:t>
            </a:r>
            <a:r>
              <a:rPr lang="en-US" dirty="0"/>
              <a:t> is used to route OSOW loads</a:t>
            </a:r>
          </a:p>
          <a:p>
            <a:r>
              <a:rPr lang="en-US" dirty="0"/>
              <a:t>LCS information is automatically transferred to </a:t>
            </a:r>
            <a:r>
              <a:rPr lang="en-US" dirty="0" err="1"/>
              <a:t>Superload</a:t>
            </a:r>
            <a:r>
              <a:rPr lang="en-US" dirty="0"/>
              <a:t> twice daily</a:t>
            </a:r>
          </a:p>
          <a:p>
            <a:r>
              <a:rPr lang="en-US" dirty="0"/>
              <a:t>Only entries with an effective width are transferred</a:t>
            </a:r>
          </a:p>
          <a:p>
            <a:r>
              <a:rPr lang="en-US" dirty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rgbClr val="C00000"/>
                </a:solidFill>
              </a:rPr>
              <a:t> Enter effective width for ALL entries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Document each instance in which an OSOW load gets stuck as a result of untimely or inaccurate LCS entries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LCS Importance for OSOW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251A7-BEC5-4D14-801B-5E3216B8224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5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LCS Routes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noFill/>
        </p:spPr>
        <p:txBody>
          <a:bodyPr/>
          <a:lstStyle/>
          <a:p>
            <a:r>
              <a:rPr lang="en-US" dirty="0"/>
              <a:t>Priority Routes in the North Central Region</a:t>
            </a:r>
          </a:p>
          <a:p>
            <a:pPr lvl="1"/>
            <a:r>
              <a:rPr lang="en-US" dirty="0"/>
              <a:t>I-39/US 51, WIS 29, US 10</a:t>
            </a:r>
          </a:p>
          <a:p>
            <a:pPr lvl="1"/>
            <a:r>
              <a:rPr lang="en-US" dirty="0"/>
              <a:t>WisDOT RTEs will approval</a:t>
            </a:r>
          </a:p>
          <a:p>
            <a:endParaRPr lang="en-US" dirty="0"/>
          </a:p>
          <a:p>
            <a:r>
              <a:rPr lang="en-US" dirty="0"/>
              <a:t>Non-Priority Routes</a:t>
            </a:r>
          </a:p>
          <a:p>
            <a:pPr lvl="1"/>
            <a:r>
              <a:rPr lang="en-US" dirty="0"/>
              <a:t>WisDOT Project Leaders and Coordinators will approve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251A7-BEC5-4D14-801B-5E3216B8224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60444"/>
            <a:ext cx="4010526" cy="642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572000" y="5903495"/>
            <a:ext cx="248653" cy="553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iamond 7"/>
          <p:cNvSpPr/>
          <p:nvPr/>
        </p:nvSpPr>
        <p:spPr>
          <a:xfrm>
            <a:off x="6046001" y="3418664"/>
            <a:ext cx="185135" cy="169708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135422" y="3426836"/>
            <a:ext cx="25961" cy="187495"/>
          </a:xfrm>
          <a:custGeom>
            <a:avLst/>
            <a:gdLst>
              <a:gd name="connsiteX0" fmla="*/ 11538 w 25961"/>
              <a:gd name="connsiteY0" fmla="*/ 0 h 187495"/>
              <a:gd name="connsiteX1" fmla="*/ 2885 w 25961"/>
              <a:gd name="connsiteY1" fmla="*/ 28846 h 187495"/>
              <a:gd name="connsiteX2" fmla="*/ 23076 w 25961"/>
              <a:gd name="connsiteY2" fmla="*/ 49037 h 187495"/>
              <a:gd name="connsiteX3" fmla="*/ 25961 w 25961"/>
              <a:gd name="connsiteY3" fmla="*/ 89421 h 187495"/>
              <a:gd name="connsiteX4" fmla="*/ 14423 w 25961"/>
              <a:gd name="connsiteY4" fmla="*/ 144227 h 187495"/>
              <a:gd name="connsiteX5" fmla="*/ 11538 w 25961"/>
              <a:gd name="connsiteY5" fmla="*/ 167304 h 187495"/>
              <a:gd name="connsiteX6" fmla="*/ 0 w 25961"/>
              <a:gd name="connsiteY6" fmla="*/ 187495 h 187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61" h="187495">
                <a:moveTo>
                  <a:pt x="11538" y="0"/>
                </a:moveTo>
                <a:lnTo>
                  <a:pt x="2885" y="28846"/>
                </a:lnTo>
                <a:lnTo>
                  <a:pt x="23076" y="49037"/>
                </a:lnTo>
                <a:lnTo>
                  <a:pt x="25961" y="89421"/>
                </a:lnTo>
                <a:lnTo>
                  <a:pt x="14423" y="144227"/>
                </a:lnTo>
                <a:lnTo>
                  <a:pt x="11538" y="167304"/>
                </a:lnTo>
                <a:lnTo>
                  <a:pt x="0" y="187495"/>
                </a:lnTo>
              </a:path>
            </a:pathLst>
          </a:cu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084481" y="2361192"/>
            <a:ext cx="50505" cy="536180"/>
          </a:xfrm>
          <a:custGeom>
            <a:avLst/>
            <a:gdLst>
              <a:gd name="connsiteX0" fmla="*/ 31898 w 50505"/>
              <a:gd name="connsiteY0" fmla="*/ 0 h 526312"/>
              <a:gd name="connsiteX1" fmla="*/ 26582 w 50505"/>
              <a:gd name="connsiteY1" fmla="*/ 53163 h 526312"/>
              <a:gd name="connsiteX2" fmla="*/ 0 w 50505"/>
              <a:gd name="connsiteY2" fmla="*/ 85061 h 526312"/>
              <a:gd name="connsiteX3" fmla="*/ 13291 w 50505"/>
              <a:gd name="connsiteY3" fmla="*/ 199361 h 526312"/>
              <a:gd name="connsiteX4" fmla="*/ 39872 w 50505"/>
              <a:gd name="connsiteY4" fmla="*/ 260498 h 526312"/>
              <a:gd name="connsiteX5" fmla="*/ 37214 w 50505"/>
              <a:gd name="connsiteY5" fmla="*/ 332268 h 526312"/>
              <a:gd name="connsiteX6" fmla="*/ 45189 w 50505"/>
              <a:gd name="connsiteY6" fmla="*/ 356191 h 526312"/>
              <a:gd name="connsiteX7" fmla="*/ 50505 w 50505"/>
              <a:gd name="connsiteY7" fmla="*/ 422645 h 526312"/>
              <a:gd name="connsiteX8" fmla="*/ 18607 w 50505"/>
              <a:gd name="connsiteY8" fmla="*/ 467833 h 526312"/>
              <a:gd name="connsiteX9" fmla="*/ 21266 w 50505"/>
              <a:gd name="connsiteY9" fmla="*/ 526312 h 526312"/>
              <a:gd name="connsiteX0" fmla="*/ 31898 w 50505"/>
              <a:gd name="connsiteY0" fmla="*/ 0 h 536180"/>
              <a:gd name="connsiteX1" fmla="*/ 26582 w 50505"/>
              <a:gd name="connsiteY1" fmla="*/ 63031 h 536180"/>
              <a:gd name="connsiteX2" fmla="*/ 0 w 50505"/>
              <a:gd name="connsiteY2" fmla="*/ 94929 h 536180"/>
              <a:gd name="connsiteX3" fmla="*/ 13291 w 50505"/>
              <a:gd name="connsiteY3" fmla="*/ 209229 h 536180"/>
              <a:gd name="connsiteX4" fmla="*/ 39872 w 50505"/>
              <a:gd name="connsiteY4" fmla="*/ 270366 h 536180"/>
              <a:gd name="connsiteX5" fmla="*/ 37214 w 50505"/>
              <a:gd name="connsiteY5" fmla="*/ 342136 h 536180"/>
              <a:gd name="connsiteX6" fmla="*/ 45189 w 50505"/>
              <a:gd name="connsiteY6" fmla="*/ 366059 h 536180"/>
              <a:gd name="connsiteX7" fmla="*/ 50505 w 50505"/>
              <a:gd name="connsiteY7" fmla="*/ 432513 h 536180"/>
              <a:gd name="connsiteX8" fmla="*/ 18607 w 50505"/>
              <a:gd name="connsiteY8" fmla="*/ 477701 h 536180"/>
              <a:gd name="connsiteX9" fmla="*/ 21266 w 50505"/>
              <a:gd name="connsiteY9" fmla="*/ 536180 h 536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505" h="536180">
                <a:moveTo>
                  <a:pt x="31898" y="0"/>
                </a:moveTo>
                <a:lnTo>
                  <a:pt x="26582" y="63031"/>
                </a:lnTo>
                <a:lnTo>
                  <a:pt x="0" y="94929"/>
                </a:lnTo>
                <a:lnTo>
                  <a:pt x="13291" y="209229"/>
                </a:lnTo>
                <a:lnTo>
                  <a:pt x="39872" y="270366"/>
                </a:lnTo>
                <a:lnTo>
                  <a:pt x="37214" y="342136"/>
                </a:lnTo>
                <a:lnTo>
                  <a:pt x="45189" y="366059"/>
                </a:lnTo>
                <a:lnTo>
                  <a:pt x="50505" y="432513"/>
                </a:lnTo>
                <a:lnTo>
                  <a:pt x="18607" y="477701"/>
                </a:lnTo>
                <a:lnTo>
                  <a:pt x="21266" y="536180"/>
                </a:lnTo>
              </a:path>
            </a:pathLst>
          </a:custGeom>
          <a:noFill/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114107" y="3010699"/>
            <a:ext cx="69410" cy="1241411"/>
          </a:xfrm>
          <a:custGeom>
            <a:avLst/>
            <a:gdLst>
              <a:gd name="connsiteX0" fmla="*/ 9053 w 69410"/>
              <a:gd name="connsiteY0" fmla="*/ 0 h 1228254"/>
              <a:gd name="connsiteX1" fmla="*/ 21125 w 69410"/>
              <a:gd name="connsiteY1" fmla="*/ 57339 h 1228254"/>
              <a:gd name="connsiteX2" fmla="*/ 51303 w 69410"/>
              <a:gd name="connsiteY2" fmla="*/ 81482 h 1228254"/>
              <a:gd name="connsiteX3" fmla="*/ 63374 w 69410"/>
              <a:gd name="connsiteY3" fmla="*/ 292729 h 1228254"/>
              <a:gd name="connsiteX4" fmla="*/ 54321 w 69410"/>
              <a:gd name="connsiteY4" fmla="*/ 368175 h 1228254"/>
              <a:gd name="connsiteX5" fmla="*/ 18107 w 69410"/>
              <a:gd name="connsiteY5" fmla="*/ 437585 h 1228254"/>
              <a:gd name="connsiteX6" fmla="*/ 51303 w 69410"/>
              <a:gd name="connsiteY6" fmla="*/ 461727 h 1228254"/>
              <a:gd name="connsiteX7" fmla="*/ 18107 w 69410"/>
              <a:gd name="connsiteY7" fmla="*/ 600547 h 1228254"/>
              <a:gd name="connsiteX8" fmla="*/ 45267 w 69410"/>
              <a:gd name="connsiteY8" fmla="*/ 700135 h 1228254"/>
              <a:gd name="connsiteX9" fmla="*/ 63374 w 69410"/>
              <a:gd name="connsiteY9" fmla="*/ 739367 h 1228254"/>
              <a:gd name="connsiteX10" fmla="*/ 51303 w 69410"/>
              <a:gd name="connsiteY10" fmla="*/ 781616 h 1228254"/>
              <a:gd name="connsiteX11" fmla="*/ 69410 w 69410"/>
              <a:gd name="connsiteY11" fmla="*/ 814812 h 1228254"/>
              <a:gd name="connsiteX12" fmla="*/ 0 w 69410"/>
              <a:gd name="connsiteY12" fmla="*/ 929490 h 1228254"/>
              <a:gd name="connsiteX13" fmla="*/ 3018 w 69410"/>
              <a:gd name="connsiteY13" fmla="*/ 1083398 h 1228254"/>
              <a:gd name="connsiteX14" fmla="*/ 63374 w 69410"/>
              <a:gd name="connsiteY14" fmla="*/ 1170915 h 1228254"/>
              <a:gd name="connsiteX15" fmla="*/ 57339 w 69410"/>
              <a:gd name="connsiteY15" fmla="*/ 1228254 h 1228254"/>
              <a:gd name="connsiteX0" fmla="*/ 5764 w 69410"/>
              <a:gd name="connsiteY0" fmla="*/ 0 h 1241411"/>
              <a:gd name="connsiteX1" fmla="*/ 21125 w 69410"/>
              <a:gd name="connsiteY1" fmla="*/ 70496 h 1241411"/>
              <a:gd name="connsiteX2" fmla="*/ 51303 w 69410"/>
              <a:gd name="connsiteY2" fmla="*/ 94639 h 1241411"/>
              <a:gd name="connsiteX3" fmla="*/ 63374 w 69410"/>
              <a:gd name="connsiteY3" fmla="*/ 305886 h 1241411"/>
              <a:gd name="connsiteX4" fmla="*/ 54321 w 69410"/>
              <a:gd name="connsiteY4" fmla="*/ 381332 h 1241411"/>
              <a:gd name="connsiteX5" fmla="*/ 18107 w 69410"/>
              <a:gd name="connsiteY5" fmla="*/ 450742 h 1241411"/>
              <a:gd name="connsiteX6" fmla="*/ 51303 w 69410"/>
              <a:gd name="connsiteY6" fmla="*/ 474884 h 1241411"/>
              <a:gd name="connsiteX7" fmla="*/ 18107 w 69410"/>
              <a:gd name="connsiteY7" fmla="*/ 613704 h 1241411"/>
              <a:gd name="connsiteX8" fmla="*/ 45267 w 69410"/>
              <a:gd name="connsiteY8" fmla="*/ 713292 h 1241411"/>
              <a:gd name="connsiteX9" fmla="*/ 63374 w 69410"/>
              <a:gd name="connsiteY9" fmla="*/ 752524 h 1241411"/>
              <a:gd name="connsiteX10" fmla="*/ 51303 w 69410"/>
              <a:gd name="connsiteY10" fmla="*/ 794773 h 1241411"/>
              <a:gd name="connsiteX11" fmla="*/ 69410 w 69410"/>
              <a:gd name="connsiteY11" fmla="*/ 827969 h 1241411"/>
              <a:gd name="connsiteX12" fmla="*/ 0 w 69410"/>
              <a:gd name="connsiteY12" fmla="*/ 942647 h 1241411"/>
              <a:gd name="connsiteX13" fmla="*/ 3018 w 69410"/>
              <a:gd name="connsiteY13" fmla="*/ 1096555 h 1241411"/>
              <a:gd name="connsiteX14" fmla="*/ 63374 w 69410"/>
              <a:gd name="connsiteY14" fmla="*/ 1184072 h 1241411"/>
              <a:gd name="connsiteX15" fmla="*/ 57339 w 69410"/>
              <a:gd name="connsiteY15" fmla="*/ 1241411 h 1241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9410" h="1241411">
                <a:moveTo>
                  <a:pt x="5764" y="0"/>
                </a:moveTo>
                <a:lnTo>
                  <a:pt x="21125" y="70496"/>
                </a:lnTo>
                <a:lnTo>
                  <a:pt x="51303" y="94639"/>
                </a:lnTo>
                <a:lnTo>
                  <a:pt x="63374" y="305886"/>
                </a:lnTo>
                <a:lnTo>
                  <a:pt x="54321" y="381332"/>
                </a:lnTo>
                <a:lnTo>
                  <a:pt x="18107" y="450742"/>
                </a:lnTo>
                <a:lnTo>
                  <a:pt x="51303" y="474884"/>
                </a:lnTo>
                <a:lnTo>
                  <a:pt x="18107" y="613704"/>
                </a:lnTo>
                <a:lnTo>
                  <a:pt x="45267" y="713292"/>
                </a:lnTo>
                <a:lnTo>
                  <a:pt x="63374" y="752524"/>
                </a:lnTo>
                <a:lnTo>
                  <a:pt x="51303" y="794773"/>
                </a:lnTo>
                <a:lnTo>
                  <a:pt x="69410" y="827969"/>
                </a:lnTo>
                <a:lnTo>
                  <a:pt x="0" y="942647"/>
                </a:lnTo>
                <a:lnTo>
                  <a:pt x="3018" y="1096555"/>
                </a:lnTo>
                <a:lnTo>
                  <a:pt x="63374" y="1184072"/>
                </a:lnTo>
                <a:lnTo>
                  <a:pt x="57339" y="1241411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136333" y="3621386"/>
            <a:ext cx="968720" cy="51303"/>
          </a:xfrm>
          <a:custGeom>
            <a:avLst/>
            <a:gdLst>
              <a:gd name="connsiteX0" fmla="*/ 0 w 968720"/>
              <a:gd name="connsiteY0" fmla="*/ 51303 h 51303"/>
              <a:gd name="connsiteX1" fmla="*/ 51303 w 968720"/>
              <a:gd name="connsiteY1" fmla="*/ 51303 h 51303"/>
              <a:gd name="connsiteX2" fmla="*/ 51303 w 968720"/>
              <a:gd name="connsiteY2" fmla="*/ 24143 h 51303"/>
              <a:gd name="connsiteX3" fmla="*/ 841972 w 968720"/>
              <a:gd name="connsiteY3" fmla="*/ 24143 h 51303"/>
              <a:gd name="connsiteX4" fmla="*/ 911382 w 968720"/>
              <a:gd name="connsiteY4" fmla="*/ 3018 h 51303"/>
              <a:gd name="connsiteX5" fmla="*/ 968720 w 968720"/>
              <a:gd name="connsiteY5" fmla="*/ 0 h 5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68720" h="51303">
                <a:moveTo>
                  <a:pt x="0" y="51303"/>
                </a:moveTo>
                <a:lnTo>
                  <a:pt x="51303" y="51303"/>
                </a:lnTo>
                <a:lnTo>
                  <a:pt x="51303" y="24143"/>
                </a:lnTo>
                <a:lnTo>
                  <a:pt x="841972" y="24143"/>
                </a:lnTo>
                <a:lnTo>
                  <a:pt x="911382" y="3018"/>
                </a:lnTo>
                <a:lnTo>
                  <a:pt x="968720" y="0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213695" y="3751152"/>
            <a:ext cx="1207129" cy="208230"/>
          </a:xfrm>
          <a:custGeom>
            <a:avLst/>
            <a:gdLst>
              <a:gd name="connsiteX0" fmla="*/ 0 w 1207129"/>
              <a:gd name="connsiteY0" fmla="*/ 0 h 208230"/>
              <a:gd name="connsiteX1" fmla="*/ 461727 w 1207129"/>
              <a:gd name="connsiteY1" fmla="*/ 27161 h 208230"/>
              <a:gd name="connsiteX2" fmla="*/ 570368 w 1207129"/>
              <a:gd name="connsiteY2" fmla="*/ 141838 h 208230"/>
              <a:gd name="connsiteX3" fmla="*/ 688063 w 1207129"/>
              <a:gd name="connsiteY3" fmla="*/ 126749 h 208230"/>
              <a:gd name="connsiteX4" fmla="*/ 715224 w 1207129"/>
              <a:gd name="connsiteY4" fmla="*/ 153909 h 208230"/>
              <a:gd name="connsiteX5" fmla="*/ 835937 w 1207129"/>
              <a:gd name="connsiteY5" fmla="*/ 138820 h 208230"/>
              <a:gd name="connsiteX6" fmla="*/ 902329 w 1207129"/>
              <a:gd name="connsiteY6" fmla="*/ 193141 h 208230"/>
              <a:gd name="connsiteX7" fmla="*/ 1098487 w 1207129"/>
              <a:gd name="connsiteY7" fmla="*/ 184088 h 208230"/>
              <a:gd name="connsiteX8" fmla="*/ 1137719 w 1207129"/>
              <a:gd name="connsiteY8" fmla="*/ 208230 h 208230"/>
              <a:gd name="connsiteX9" fmla="*/ 1207129 w 1207129"/>
              <a:gd name="connsiteY9" fmla="*/ 205212 h 208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07129" h="208230">
                <a:moveTo>
                  <a:pt x="0" y="0"/>
                </a:moveTo>
                <a:lnTo>
                  <a:pt x="461727" y="27161"/>
                </a:lnTo>
                <a:lnTo>
                  <a:pt x="570368" y="141838"/>
                </a:lnTo>
                <a:lnTo>
                  <a:pt x="688063" y="126749"/>
                </a:lnTo>
                <a:lnTo>
                  <a:pt x="715224" y="153909"/>
                </a:lnTo>
                <a:lnTo>
                  <a:pt x="835937" y="138820"/>
                </a:lnTo>
                <a:lnTo>
                  <a:pt x="902329" y="193141"/>
                </a:lnTo>
                <a:lnTo>
                  <a:pt x="1098487" y="184088"/>
                </a:lnTo>
                <a:lnTo>
                  <a:pt x="1137719" y="208230"/>
                </a:lnTo>
                <a:lnTo>
                  <a:pt x="1207129" y="205212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550590" y="3944293"/>
            <a:ext cx="775580" cy="413442"/>
          </a:xfrm>
          <a:custGeom>
            <a:avLst/>
            <a:gdLst>
              <a:gd name="connsiteX0" fmla="*/ 0 w 775580"/>
              <a:gd name="connsiteY0" fmla="*/ 0 h 413442"/>
              <a:gd name="connsiteX1" fmla="*/ 90535 w 775580"/>
              <a:gd name="connsiteY1" fmla="*/ 6036 h 413442"/>
              <a:gd name="connsiteX2" fmla="*/ 150891 w 775580"/>
              <a:gd name="connsiteY2" fmla="*/ 36214 h 413442"/>
              <a:gd name="connsiteX3" fmla="*/ 208230 w 775580"/>
              <a:gd name="connsiteY3" fmla="*/ 99588 h 413442"/>
              <a:gd name="connsiteX4" fmla="*/ 319889 w 775580"/>
              <a:gd name="connsiteY4" fmla="*/ 75446 h 413442"/>
              <a:gd name="connsiteX5" fmla="*/ 419477 w 775580"/>
              <a:gd name="connsiteY5" fmla="*/ 105624 h 413442"/>
              <a:gd name="connsiteX6" fmla="*/ 458709 w 775580"/>
              <a:gd name="connsiteY6" fmla="*/ 147873 h 413442"/>
              <a:gd name="connsiteX7" fmla="*/ 540190 w 775580"/>
              <a:gd name="connsiteY7" fmla="*/ 165980 h 413442"/>
              <a:gd name="connsiteX8" fmla="*/ 591493 w 775580"/>
              <a:gd name="connsiteY8" fmla="*/ 199176 h 413442"/>
              <a:gd name="connsiteX9" fmla="*/ 663921 w 775580"/>
              <a:gd name="connsiteY9" fmla="*/ 235390 h 413442"/>
              <a:gd name="connsiteX10" fmla="*/ 672974 w 775580"/>
              <a:gd name="connsiteY10" fmla="*/ 289711 h 413442"/>
              <a:gd name="connsiteX11" fmla="*/ 775580 w 775580"/>
              <a:gd name="connsiteY11" fmla="*/ 413442 h 413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5580" h="413442">
                <a:moveTo>
                  <a:pt x="0" y="0"/>
                </a:moveTo>
                <a:lnTo>
                  <a:pt x="90535" y="6036"/>
                </a:lnTo>
                <a:lnTo>
                  <a:pt x="150891" y="36214"/>
                </a:lnTo>
                <a:lnTo>
                  <a:pt x="208230" y="99588"/>
                </a:lnTo>
                <a:lnTo>
                  <a:pt x="319889" y="75446"/>
                </a:lnTo>
                <a:lnTo>
                  <a:pt x="419477" y="105624"/>
                </a:lnTo>
                <a:lnTo>
                  <a:pt x="458709" y="147873"/>
                </a:lnTo>
                <a:lnTo>
                  <a:pt x="540190" y="165980"/>
                </a:lnTo>
                <a:lnTo>
                  <a:pt x="591493" y="199176"/>
                </a:lnTo>
                <a:lnTo>
                  <a:pt x="663921" y="235390"/>
                </a:lnTo>
                <a:lnTo>
                  <a:pt x="672974" y="289711"/>
                </a:lnTo>
                <a:lnTo>
                  <a:pt x="775580" y="413442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344562" y="4330574"/>
            <a:ext cx="325925" cy="15089"/>
          </a:xfrm>
          <a:custGeom>
            <a:avLst/>
            <a:gdLst>
              <a:gd name="connsiteX0" fmla="*/ 0 w 325925"/>
              <a:gd name="connsiteY0" fmla="*/ 3018 h 15089"/>
              <a:gd name="connsiteX1" fmla="*/ 199177 w 325925"/>
              <a:gd name="connsiteY1" fmla="*/ 0 h 15089"/>
              <a:gd name="connsiteX2" fmla="*/ 232373 w 325925"/>
              <a:gd name="connsiteY2" fmla="*/ 15089 h 15089"/>
              <a:gd name="connsiteX3" fmla="*/ 325925 w 325925"/>
              <a:gd name="connsiteY3" fmla="*/ 15089 h 15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25" h="15089">
                <a:moveTo>
                  <a:pt x="0" y="3018"/>
                </a:moveTo>
                <a:lnTo>
                  <a:pt x="199177" y="0"/>
                </a:lnTo>
                <a:lnTo>
                  <a:pt x="232373" y="15089"/>
                </a:lnTo>
                <a:lnTo>
                  <a:pt x="325925" y="15089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5791200" y="4342646"/>
            <a:ext cx="353085" cy="51303"/>
          </a:xfrm>
          <a:custGeom>
            <a:avLst/>
            <a:gdLst>
              <a:gd name="connsiteX0" fmla="*/ 0 w 353085"/>
              <a:gd name="connsiteY0" fmla="*/ 0 h 51303"/>
              <a:gd name="connsiteX1" fmla="*/ 63374 w 353085"/>
              <a:gd name="connsiteY1" fmla="*/ 0 h 51303"/>
              <a:gd name="connsiteX2" fmla="*/ 126749 w 353085"/>
              <a:gd name="connsiteY2" fmla="*/ 51303 h 51303"/>
              <a:gd name="connsiteX3" fmla="*/ 353085 w 353085"/>
              <a:gd name="connsiteY3" fmla="*/ 45267 h 5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085" h="51303">
                <a:moveTo>
                  <a:pt x="0" y="0"/>
                </a:moveTo>
                <a:lnTo>
                  <a:pt x="63374" y="0"/>
                </a:lnTo>
                <a:lnTo>
                  <a:pt x="126749" y="51303"/>
                </a:lnTo>
                <a:lnTo>
                  <a:pt x="353085" y="45267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6219731" y="4390931"/>
            <a:ext cx="153909" cy="250479"/>
          </a:xfrm>
          <a:custGeom>
            <a:avLst/>
            <a:gdLst>
              <a:gd name="connsiteX0" fmla="*/ 0 w 153909"/>
              <a:gd name="connsiteY0" fmla="*/ 0 h 250479"/>
              <a:gd name="connsiteX1" fmla="*/ 51303 w 153909"/>
              <a:gd name="connsiteY1" fmla="*/ 99588 h 250479"/>
              <a:gd name="connsiteX2" fmla="*/ 99588 w 153909"/>
              <a:gd name="connsiteY2" fmla="*/ 102606 h 250479"/>
              <a:gd name="connsiteX3" fmla="*/ 147873 w 153909"/>
              <a:gd name="connsiteY3" fmla="*/ 181069 h 250479"/>
              <a:gd name="connsiteX4" fmla="*/ 153909 w 153909"/>
              <a:gd name="connsiteY4" fmla="*/ 250479 h 250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09" h="250479">
                <a:moveTo>
                  <a:pt x="0" y="0"/>
                </a:moveTo>
                <a:lnTo>
                  <a:pt x="51303" y="99588"/>
                </a:lnTo>
                <a:lnTo>
                  <a:pt x="99588" y="102606"/>
                </a:lnTo>
                <a:lnTo>
                  <a:pt x="147873" y="181069"/>
                </a:lnTo>
                <a:lnTo>
                  <a:pt x="153909" y="250479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406836" y="4550875"/>
            <a:ext cx="337996" cy="190123"/>
          </a:xfrm>
          <a:custGeom>
            <a:avLst/>
            <a:gdLst>
              <a:gd name="connsiteX0" fmla="*/ 0 w 337996"/>
              <a:gd name="connsiteY0" fmla="*/ 0 h 190123"/>
              <a:gd name="connsiteX1" fmla="*/ 87516 w 337996"/>
              <a:gd name="connsiteY1" fmla="*/ 0 h 190123"/>
              <a:gd name="connsiteX2" fmla="*/ 132784 w 337996"/>
              <a:gd name="connsiteY2" fmla="*/ 45268 h 190123"/>
              <a:gd name="connsiteX3" fmla="*/ 168998 w 337996"/>
              <a:gd name="connsiteY3" fmla="*/ 39232 h 190123"/>
              <a:gd name="connsiteX4" fmla="*/ 271604 w 337996"/>
              <a:gd name="connsiteY4" fmla="*/ 111660 h 190123"/>
              <a:gd name="connsiteX5" fmla="*/ 283675 w 337996"/>
              <a:gd name="connsiteY5" fmla="*/ 165980 h 190123"/>
              <a:gd name="connsiteX6" fmla="*/ 337996 w 337996"/>
              <a:gd name="connsiteY6" fmla="*/ 190123 h 19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7996" h="190123">
                <a:moveTo>
                  <a:pt x="0" y="0"/>
                </a:moveTo>
                <a:lnTo>
                  <a:pt x="87516" y="0"/>
                </a:lnTo>
                <a:lnTo>
                  <a:pt x="132784" y="45268"/>
                </a:lnTo>
                <a:lnTo>
                  <a:pt x="168998" y="39232"/>
                </a:lnTo>
                <a:lnTo>
                  <a:pt x="271604" y="111660"/>
                </a:lnTo>
                <a:lnTo>
                  <a:pt x="283675" y="165980"/>
                </a:lnTo>
                <a:lnTo>
                  <a:pt x="337996" y="190123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6873783" y="4834278"/>
            <a:ext cx="598343" cy="299037"/>
          </a:xfrm>
          <a:custGeom>
            <a:avLst/>
            <a:gdLst>
              <a:gd name="connsiteX0" fmla="*/ 0 w 588476"/>
              <a:gd name="connsiteY0" fmla="*/ 0 h 295747"/>
              <a:gd name="connsiteX1" fmla="*/ 114678 w 588476"/>
              <a:gd name="connsiteY1" fmla="*/ 63375 h 295747"/>
              <a:gd name="connsiteX2" fmla="*/ 126749 w 588476"/>
              <a:gd name="connsiteY2" fmla="*/ 96571 h 295747"/>
              <a:gd name="connsiteX3" fmla="*/ 223319 w 588476"/>
              <a:gd name="connsiteY3" fmla="*/ 123731 h 295747"/>
              <a:gd name="connsiteX4" fmla="*/ 295747 w 588476"/>
              <a:gd name="connsiteY4" fmla="*/ 114678 h 295747"/>
              <a:gd name="connsiteX5" fmla="*/ 322907 w 588476"/>
              <a:gd name="connsiteY5" fmla="*/ 135802 h 295747"/>
              <a:gd name="connsiteX6" fmla="*/ 374210 w 588476"/>
              <a:gd name="connsiteY6" fmla="*/ 141838 h 295747"/>
              <a:gd name="connsiteX7" fmla="*/ 398353 w 588476"/>
              <a:gd name="connsiteY7" fmla="*/ 178052 h 295747"/>
              <a:gd name="connsiteX8" fmla="*/ 386282 w 588476"/>
              <a:gd name="connsiteY8" fmla="*/ 220301 h 295747"/>
              <a:gd name="connsiteX9" fmla="*/ 413442 w 588476"/>
              <a:gd name="connsiteY9" fmla="*/ 259533 h 295747"/>
              <a:gd name="connsiteX10" fmla="*/ 458709 w 588476"/>
              <a:gd name="connsiteY10" fmla="*/ 268586 h 295747"/>
              <a:gd name="connsiteX11" fmla="*/ 588476 w 588476"/>
              <a:gd name="connsiteY11" fmla="*/ 295747 h 295747"/>
              <a:gd name="connsiteX0" fmla="*/ 0 w 598343"/>
              <a:gd name="connsiteY0" fmla="*/ 0 h 299037"/>
              <a:gd name="connsiteX1" fmla="*/ 124545 w 598343"/>
              <a:gd name="connsiteY1" fmla="*/ 66665 h 299037"/>
              <a:gd name="connsiteX2" fmla="*/ 136616 w 598343"/>
              <a:gd name="connsiteY2" fmla="*/ 99861 h 299037"/>
              <a:gd name="connsiteX3" fmla="*/ 233186 w 598343"/>
              <a:gd name="connsiteY3" fmla="*/ 127021 h 299037"/>
              <a:gd name="connsiteX4" fmla="*/ 305614 w 598343"/>
              <a:gd name="connsiteY4" fmla="*/ 117968 h 299037"/>
              <a:gd name="connsiteX5" fmla="*/ 332774 w 598343"/>
              <a:gd name="connsiteY5" fmla="*/ 139092 h 299037"/>
              <a:gd name="connsiteX6" fmla="*/ 384077 w 598343"/>
              <a:gd name="connsiteY6" fmla="*/ 145128 h 299037"/>
              <a:gd name="connsiteX7" fmla="*/ 408220 w 598343"/>
              <a:gd name="connsiteY7" fmla="*/ 181342 h 299037"/>
              <a:gd name="connsiteX8" fmla="*/ 396149 w 598343"/>
              <a:gd name="connsiteY8" fmla="*/ 223591 h 299037"/>
              <a:gd name="connsiteX9" fmla="*/ 423309 w 598343"/>
              <a:gd name="connsiteY9" fmla="*/ 262823 h 299037"/>
              <a:gd name="connsiteX10" fmla="*/ 468576 w 598343"/>
              <a:gd name="connsiteY10" fmla="*/ 271876 h 299037"/>
              <a:gd name="connsiteX11" fmla="*/ 598343 w 598343"/>
              <a:gd name="connsiteY11" fmla="*/ 299037 h 299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98343" h="299037">
                <a:moveTo>
                  <a:pt x="0" y="0"/>
                </a:moveTo>
                <a:lnTo>
                  <a:pt x="124545" y="66665"/>
                </a:lnTo>
                <a:lnTo>
                  <a:pt x="136616" y="99861"/>
                </a:lnTo>
                <a:lnTo>
                  <a:pt x="233186" y="127021"/>
                </a:lnTo>
                <a:lnTo>
                  <a:pt x="305614" y="117968"/>
                </a:lnTo>
                <a:lnTo>
                  <a:pt x="332774" y="139092"/>
                </a:lnTo>
                <a:lnTo>
                  <a:pt x="384077" y="145128"/>
                </a:lnTo>
                <a:lnTo>
                  <a:pt x="408220" y="181342"/>
                </a:lnTo>
                <a:lnTo>
                  <a:pt x="396149" y="223591"/>
                </a:lnTo>
                <a:lnTo>
                  <a:pt x="423309" y="262823"/>
                </a:lnTo>
                <a:lnTo>
                  <a:pt x="468576" y="271876"/>
                </a:lnTo>
                <a:lnTo>
                  <a:pt x="598343" y="299037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6358550" y="4707802"/>
            <a:ext cx="12072" cy="356103"/>
          </a:xfrm>
          <a:custGeom>
            <a:avLst/>
            <a:gdLst>
              <a:gd name="connsiteX0" fmla="*/ 12072 w 12072"/>
              <a:gd name="connsiteY0" fmla="*/ 0 h 356103"/>
              <a:gd name="connsiteX1" fmla="*/ 0 w 12072"/>
              <a:gd name="connsiteY1" fmla="*/ 356103 h 3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072" h="356103">
                <a:moveTo>
                  <a:pt x="12072" y="0"/>
                </a:moveTo>
                <a:lnTo>
                  <a:pt x="0" y="356103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6334408" y="5187636"/>
            <a:ext cx="96570" cy="802740"/>
          </a:xfrm>
          <a:custGeom>
            <a:avLst/>
            <a:gdLst>
              <a:gd name="connsiteX0" fmla="*/ 21125 w 96570"/>
              <a:gd name="connsiteY0" fmla="*/ 0 h 802740"/>
              <a:gd name="connsiteX1" fmla="*/ 30178 w 96570"/>
              <a:gd name="connsiteY1" fmla="*/ 81481 h 802740"/>
              <a:gd name="connsiteX2" fmla="*/ 15089 w 96570"/>
              <a:gd name="connsiteY2" fmla="*/ 120713 h 802740"/>
              <a:gd name="connsiteX3" fmla="*/ 18107 w 96570"/>
              <a:gd name="connsiteY3" fmla="*/ 310835 h 802740"/>
              <a:gd name="connsiteX4" fmla="*/ 0 w 96570"/>
              <a:gd name="connsiteY4" fmla="*/ 359120 h 802740"/>
              <a:gd name="connsiteX5" fmla="*/ 9053 w 96570"/>
              <a:gd name="connsiteY5" fmla="*/ 398352 h 802740"/>
              <a:gd name="connsiteX6" fmla="*/ 72428 w 96570"/>
              <a:gd name="connsiteY6" fmla="*/ 485869 h 802740"/>
              <a:gd name="connsiteX7" fmla="*/ 69410 w 96570"/>
              <a:gd name="connsiteY7" fmla="*/ 546225 h 802740"/>
              <a:gd name="connsiteX8" fmla="*/ 96570 w 96570"/>
              <a:gd name="connsiteY8" fmla="*/ 591493 h 802740"/>
              <a:gd name="connsiteX9" fmla="*/ 96570 w 96570"/>
              <a:gd name="connsiteY9" fmla="*/ 802740 h 802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570" h="802740">
                <a:moveTo>
                  <a:pt x="21125" y="0"/>
                </a:moveTo>
                <a:lnTo>
                  <a:pt x="30178" y="81481"/>
                </a:lnTo>
                <a:lnTo>
                  <a:pt x="15089" y="120713"/>
                </a:lnTo>
                <a:lnTo>
                  <a:pt x="18107" y="310835"/>
                </a:lnTo>
                <a:lnTo>
                  <a:pt x="0" y="359120"/>
                </a:lnTo>
                <a:lnTo>
                  <a:pt x="9053" y="398352"/>
                </a:lnTo>
                <a:lnTo>
                  <a:pt x="72428" y="485869"/>
                </a:lnTo>
                <a:lnTo>
                  <a:pt x="69410" y="546225"/>
                </a:lnTo>
                <a:lnTo>
                  <a:pt x="96570" y="591493"/>
                </a:lnTo>
                <a:lnTo>
                  <a:pt x="96570" y="802740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6424943" y="6050733"/>
            <a:ext cx="30178" cy="389299"/>
          </a:xfrm>
          <a:custGeom>
            <a:avLst/>
            <a:gdLst>
              <a:gd name="connsiteX0" fmla="*/ 6035 w 30178"/>
              <a:gd name="connsiteY0" fmla="*/ 0 h 389299"/>
              <a:gd name="connsiteX1" fmla="*/ 12071 w 30178"/>
              <a:gd name="connsiteY1" fmla="*/ 168998 h 389299"/>
              <a:gd name="connsiteX2" fmla="*/ 0 w 30178"/>
              <a:gd name="connsiteY2" fmla="*/ 202194 h 389299"/>
              <a:gd name="connsiteX3" fmla="*/ 30178 w 30178"/>
              <a:gd name="connsiteY3" fmla="*/ 265568 h 389299"/>
              <a:gd name="connsiteX4" fmla="*/ 27160 w 30178"/>
              <a:gd name="connsiteY4" fmla="*/ 389299 h 3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78" h="389299">
                <a:moveTo>
                  <a:pt x="6035" y="0"/>
                </a:moveTo>
                <a:lnTo>
                  <a:pt x="12071" y="168998"/>
                </a:lnTo>
                <a:lnTo>
                  <a:pt x="0" y="202194"/>
                </a:lnTo>
                <a:lnTo>
                  <a:pt x="30178" y="265568"/>
                </a:lnTo>
                <a:lnTo>
                  <a:pt x="27160" y="389299"/>
                </a:lnTo>
              </a:path>
            </a:pathLst>
          </a:custGeom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6039464" y="1592825"/>
            <a:ext cx="51619" cy="45719"/>
          </a:xfrm>
          <a:prstGeom prst="star5">
            <a:avLst/>
          </a:prstGeom>
          <a:noFill/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for 2017: Mapping Feature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E7A87-3D98-4B7E-BDC2-8B725F43B92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76400"/>
            <a:ext cx="5628571" cy="100952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67780" y="1676400"/>
            <a:ext cx="847288" cy="1150938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7403982">
            <a:off x="1723586" y="2643888"/>
            <a:ext cx="587230" cy="1557960"/>
          </a:xfrm>
          <a:prstGeom prst="downArrow">
            <a:avLst/>
          </a:prstGeom>
          <a:noFill/>
          <a:ln w="762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015" y="2827338"/>
            <a:ext cx="6079810" cy="37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10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Feature, cont.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251A7-BEC5-4D14-801B-5E3216B8224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62415"/>
            <a:ext cx="8123809" cy="50285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553" y="4999672"/>
            <a:ext cx="5474576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Select the toggle at the top, then select the point.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(B)</a:t>
            </a:r>
            <a:r>
              <a:rPr lang="en-US" dirty="0" err="1"/>
              <a:t>egin</a:t>
            </a:r>
            <a:r>
              <a:rPr lang="en-US" dirty="0"/>
              <a:t>, (E)</a:t>
            </a:r>
            <a:r>
              <a:rPr lang="en-US" dirty="0" err="1"/>
              <a:t>nd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Remember your highway direction!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 points in the direction of travel.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Once set, hit Submit.</a:t>
            </a:r>
          </a:p>
        </p:txBody>
      </p:sp>
    </p:spTree>
    <p:extLst>
      <p:ext uri="{BB962C8B-B14F-4D97-AF65-F5344CB8AC3E}">
        <p14:creationId xmlns:p14="http://schemas.microsoft.com/office/powerpoint/2010/main" val="173836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251A7-BEC5-4D14-801B-5E3216B8224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9" y="529912"/>
            <a:ext cx="7819048" cy="57142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01" y="77445"/>
            <a:ext cx="2813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“Effective Width”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0038" y="645952"/>
            <a:ext cx="12747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Example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E7A87-3D98-4B7E-BDC2-8B725F43B92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3" y="557571"/>
            <a:ext cx="7933333" cy="57428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01" y="77445"/>
            <a:ext cx="2813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“Effective Width”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90038" y="645952"/>
            <a:ext cx="12747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Example 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E7A87-3D98-4B7E-BDC2-8B725F43B92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90" y="600428"/>
            <a:ext cx="7847619" cy="5657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01" y="77445"/>
            <a:ext cx="2813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“Effective Width”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90038" y="645952"/>
            <a:ext cx="127470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Example 3</a:t>
            </a:r>
          </a:p>
        </p:txBody>
      </p:sp>
    </p:spTree>
    <p:extLst>
      <p:ext uri="{BB962C8B-B14F-4D97-AF65-F5344CB8AC3E}">
        <p14:creationId xmlns:p14="http://schemas.microsoft.com/office/powerpoint/2010/main" val="316212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948" y="1737454"/>
            <a:ext cx="8502104" cy="303492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6898"/>
            <a:ext cx="8229600" cy="886240"/>
          </a:xfrm>
        </p:spPr>
        <p:txBody>
          <a:bodyPr>
            <a:normAutofit/>
          </a:bodyPr>
          <a:lstStyle/>
          <a:p>
            <a:r>
              <a:rPr lang="en-US" dirty="0"/>
              <a:t>Additional Information in LCS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E7A87-3D98-4B7E-BDC2-8B725F43B92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0947" y="4131006"/>
            <a:ext cx="6801305" cy="576378"/>
          </a:xfrm>
          <a:prstGeom prst="rect">
            <a:avLst/>
          </a:prstGeom>
          <a:noFill/>
          <a:ln w="38100">
            <a:solidFill>
              <a:schemeClr val="accent1">
                <a:lumMod val="7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248" y="4984184"/>
            <a:ext cx="1276190" cy="5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3943" y="5011958"/>
            <a:ext cx="2542857" cy="17619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647" y="5120904"/>
            <a:ext cx="345479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include effective width</a:t>
            </a:r>
          </a:p>
          <a:p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calculation somewhere</a:t>
            </a:r>
          </a:p>
        </p:txBody>
      </p:sp>
      <p:cxnSp>
        <p:nvCxnSpPr>
          <p:cNvPr id="11" name="Straight Arrow Connector 10"/>
          <p:cNvCxnSpPr>
            <a:stCxn id="10" idx="3"/>
            <a:endCxn id="3" idx="1"/>
          </p:cNvCxnSpPr>
          <p:nvPr/>
        </p:nvCxnSpPr>
        <p:spPr>
          <a:xfrm flipV="1">
            <a:off x="3780439" y="5274660"/>
            <a:ext cx="958809" cy="16941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5" idx="1"/>
          </p:cNvCxnSpPr>
          <p:nvPr/>
        </p:nvCxnSpPr>
        <p:spPr>
          <a:xfrm>
            <a:off x="3780439" y="5444070"/>
            <a:ext cx="2363504" cy="448841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216240" y="5161114"/>
            <a:ext cx="1281761" cy="10772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91440" tIns="0" rIns="0" bIns="0" rtlCol="0">
            <a:spAutoFit/>
          </a:bodyPr>
          <a:lstStyle/>
          <a:p>
            <a:r>
              <a:rPr lang="en-US" sz="7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Effective Roadway Width: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FAQs: Where to Modify Entries?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B251A7-BEC5-4D14-801B-5E3216B8224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56932" y="1699122"/>
            <a:ext cx="2030136" cy="1216404"/>
            <a:chOff x="1124125" y="3296873"/>
            <a:chExt cx="2525086" cy="1058092"/>
          </a:xfrm>
        </p:grpSpPr>
        <p:sp>
          <p:nvSpPr>
            <p:cNvPr id="8" name="Rounded Rectangle 7"/>
            <p:cNvSpPr/>
            <p:nvPr/>
          </p:nvSpPr>
          <p:spPr>
            <a:xfrm>
              <a:off x="1124125" y="3296873"/>
              <a:ext cx="2525086" cy="998538"/>
            </a:xfrm>
            <a:prstGeom prst="roundRect">
              <a:avLst/>
            </a:prstGeom>
            <a:noFill/>
            <a:ln w="76200">
              <a:solidFill>
                <a:schemeClr val="accent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49291" y="3339302"/>
              <a:ext cx="247856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Has the entry</a:t>
              </a:r>
            </a:p>
            <a:p>
              <a:pPr algn="ctr"/>
              <a:r>
                <a:rPr lang="en-US" sz="2000" b="1" dirty="0"/>
                <a:t>been accepted yet?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769461" y="3231158"/>
            <a:ext cx="1563257" cy="998538"/>
            <a:chOff x="1616279" y="3675776"/>
            <a:chExt cx="1563257" cy="998538"/>
          </a:xfrm>
        </p:grpSpPr>
        <p:sp>
          <p:nvSpPr>
            <p:cNvPr id="14" name="Rounded Rectangle 13"/>
            <p:cNvSpPr/>
            <p:nvPr/>
          </p:nvSpPr>
          <p:spPr>
            <a:xfrm>
              <a:off x="1616279" y="3675776"/>
              <a:ext cx="1563257" cy="998538"/>
            </a:xfrm>
            <a:prstGeom prst="roundRect">
              <a:avLst/>
            </a:prstGeom>
            <a:noFill/>
            <a:ln w="76200">
              <a:solidFill>
                <a:schemeClr val="accent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776583" y="3821102"/>
              <a:ext cx="12426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Under</a:t>
              </a:r>
            </a:p>
            <a:p>
              <a:pPr algn="ctr"/>
              <a:r>
                <a:rPr lang="en-US" sz="2000" b="1" dirty="0"/>
                <a:t>ACCEPT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834543" y="3231158"/>
            <a:ext cx="1563257" cy="998538"/>
            <a:chOff x="1616279" y="3675776"/>
            <a:chExt cx="1563257" cy="998538"/>
          </a:xfrm>
        </p:grpSpPr>
        <p:sp>
          <p:nvSpPr>
            <p:cNvPr id="18" name="Rounded Rectangle 17"/>
            <p:cNvSpPr/>
            <p:nvPr/>
          </p:nvSpPr>
          <p:spPr>
            <a:xfrm>
              <a:off x="1616279" y="3675776"/>
              <a:ext cx="1563257" cy="998538"/>
            </a:xfrm>
            <a:prstGeom prst="roundRect">
              <a:avLst/>
            </a:prstGeom>
            <a:noFill/>
            <a:ln w="76200">
              <a:solidFill>
                <a:schemeClr val="accent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807040" y="3821102"/>
              <a:ext cx="118173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Under</a:t>
              </a:r>
            </a:p>
            <a:p>
              <a:pPr algn="ctr"/>
              <a:r>
                <a:rPr lang="en-US" sz="2000" b="1" dirty="0"/>
                <a:t>MODIFY</a:t>
              </a:r>
            </a:p>
          </p:txBody>
        </p:sp>
      </p:grpSp>
      <p:cxnSp>
        <p:nvCxnSpPr>
          <p:cNvPr id="24" name="Straight Arrow Connector 23"/>
          <p:cNvCxnSpPr>
            <a:stCxn id="8" idx="1"/>
            <a:endCxn id="14" idx="0"/>
          </p:cNvCxnSpPr>
          <p:nvPr/>
        </p:nvCxnSpPr>
        <p:spPr>
          <a:xfrm rot="10800000" flipV="1">
            <a:off x="2551090" y="2273092"/>
            <a:ext cx="1005842" cy="958066"/>
          </a:xfrm>
          <a:prstGeom prst="bentConnector2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8" idx="0"/>
          </p:cNvCxnSpPr>
          <p:nvPr/>
        </p:nvCxnSpPr>
        <p:spPr>
          <a:xfrm>
            <a:off x="5587068" y="2273092"/>
            <a:ext cx="1029104" cy="958066"/>
          </a:xfrm>
          <a:prstGeom prst="bentConnector2">
            <a:avLst/>
          </a:prstGeom>
          <a:ln w="57150">
            <a:solidFill>
              <a:schemeClr val="tx1">
                <a:lumMod val="60000"/>
                <a:lumOff val="40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2788552" y="2088425"/>
            <a:ext cx="53091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NO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93172" y="2088425"/>
            <a:ext cx="646331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YES</a:t>
            </a:r>
          </a:p>
        </p:txBody>
      </p:sp>
      <p:sp>
        <p:nvSpPr>
          <p:cNvPr id="20" name="Content Placeholder 1"/>
          <p:cNvSpPr>
            <a:spLocks noGrp="1"/>
          </p:cNvSpPr>
          <p:nvPr>
            <p:ph idx="1"/>
          </p:nvPr>
        </p:nvSpPr>
        <p:spPr>
          <a:xfrm>
            <a:off x="457200" y="4499617"/>
            <a:ext cx="8229600" cy="112156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modify the dates on a priority route closure, please send me (Cara) an email with a quick description why. No additional worksheets needed.</a:t>
            </a:r>
          </a:p>
        </p:txBody>
      </p:sp>
    </p:spTree>
    <p:extLst>
      <p:ext uri="{BB962C8B-B14F-4D97-AF65-F5344CB8AC3E}">
        <p14:creationId xmlns:p14="http://schemas.microsoft.com/office/powerpoint/2010/main" val="2975221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  <a:ln w="76200">
          <a:solidFill>
            <a:schemeClr val="accent1">
              <a:lumMod val="75000"/>
              <a:alpha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4134</TotalTime>
  <Words>1278</Words>
  <Application>Microsoft Office PowerPoint</Application>
  <PresentationFormat>On-screen Show (4:3)</PresentationFormat>
  <Paragraphs>186</Paragraphs>
  <Slides>17</Slides>
  <Notes>17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Verdana</vt:lpstr>
      <vt:lpstr>Wingdings</vt:lpstr>
      <vt:lpstr>Wingdings 2</vt:lpstr>
      <vt:lpstr>Wingdings 3</vt:lpstr>
      <vt:lpstr>Concourse</vt:lpstr>
      <vt:lpstr>NC Region Construction Conference -Traffic Section-</vt:lpstr>
      <vt:lpstr>LCS Routes</vt:lpstr>
      <vt:lpstr>New for 2017: Mapping Feature</vt:lpstr>
      <vt:lpstr>Mapping Feature, cont.</vt:lpstr>
      <vt:lpstr>PowerPoint Presentation</vt:lpstr>
      <vt:lpstr>PowerPoint Presentation</vt:lpstr>
      <vt:lpstr>PowerPoint Presentation</vt:lpstr>
      <vt:lpstr>Additional Information in LCS</vt:lpstr>
      <vt:lpstr>FAQs: Where to Modify Entries?</vt:lpstr>
      <vt:lpstr>LCS Advanced Notification  (as of 4/15/16)</vt:lpstr>
      <vt:lpstr>Timeline for Approvals</vt:lpstr>
      <vt:lpstr>WisDOT BTO Work Zone Updates</vt:lpstr>
      <vt:lpstr>WisTMP </vt:lpstr>
      <vt:lpstr>Work Zone Crashes</vt:lpstr>
      <vt:lpstr>Questions?</vt:lpstr>
      <vt:lpstr>Questions?</vt:lpstr>
      <vt:lpstr>LCS Importance for OSOW</vt:lpstr>
    </vt:vector>
  </TitlesOfParts>
  <Company>Wisconsin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Abts, Cara L - DOT</cp:lastModifiedBy>
  <cp:revision>447</cp:revision>
  <cp:lastPrinted>2017-02-21T17:55:19Z</cp:lastPrinted>
  <dcterms:created xsi:type="dcterms:W3CDTF">2012-06-26T13:11:17Z</dcterms:created>
  <dcterms:modified xsi:type="dcterms:W3CDTF">2018-01-05T16:40:49Z</dcterms:modified>
</cp:coreProperties>
</file>