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6"/>
  </p:notesMasterIdLst>
  <p:handoutMasterIdLst>
    <p:handoutMasterId r:id="rId37"/>
  </p:handoutMasterIdLst>
  <p:sldIdLst>
    <p:sldId id="256" r:id="rId2"/>
    <p:sldId id="442" r:id="rId3"/>
    <p:sldId id="257" r:id="rId4"/>
    <p:sldId id="381" r:id="rId5"/>
    <p:sldId id="305" r:id="rId6"/>
    <p:sldId id="443" r:id="rId7"/>
    <p:sldId id="445" r:id="rId8"/>
    <p:sldId id="382" r:id="rId9"/>
    <p:sldId id="383" r:id="rId10"/>
    <p:sldId id="423" r:id="rId11"/>
    <p:sldId id="424" r:id="rId12"/>
    <p:sldId id="437" r:id="rId13"/>
    <p:sldId id="425" r:id="rId14"/>
    <p:sldId id="385" r:id="rId15"/>
    <p:sldId id="388" r:id="rId16"/>
    <p:sldId id="444" r:id="rId17"/>
    <p:sldId id="390" r:id="rId18"/>
    <p:sldId id="391" r:id="rId19"/>
    <p:sldId id="440" r:id="rId20"/>
    <p:sldId id="441" r:id="rId21"/>
    <p:sldId id="408" r:id="rId22"/>
    <p:sldId id="426" r:id="rId23"/>
    <p:sldId id="428" r:id="rId24"/>
    <p:sldId id="427" r:id="rId25"/>
    <p:sldId id="429" r:id="rId26"/>
    <p:sldId id="430" r:id="rId27"/>
    <p:sldId id="420" r:id="rId28"/>
    <p:sldId id="409" r:id="rId29"/>
    <p:sldId id="438" r:id="rId30"/>
    <p:sldId id="439" r:id="rId31"/>
    <p:sldId id="418" r:id="rId32"/>
    <p:sldId id="434" r:id="rId33"/>
    <p:sldId id="435" r:id="rId34"/>
    <p:sldId id="422" r:id="rId35"/>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000"/>
    <a:srgbClr val="008000"/>
    <a:srgbClr val="60AD53"/>
    <a:srgbClr val="A2630E"/>
    <a:srgbClr val="213681"/>
    <a:srgbClr val="A7C2FF"/>
    <a:srgbClr val="2F4CB7"/>
    <a:srgbClr val="BFC9EF"/>
    <a:srgbClr val="002F9D"/>
    <a:srgbClr val="4B68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82" autoAdjust="0"/>
    <p:restoredTop sz="71372" autoAdjust="0"/>
  </p:normalViewPr>
  <p:slideViewPr>
    <p:cSldViewPr>
      <p:cViewPr varScale="1">
        <p:scale>
          <a:sx n="93" d="100"/>
          <a:sy n="93" d="100"/>
        </p:scale>
        <p:origin x="102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4"/>
    </p:cViewPr>
  </p:sorterViewPr>
  <p:notesViewPr>
    <p:cSldViewPr>
      <p:cViewPr>
        <p:scale>
          <a:sx n="200" d="100"/>
          <a:sy n="200" d="100"/>
        </p:scale>
        <p:origin x="-444" y="4962"/>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1502" cy="464193"/>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98771" y="1"/>
            <a:ext cx="2981502" cy="464193"/>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96409737-B42F-4E99-BE9E-3150B19156F7}" type="datetimeFigureOut">
              <a:rPr lang="en-US"/>
              <a:pPr>
                <a:defRPr/>
              </a:pPr>
              <a:t>2/15/2018</a:t>
            </a:fld>
            <a:endParaRPr lang="en-US"/>
          </a:p>
        </p:txBody>
      </p:sp>
      <p:sp>
        <p:nvSpPr>
          <p:cNvPr id="4" name="Footer Placeholder 3"/>
          <p:cNvSpPr>
            <a:spLocks noGrp="1"/>
          </p:cNvSpPr>
          <p:nvPr>
            <p:ph type="ftr" sz="quarter" idx="2"/>
          </p:nvPr>
        </p:nvSpPr>
        <p:spPr>
          <a:xfrm>
            <a:off x="0" y="8830640"/>
            <a:ext cx="2981502" cy="464193"/>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98771" y="8830640"/>
            <a:ext cx="2981502" cy="464193"/>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475B7B7E-BD6A-4951-A152-0A8C255FD057}" type="slidenum">
              <a:rPr lang="en-US"/>
              <a:pPr>
                <a:defRPr/>
              </a:pPr>
              <a:t>‹#›</a:t>
            </a:fld>
            <a:endParaRPr lang="en-US"/>
          </a:p>
        </p:txBody>
      </p:sp>
    </p:spTree>
    <p:extLst>
      <p:ext uri="{BB962C8B-B14F-4D97-AF65-F5344CB8AC3E}">
        <p14:creationId xmlns:p14="http://schemas.microsoft.com/office/powerpoint/2010/main" val="34031733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1502" cy="464193"/>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98771" y="1"/>
            <a:ext cx="2981502" cy="464193"/>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FA0B40AD-C3B0-4F65-94B5-F66320FF2E04}" type="datetimeFigureOut">
              <a:rPr lang="en-US"/>
              <a:pPr>
                <a:defRPr/>
              </a:pPr>
              <a:t>2/15/2018</a:t>
            </a:fld>
            <a:endParaRPr lang="en-US"/>
          </a:p>
        </p:txBody>
      </p:sp>
      <p:sp>
        <p:nvSpPr>
          <p:cNvPr id="4" name="Slide Image Placeholder 3"/>
          <p:cNvSpPr>
            <a:spLocks noGrp="1" noRot="1" noChangeAspect="1"/>
          </p:cNvSpPr>
          <p:nvPr>
            <p:ph type="sldImg" idx="2"/>
          </p:nvPr>
        </p:nvSpPr>
        <p:spPr>
          <a:xfrm>
            <a:off x="1117600" y="698500"/>
            <a:ext cx="4646613" cy="3486150"/>
          </a:xfrm>
          <a:prstGeom prst="rect">
            <a:avLst/>
          </a:prstGeom>
          <a:noFill/>
          <a:ln w="12700">
            <a:solidFill>
              <a:prstClr val="black"/>
            </a:solidFill>
          </a:ln>
        </p:spPr>
        <p:txBody>
          <a:bodyPr vert="horz" lIns="90379" tIns="45190" rIns="90379" bIns="45190" rtlCol="0" anchor="ctr"/>
          <a:lstStyle/>
          <a:p>
            <a:pPr lvl="0"/>
            <a:endParaRPr lang="en-US" noProof="0"/>
          </a:p>
        </p:txBody>
      </p:sp>
      <p:sp>
        <p:nvSpPr>
          <p:cNvPr id="5" name="Notes Placeholder 4"/>
          <p:cNvSpPr>
            <a:spLocks noGrp="1"/>
          </p:cNvSpPr>
          <p:nvPr>
            <p:ph type="body" sz="quarter" idx="3"/>
          </p:nvPr>
        </p:nvSpPr>
        <p:spPr>
          <a:xfrm>
            <a:off x="687565" y="4416104"/>
            <a:ext cx="5506683" cy="4182440"/>
          </a:xfrm>
          <a:prstGeom prst="rect">
            <a:avLst/>
          </a:prstGeom>
        </p:spPr>
        <p:txBody>
          <a:bodyPr vert="horz" lIns="90379" tIns="45190" rIns="90379" bIns="4519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40"/>
            <a:ext cx="2981502" cy="464193"/>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98771" y="8830640"/>
            <a:ext cx="2981502" cy="464193"/>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BD488F0C-6769-4BD1-B394-ECE77D272E4B}" type="slidenum">
              <a:rPr lang="en-US"/>
              <a:pPr>
                <a:defRPr/>
              </a:pPr>
              <a:t>‹#›</a:t>
            </a:fld>
            <a:endParaRPr lang="en-US"/>
          </a:p>
        </p:txBody>
      </p:sp>
    </p:spTree>
    <p:extLst>
      <p:ext uri="{BB962C8B-B14F-4D97-AF65-F5344CB8AC3E}">
        <p14:creationId xmlns:p14="http://schemas.microsoft.com/office/powerpoint/2010/main" val="286200770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943DFA-035C-4DA5-9840-62FA0030F74C}" type="slidenum">
              <a:rPr lang="en-US" smtClean="0"/>
              <a:pPr fontAlgn="base">
                <a:spcBef>
                  <a:spcPct val="0"/>
                </a:spcBef>
                <a:spcAft>
                  <a:spcPct val="0"/>
                </a:spcAft>
                <a:defRPr/>
              </a:pPr>
              <a:t>1</a:t>
            </a:fld>
            <a:endParaRPr lang="en-US"/>
          </a:p>
        </p:txBody>
      </p:sp>
      <p:sp>
        <p:nvSpPr>
          <p:cNvPr id="5" name="Notes Placeholder 2"/>
          <p:cNvSpPr>
            <a:spLocks noGrp="1"/>
          </p:cNvSpPr>
          <p:nvPr>
            <p:ph type="body" idx="1"/>
          </p:nvPr>
        </p:nvSpPr>
        <p:spPr/>
        <p:txBody>
          <a:bodyPr>
            <a:normAutofit fontScale="85000" lnSpcReduction="20000"/>
          </a:bodyPr>
          <a:lstStyle/>
          <a:p>
            <a:pPr>
              <a:defRPr/>
            </a:pPr>
            <a:r>
              <a:rPr lang="en-US" b="1" dirty="0">
                <a:latin typeface="Arial" pitchFamily="34" charset="0"/>
                <a:cs typeface="Arial" pitchFamily="34" charset="0"/>
              </a:rPr>
              <a:t>Before</a:t>
            </a:r>
          </a:p>
          <a:p>
            <a:pPr marL="230241" indent="-230241">
              <a:buFont typeface="+mj-lt"/>
              <a:buAutoNum type="arabicPeriod"/>
              <a:defRPr/>
            </a:pPr>
            <a:r>
              <a:rPr lang="en-US" dirty="0">
                <a:latin typeface="Arial" pitchFamily="34" charset="0"/>
                <a:cs typeface="Arial" pitchFamily="34" charset="0"/>
              </a:rPr>
              <a:t>Be well prepared with content. Know facts and figures and your audience.</a:t>
            </a:r>
          </a:p>
          <a:p>
            <a:pPr marL="230241" indent="-230241">
              <a:buFont typeface="+mj-lt"/>
              <a:buAutoNum type="arabicPeriod"/>
              <a:defRPr/>
            </a:pPr>
            <a:r>
              <a:rPr lang="en-US" dirty="0">
                <a:latin typeface="Arial" pitchFamily="34" charset="0"/>
                <a:cs typeface="Arial" pitchFamily="34" charset="0"/>
              </a:rPr>
              <a:t>Everyone should be able to read the slides but if NOT, read it to them. Otherwise don’t include it.</a:t>
            </a:r>
          </a:p>
          <a:p>
            <a:pPr marL="230241" indent="-230241">
              <a:buFont typeface="+mj-lt"/>
              <a:buAutoNum type="arabicPeriod"/>
              <a:defRPr/>
            </a:pPr>
            <a:r>
              <a:rPr lang="en-US" dirty="0">
                <a:latin typeface="Arial" pitchFamily="34" charset="0"/>
                <a:cs typeface="Arial" pitchFamily="34" charset="0"/>
              </a:rPr>
              <a:t>Do a final check on microphone and other equipment well before the start time.</a:t>
            </a:r>
          </a:p>
          <a:p>
            <a:pPr marL="230241" indent="-230241">
              <a:buFont typeface="+mj-lt"/>
              <a:buAutoNum type="arabicPeriod"/>
              <a:defRPr/>
            </a:pPr>
            <a:r>
              <a:rPr lang="en-US" dirty="0">
                <a:latin typeface="Arial" pitchFamily="34" charset="0"/>
                <a:cs typeface="Arial" pitchFamily="34" charset="0"/>
              </a:rPr>
              <a:t>Practice the presentation aloud several times. Feel comfortable.</a:t>
            </a:r>
          </a:p>
          <a:p>
            <a:pPr marL="230241" indent="-230241">
              <a:buFont typeface="+mj-lt"/>
              <a:buAutoNum type="arabicPeriod"/>
              <a:defRPr/>
            </a:pPr>
            <a:r>
              <a:rPr lang="en-US" dirty="0">
                <a:latin typeface="Arial" pitchFamily="34" charset="0"/>
                <a:cs typeface="Arial" pitchFamily="34" charset="0"/>
              </a:rPr>
              <a:t>Drink fluids and do something to relax you.</a:t>
            </a:r>
          </a:p>
          <a:p>
            <a:pPr>
              <a:defRPr/>
            </a:pPr>
            <a:endParaRPr lang="en-US" dirty="0">
              <a:latin typeface="Arial" pitchFamily="34" charset="0"/>
              <a:cs typeface="Arial" pitchFamily="34" charset="0"/>
            </a:endParaRPr>
          </a:p>
          <a:p>
            <a:pPr>
              <a:defRPr/>
            </a:pPr>
            <a:r>
              <a:rPr lang="en-US" b="1" dirty="0">
                <a:latin typeface="Arial" pitchFamily="34" charset="0"/>
                <a:cs typeface="Arial" pitchFamily="34" charset="0"/>
              </a:rPr>
              <a:t>During presentation</a:t>
            </a:r>
          </a:p>
          <a:p>
            <a:pPr marL="230241" indent="-230241">
              <a:buFont typeface="+mj-lt"/>
              <a:buAutoNum type="arabicPeriod"/>
              <a:defRPr/>
            </a:pPr>
            <a:r>
              <a:rPr lang="en-US" dirty="0">
                <a:latin typeface="Arial" pitchFamily="34" charset="0"/>
                <a:cs typeface="Arial" pitchFamily="34" charset="0"/>
              </a:rPr>
              <a:t>Smile and be confident. </a:t>
            </a:r>
          </a:p>
          <a:p>
            <a:pPr marL="230241" indent="-230241">
              <a:buFont typeface="+mj-lt"/>
              <a:buAutoNum type="arabicPeriod"/>
              <a:defRPr/>
            </a:pPr>
            <a:r>
              <a:rPr lang="en-US" dirty="0">
                <a:latin typeface="Arial" pitchFamily="34" charset="0"/>
                <a:cs typeface="Arial" pitchFamily="34" charset="0"/>
              </a:rPr>
              <a:t>Introduce yourself and the organization.</a:t>
            </a:r>
          </a:p>
          <a:p>
            <a:pPr marL="230241" indent="-230241">
              <a:buFont typeface="+mj-lt"/>
              <a:buAutoNum type="arabicPeriod"/>
              <a:defRPr/>
            </a:pPr>
            <a:r>
              <a:rPr lang="en-US" dirty="0">
                <a:latin typeface="Arial" pitchFamily="34" charset="0"/>
                <a:cs typeface="Arial" pitchFamily="34" charset="0"/>
              </a:rPr>
              <a:t>Speak with energy, clearly, and in a reasonable volume so everyone can hear you.</a:t>
            </a:r>
          </a:p>
          <a:p>
            <a:pPr marL="230241" indent="-230241">
              <a:buFont typeface="+mj-lt"/>
              <a:buAutoNum type="arabicPeriod"/>
              <a:defRPr/>
            </a:pPr>
            <a:r>
              <a:rPr lang="en-US" dirty="0">
                <a:latin typeface="Arial" pitchFamily="34" charset="0"/>
                <a:cs typeface="Arial" pitchFamily="34" charset="0"/>
              </a:rPr>
              <a:t>Do not read each line on the slide show – use your own wording and add in examples or additional information which will aid in comprehension.</a:t>
            </a:r>
          </a:p>
          <a:p>
            <a:pPr marL="230241" indent="-230241">
              <a:buFont typeface="+mj-lt"/>
              <a:buAutoNum type="arabicPeriod"/>
              <a:defRPr/>
            </a:pPr>
            <a:r>
              <a:rPr lang="en-US" dirty="0">
                <a:latin typeface="Arial" pitchFamily="34" charset="0"/>
                <a:cs typeface="Arial" pitchFamily="34" charset="0"/>
              </a:rPr>
              <a:t>Talk “friendly” and with the attitude that you are here to provide information and assistance. Have a “win/win” attitude.</a:t>
            </a:r>
          </a:p>
          <a:p>
            <a:pPr marL="230241" indent="-230241">
              <a:buFont typeface="+mj-lt"/>
              <a:buAutoNum type="arabicPeriod"/>
              <a:defRPr/>
            </a:pPr>
            <a:r>
              <a:rPr lang="en-US" dirty="0">
                <a:latin typeface="Arial" pitchFamily="34" charset="0"/>
                <a:cs typeface="Arial" pitchFamily="34" charset="0"/>
              </a:rPr>
              <a:t>If you make an error, politely clarify or correct it. Move on quickly and don’t dwell on it.</a:t>
            </a:r>
          </a:p>
          <a:p>
            <a:pPr marL="230241" indent="-230241">
              <a:buFont typeface="+mj-lt"/>
              <a:buAutoNum type="arabicPeriod"/>
              <a:defRPr/>
            </a:pPr>
            <a:r>
              <a:rPr lang="en-US" dirty="0">
                <a:latin typeface="Arial" pitchFamily="34" charset="0"/>
                <a:cs typeface="Arial" pitchFamily="34" charset="0"/>
              </a:rPr>
              <a:t>If you can’t answer a question, politely indicate you don’t have the information available. Indicate that you will follow-up individually with the requestor. </a:t>
            </a:r>
          </a:p>
          <a:p>
            <a:pPr>
              <a:defRPr/>
            </a:pPr>
            <a:endParaRPr lang="en-US" dirty="0">
              <a:latin typeface="Arial" pitchFamily="34" charset="0"/>
              <a:cs typeface="Arial" pitchFamily="34" charset="0"/>
            </a:endParaRPr>
          </a:p>
          <a:p>
            <a:pPr>
              <a:defRPr/>
            </a:pPr>
            <a:r>
              <a:rPr lang="en-US" b="1" dirty="0">
                <a:latin typeface="Arial" pitchFamily="34" charset="0"/>
                <a:cs typeface="Arial" pitchFamily="34" charset="0"/>
              </a:rPr>
              <a:t>After presentation</a:t>
            </a:r>
          </a:p>
          <a:p>
            <a:pPr marL="230241" indent="-230241">
              <a:buFont typeface="+mj-lt"/>
              <a:buAutoNum type="arabicPeriod"/>
              <a:defRPr/>
            </a:pPr>
            <a:r>
              <a:rPr lang="en-US" dirty="0">
                <a:latin typeface="Arial" pitchFamily="34" charset="0"/>
                <a:cs typeface="Arial" pitchFamily="34" charset="0"/>
              </a:rPr>
              <a:t>Be available for follow up.</a:t>
            </a:r>
          </a:p>
          <a:p>
            <a:pPr marL="230241" indent="-230241">
              <a:buFont typeface="+mj-lt"/>
              <a:buAutoNum type="arabicPeriod"/>
              <a:defRPr/>
            </a:pPr>
            <a:r>
              <a:rPr lang="en-US" dirty="0">
                <a:latin typeface="Arial" pitchFamily="34" charset="0"/>
                <a:cs typeface="Arial" pitchFamily="34" charset="0"/>
              </a:rPr>
              <a:t>Be prepared for additional comments, questions or clarifications.</a:t>
            </a:r>
          </a:p>
          <a:p>
            <a:pPr marL="230241" indent="-230241">
              <a:buFont typeface="+mj-lt"/>
              <a:buAutoNum type="arabicPeriod"/>
              <a:defRPr/>
            </a:pPr>
            <a:r>
              <a:rPr lang="en-US" dirty="0">
                <a:latin typeface="Arial" pitchFamily="34" charset="0"/>
                <a:cs typeface="Arial" pitchFamily="34" charset="0"/>
              </a:rPr>
              <a:t>Maintain composure.</a:t>
            </a:r>
          </a:p>
          <a:p>
            <a:pPr marL="230241" indent="-230241">
              <a:buFont typeface="+mj-lt"/>
              <a:buAutoNum type="arabicPeriod"/>
              <a:defRPr/>
            </a:pPr>
            <a:r>
              <a:rPr lang="en-US" dirty="0">
                <a:latin typeface="Arial" pitchFamily="34" charset="0"/>
                <a:cs typeface="Arial" pitchFamily="34" charset="0"/>
              </a:rPr>
              <a:t>If you make a promise, be sure to follow up quickly or reassign if appropriate.</a:t>
            </a:r>
          </a:p>
        </p:txBody>
      </p:sp>
    </p:spTree>
    <p:extLst>
      <p:ext uri="{BB962C8B-B14F-4D97-AF65-F5344CB8AC3E}">
        <p14:creationId xmlns:p14="http://schemas.microsoft.com/office/powerpoint/2010/main" val="2899346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indent="-171450">
              <a:buFont typeface="Arial" panose="020B0604020202020204" pitchFamily="34" charset="0"/>
              <a:buChar char="•"/>
            </a:pPr>
            <a:r>
              <a:rPr lang="en-US" dirty="0"/>
              <a:t>Bolting Procedures for Steel Diaphragms on Prestressed Concrete Girder Bridges:</a:t>
            </a:r>
            <a:r>
              <a:rPr lang="en-US" baseline="0" dirty="0"/>
              <a:t>  </a:t>
            </a:r>
          </a:p>
          <a:p>
            <a:pPr marL="628650" lvl="1" indent="-171450">
              <a:buFont typeface="Arial" panose="020B0604020202020204" pitchFamily="34" charset="0"/>
              <a:buChar char="•"/>
            </a:pPr>
            <a:r>
              <a:rPr lang="en-US" baseline="0" dirty="0"/>
              <a:t>For steel-to-steel connections within diaphragms:</a:t>
            </a:r>
          </a:p>
          <a:p>
            <a:pPr marL="1085850" lvl="2" indent="-171450">
              <a:buFont typeface="Arial" panose="020B0604020202020204" pitchFamily="34" charset="0"/>
              <a:buChar char="•"/>
            </a:pPr>
            <a:r>
              <a:rPr lang="en-US" baseline="0" dirty="0"/>
              <a:t>No field rotational capacity testing is required. </a:t>
            </a:r>
          </a:p>
          <a:p>
            <a:pPr marL="1085850" lvl="2" indent="-171450">
              <a:buFont typeface="Arial" panose="020B0604020202020204" pitchFamily="34" charset="0"/>
              <a:buChar char="•"/>
            </a:pPr>
            <a:r>
              <a:rPr lang="en-US" baseline="0" dirty="0"/>
              <a:t>Provide a certified report of test or analysis from the bolt supplier</a:t>
            </a:r>
          </a:p>
          <a:p>
            <a:pPr marL="1085850" lvl="2" indent="-171450">
              <a:buFont typeface="Arial" panose="020B0604020202020204" pitchFamily="34" charset="0"/>
              <a:buChar char="•"/>
            </a:pPr>
            <a:r>
              <a:rPr lang="en-US" baseline="0" dirty="0"/>
              <a:t>The department may require field testing to determine inspection torque.</a:t>
            </a:r>
          </a:p>
          <a:p>
            <a:pPr marL="1085850" lvl="2" indent="-171450">
              <a:buFont typeface="Arial" panose="020B0604020202020204" pitchFamily="34" charset="0"/>
              <a:buChar char="•"/>
            </a:pPr>
            <a:r>
              <a:rPr lang="en-US" baseline="0" dirty="0"/>
              <a:t>Re-lubricate bolt threads with a wax-based lubricant.</a:t>
            </a:r>
          </a:p>
          <a:p>
            <a:pPr marL="1085850" lvl="2" indent="-171450">
              <a:buFont typeface="Arial" panose="020B0604020202020204" pitchFamily="34" charset="0"/>
              <a:buChar char="•"/>
            </a:pPr>
            <a:r>
              <a:rPr lang="en-US" baseline="0" dirty="0"/>
              <a:t>Tension by the turn-of-nut method.</a:t>
            </a:r>
          </a:p>
          <a:p>
            <a:pPr marL="628650" lvl="1" indent="-171450">
              <a:buFont typeface="Arial" panose="020B0604020202020204" pitchFamily="34" charset="0"/>
              <a:buChar char="•"/>
            </a:pPr>
            <a:r>
              <a:rPr lang="en-US" dirty="0"/>
              <a:t>For steel-to-concrete girder connections:</a:t>
            </a:r>
          </a:p>
          <a:p>
            <a:pPr marL="1085850" lvl="2" indent="-171450">
              <a:buFont typeface="Arial" panose="020B0604020202020204" pitchFamily="34" charset="0"/>
              <a:buChar char="•"/>
            </a:pPr>
            <a:r>
              <a:rPr lang="en-US" dirty="0"/>
              <a:t>No testing is required.</a:t>
            </a:r>
          </a:p>
          <a:p>
            <a:pPr marL="1085850" lvl="2" indent="-171450">
              <a:buFont typeface="Arial" panose="020B0604020202020204" pitchFamily="34" charset="0"/>
              <a:buChar char="•"/>
            </a:pPr>
            <a:r>
              <a:rPr lang="en-US" dirty="0"/>
              <a:t>Tighten as the plan details specify (typically snug-tight plus ¼ turn)</a:t>
            </a:r>
          </a:p>
          <a:p>
            <a:pPr marL="171450" lvl="0" indent="-171450">
              <a:buFont typeface="Arial" panose="020B0604020202020204" pitchFamily="34" charset="0"/>
              <a:buChar char="•"/>
            </a:pPr>
            <a:r>
              <a:rPr lang="en-US" dirty="0"/>
              <a:t>Concrete Masonry Overlay Decks bid item:</a:t>
            </a:r>
          </a:p>
          <a:p>
            <a:pPr marL="628650" lvl="1" indent="-171450">
              <a:buFont typeface="Arial" panose="020B0604020202020204" pitchFamily="34" charset="0"/>
              <a:buChar char="•"/>
            </a:pPr>
            <a:r>
              <a:rPr lang="en-US" dirty="0"/>
              <a:t>Clarifies that the item includes concrete for Preparation Decks, Joint Repair , Curb Repair, and Full-Depth Deck Repair bid items</a:t>
            </a:r>
          </a:p>
          <a:p>
            <a:pPr marL="171450" indent="-171450">
              <a:buFont typeface="Arial" panose="020B0604020202020204" pitchFamily="34" charset="0"/>
              <a:buChar char="•"/>
            </a:pPr>
            <a:r>
              <a:rPr lang="en-US" dirty="0"/>
              <a:t>Steel Railing:</a:t>
            </a:r>
          </a:p>
          <a:p>
            <a:pPr marL="628650" lvl="1" indent="-171450">
              <a:buFont typeface="Arial" panose="020B0604020202020204" pitchFamily="34" charset="0"/>
              <a:buChar char="•"/>
            </a:pPr>
            <a:r>
              <a:rPr lang="en-US" dirty="0"/>
              <a:t>Section 513 was rewritten, incorporating several railing special provisions.</a:t>
            </a:r>
          </a:p>
          <a:p>
            <a:pPr marL="628650" lvl="1" indent="-171450">
              <a:buFont typeface="Arial" panose="020B0604020202020204" pitchFamily="34" charset="0"/>
              <a:buChar char="•"/>
            </a:pPr>
            <a:r>
              <a:rPr lang="en-US" dirty="0"/>
              <a:t>Furnish railing from a department-approved fabricator. A list of approved fabricators is available on the department's APL for structures under bridge secondary metals.</a:t>
            </a:r>
          </a:p>
          <a:p>
            <a:pPr marL="628650" lvl="1" indent="-171450">
              <a:buFont typeface="Arial" panose="020B0604020202020204" pitchFamily="34" charset="0"/>
              <a:buChar char="•"/>
            </a:pPr>
            <a:r>
              <a:rPr lang="en-US" dirty="0"/>
              <a:t>If painting, use a two-coat paint system after galvanizing.  Use a paint system from the department's APL for structure painting systems under paint - galvanized railing.</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10</a:t>
            </a:fld>
            <a:endParaRPr lang="en-US" dirty="0"/>
          </a:p>
        </p:txBody>
      </p:sp>
    </p:spTree>
    <p:extLst>
      <p:ext uri="{BB962C8B-B14F-4D97-AF65-F5344CB8AC3E}">
        <p14:creationId xmlns:p14="http://schemas.microsoft.com/office/powerpoint/2010/main" val="4217790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US" dirty="0"/>
              <a:t>Steel Sign Bridges and Overhead Sign Supports:</a:t>
            </a:r>
          </a:p>
          <a:p>
            <a:pPr marL="628650" lvl="1" indent="-171450">
              <a:buFont typeface="Arial" panose="020B0604020202020204" pitchFamily="34" charset="0"/>
              <a:buChar char="•"/>
            </a:pPr>
            <a:r>
              <a:rPr lang="en-US" dirty="0"/>
              <a:t>Ensure fabricator/contractor electronically submits shop drawings to the department's on-line fabrication library at least 2 weeks before beginning fabrication </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11</a:t>
            </a:fld>
            <a:endParaRPr lang="en-US" dirty="0"/>
          </a:p>
        </p:txBody>
      </p:sp>
    </p:spTree>
    <p:extLst>
      <p:ext uri="{BB962C8B-B14F-4D97-AF65-F5344CB8AC3E}">
        <p14:creationId xmlns:p14="http://schemas.microsoft.com/office/powerpoint/2010/main" val="3563014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anose="020B0604020202020204" pitchFamily="34" charset="0"/>
              <a:buNone/>
            </a:pPr>
            <a:endParaRPr lang="en-US" dirty="0">
              <a:latin typeface="Arial" charset="0"/>
              <a:cs typeface="Arial" charset="0"/>
            </a:endParaRPr>
          </a:p>
          <a:p>
            <a:pPr marL="171450" indent="-171450">
              <a:buFont typeface="Arial" panose="020B0604020202020204" pitchFamily="34" charset="0"/>
              <a:buChar char="•"/>
            </a:pPr>
            <a:r>
              <a:rPr lang="en-US" dirty="0">
                <a:latin typeface="Arial" charset="0"/>
                <a:cs typeface="Arial" charset="0"/>
              </a:rPr>
              <a:t>Going forward, contractors are required to furnish anchor rods, nuts and washers for traffic monotubes.  This is in consistent with sign structures.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Arial" charset="0"/>
                <a:cs typeface="Arial" charset="0"/>
              </a:rPr>
              <a:t>New bid item and standard spec are added for Anchor Assemblies Light Poles and mounted on bridges.  This is typically type 5 light poles.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Arial" charset="0"/>
                <a:cs typeface="Arial" charset="0"/>
              </a:rPr>
              <a:t>ASP6 for 641.2.9(3) was implemented effective December 2017 LETTING allowing contractor to provide either straight or tapered poles and mast arms for overhead sign support when there is no tapered section requirement in the plans.  </a:t>
            </a:r>
          </a:p>
          <a:p>
            <a:pPr marL="171450" indent="-171450">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12</a:t>
            </a:fld>
            <a:endParaRPr lang="en-US" dirty="0"/>
          </a:p>
        </p:txBody>
      </p:sp>
    </p:spTree>
    <p:extLst>
      <p:ext uri="{BB962C8B-B14F-4D97-AF65-F5344CB8AC3E}">
        <p14:creationId xmlns:p14="http://schemas.microsoft.com/office/powerpoint/2010/main" val="2215588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ASP 6 effective with the December 2017 letting</a:t>
            </a:r>
          </a:p>
          <a:p>
            <a:pPr marL="628650" lvl="1" indent="-171450">
              <a:buFont typeface="Arial" panose="020B0604020202020204" pitchFamily="34" charset="0"/>
              <a:buChar char="•"/>
            </a:pPr>
            <a:r>
              <a:rPr lang="en-US" dirty="0"/>
              <a:t>Revise 203.3.2.2:  </a:t>
            </a:r>
          </a:p>
          <a:p>
            <a:pPr marL="1085850" lvl="2" indent="-171450">
              <a:buFont typeface="Arial" panose="020B0604020202020204" pitchFamily="34" charset="0"/>
              <a:buChar char="•"/>
            </a:pPr>
            <a:r>
              <a:rPr lang="en-US" dirty="0"/>
              <a:t>Requires department assessment of and written approval for restoration of contractor-caused damage done to girders during deck removal.</a:t>
            </a:r>
          </a:p>
          <a:p>
            <a:pPr marL="1085850" lvl="2" indent="-171450">
              <a:buFont typeface="Arial" panose="020B0604020202020204" pitchFamily="34" charset="0"/>
              <a:buChar char="•"/>
            </a:pPr>
            <a:r>
              <a:rPr lang="en-US" dirty="0"/>
              <a:t>After deck removal is complete, notify the engineer to request a damage survey. </a:t>
            </a:r>
          </a:p>
          <a:p>
            <a:pPr marL="628650" lvl="1" indent="-171450">
              <a:buFont typeface="Arial" panose="020B0604020202020204" pitchFamily="34" charset="0"/>
              <a:buChar char="•"/>
            </a:pPr>
            <a:r>
              <a:rPr lang="en-US" dirty="0"/>
              <a:t>Goal is to AVOID DAMAGE!</a:t>
            </a:r>
          </a:p>
          <a:p>
            <a:pPr marL="1085850" lvl="2"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13</a:t>
            </a:fld>
            <a:endParaRPr lang="en-US" dirty="0"/>
          </a:p>
        </p:txBody>
      </p:sp>
    </p:spTree>
    <p:extLst>
      <p:ext uri="{BB962C8B-B14F-4D97-AF65-F5344CB8AC3E}">
        <p14:creationId xmlns:p14="http://schemas.microsoft.com/office/powerpoint/2010/main" val="352335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CMM 5-28 Concrete Deck Overlays and Structure Repairs:</a:t>
            </a:r>
          </a:p>
          <a:p>
            <a:pPr marL="628650" lvl="1" indent="-171450">
              <a:buFont typeface="Arial" panose="020B0604020202020204" pitchFamily="34" charset="0"/>
              <a:buChar char="•"/>
            </a:pPr>
            <a:r>
              <a:rPr lang="en-US" dirty="0"/>
              <a:t>Contact BOS Structures Design at 608-266-8489 (Bill Dreher) if damage to steel or concrete girders occurs during deck removal.</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14</a:t>
            </a:fld>
            <a:endParaRPr lang="en-US" dirty="0"/>
          </a:p>
        </p:txBody>
      </p:sp>
    </p:spTree>
    <p:extLst>
      <p:ext uri="{BB962C8B-B14F-4D97-AF65-F5344CB8AC3E}">
        <p14:creationId xmlns:p14="http://schemas.microsoft.com/office/powerpoint/2010/main" val="314698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15</a:t>
            </a:fld>
            <a:endParaRPr lang="en-US" dirty="0"/>
          </a:p>
        </p:txBody>
      </p:sp>
    </p:spTree>
    <p:extLst>
      <p:ext uri="{BB962C8B-B14F-4D97-AF65-F5344CB8AC3E}">
        <p14:creationId xmlns:p14="http://schemas.microsoft.com/office/powerpoint/2010/main" val="3215622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16</a:t>
            </a:fld>
            <a:endParaRPr lang="en-US" dirty="0"/>
          </a:p>
        </p:txBody>
      </p:sp>
    </p:spTree>
    <p:extLst>
      <p:ext uri="{BB962C8B-B14F-4D97-AF65-F5344CB8AC3E}">
        <p14:creationId xmlns:p14="http://schemas.microsoft.com/office/powerpoint/2010/main" val="313792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169461" indent="-169461">
              <a:buFont typeface="Arial" panose="020B0604020202020204" pitchFamily="34" charset="0"/>
              <a:buChar char="•"/>
            </a:pPr>
            <a:r>
              <a:rPr lang="en-US" dirty="0">
                <a:latin typeface="Arial" charset="0"/>
                <a:cs typeface="Arial" charset="0"/>
              </a:rPr>
              <a:t>Erosion</a:t>
            </a:r>
            <a:r>
              <a:rPr lang="en-US" baseline="0" dirty="0">
                <a:latin typeface="Arial" charset="0"/>
                <a:cs typeface="Arial" charset="0"/>
              </a:rPr>
              <a:t> around wing tips continues to be a problem.  Grading needs to be completed to the proper elevation at the wing tips.  This does not always mean the finished ground should hit the wing tip, in many cases the finished grade needs to sit 6” above the wing tip.  </a:t>
            </a:r>
          </a:p>
          <a:p>
            <a:pPr marL="169461" indent="-169461">
              <a:buFont typeface="Arial" panose="020B0604020202020204" pitchFamily="34" charset="0"/>
              <a:buChar char="•"/>
            </a:pPr>
            <a:r>
              <a:rPr lang="en-US" baseline="0" dirty="0">
                <a:latin typeface="Arial" charset="0"/>
                <a:cs typeface="Arial" charset="0"/>
              </a:rPr>
              <a:t>While sealant around the wing tips may seem like a good idea to keep everything in place, it has also been known to worsen the issue.  So please do not allow this.</a:t>
            </a:r>
          </a:p>
          <a:p>
            <a:pPr marL="169461" indent="-169461">
              <a:buFont typeface="Arial" panose="020B0604020202020204" pitchFamily="34" charset="0"/>
              <a:buChar char="•"/>
            </a:pPr>
            <a:r>
              <a:rPr lang="en-US" baseline="0" dirty="0">
                <a:latin typeface="Arial" charset="0"/>
                <a:cs typeface="Arial" charset="0"/>
              </a:rPr>
              <a:t>Be careful the end of the structural approach slab is not confused with the end of wing.  Next slide shows a good example of how not to complete grading with the structural approach slab extends beyond the wing.</a:t>
            </a:r>
          </a:p>
          <a:p>
            <a:pPr marL="169461" indent="-169461">
              <a:buFont typeface="Arial" panose="020B0604020202020204" pitchFamily="34" charset="0"/>
              <a:buChar char="•"/>
            </a:pPr>
            <a:r>
              <a:rPr lang="en-US" dirty="0">
                <a:latin typeface="Arial" charset="0"/>
                <a:cs typeface="Arial" charset="0"/>
              </a:rPr>
              <a:t>Southeast</a:t>
            </a:r>
            <a:r>
              <a:rPr lang="en-US" baseline="0" dirty="0">
                <a:latin typeface="Arial" charset="0"/>
                <a:cs typeface="Arial" charset="0"/>
              </a:rPr>
              <a:t> Region</a:t>
            </a: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17</a:t>
            </a:fld>
            <a:endParaRPr lang="en-US" dirty="0"/>
          </a:p>
        </p:txBody>
      </p:sp>
    </p:spTree>
    <p:extLst>
      <p:ext uri="{BB962C8B-B14F-4D97-AF65-F5344CB8AC3E}">
        <p14:creationId xmlns:p14="http://schemas.microsoft.com/office/powerpoint/2010/main" val="668379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anose="020B0604020202020204" pitchFamily="34" charset="0"/>
              <a:buNone/>
            </a:pPr>
            <a:r>
              <a:rPr lang="en-US" dirty="0">
                <a:latin typeface="Arial" charset="0"/>
                <a:cs typeface="Arial" charset="0"/>
              </a:rPr>
              <a:t>-</a:t>
            </a:r>
            <a:r>
              <a:rPr lang="en-US" baseline="0" dirty="0">
                <a:latin typeface="Arial" charset="0"/>
                <a:cs typeface="Arial" charset="0"/>
              </a:rPr>
              <a:t> It is important to remember that with structural approach slabs the wing sits outside of the edge of deck and grading needs to come up to the end of wing, not where the parapet ends.</a:t>
            </a:r>
          </a:p>
          <a:p>
            <a:pPr marL="0" indent="0">
              <a:buFont typeface="Arial" panose="020B0604020202020204" pitchFamily="34" charset="0"/>
              <a:buNone/>
            </a:pPr>
            <a:r>
              <a:rPr lang="en-US" dirty="0">
                <a:latin typeface="Arial" charset="0"/>
                <a:cs typeface="Arial" charset="0"/>
              </a:rPr>
              <a:t>- Northeast</a:t>
            </a:r>
            <a:r>
              <a:rPr lang="en-US" baseline="0" dirty="0">
                <a:latin typeface="Arial" charset="0"/>
                <a:cs typeface="Arial" charset="0"/>
              </a:rPr>
              <a:t> Region B-70-420/421</a:t>
            </a: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18</a:t>
            </a:fld>
            <a:endParaRPr lang="en-US" dirty="0"/>
          </a:p>
        </p:txBody>
      </p:sp>
    </p:spTree>
    <p:extLst>
      <p:ext uri="{BB962C8B-B14F-4D97-AF65-F5344CB8AC3E}">
        <p14:creationId xmlns:p14="http://schemas.microsoft.com/office/powerpoint/2010/main" val="3477548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19</a:t>
            </a:fld>
            <a:endParaRPr lang="en-US"/>
          </a:p>
        </p:txBody>
      </p:sp>
    </p:spTree>
    <p:extLst>
      <p:ext uri="{BB962C8B-B14F-4D97-AF65-F5344CB8AC3E}">
        <p14:creationId xmlns:p14="http://schemas.microsoft.com/office/powerpoint/2010/main" val="1103722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them for a great construction 2017 season.</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a:t>
            </a:fld>
            <a:endParaRPr lang="en-US"/>
          </a:p>
        </p:txBody>
      </p:sp>
    </p:spTree>
    <p:extLst>
      <p:ext uri="{BB962C8B-B14F-4D97-AF65-F5344CB8AC3E}">
        <p14:creationId xmlns:p14="http://schemas.microsoft.com/office/powerpoint/2010/main" val="90342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r>
              <a:rPr lang="en-US" dirty="0">
                <a:latin typeface="Arial" charset="0"/>
                <a:cs typeface="Arial" charset="0"/>
              </a:rPr>
              <a:t>For future requests,</a:t>
            </a:r>
            <a:r>
              <a:rPr lang="en-US" baseline="0" dirty="0">
                <a:latin typeface="Arial" charset="0"/>
                <a:cs typeface="Arial" charset="0"/>
              </a:rPr>
              <a:t> BOS will be asking the contractor to provide more information such as elevation views, so that BOS is better able to determine if this detail is beneficial to the particular situation.</a:t>
            </a: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21</a:t>
            </a:fld>
            <a:endParaRPr lang="en-US" dirty="0"/>
          </a:p>
        </p:txBody>
      </p:sp>
    </p:spTree>
    <p:extLst>
      <p:ext uri="{BB962C8B-B14F-4D97-AF65-F5344CB8AC3E}">
        <p14:creationId xmlns:p14="http://schemas.microsoft.com/office/powerpoint/2010/main" val="2503061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22</a:t>
            </a:fld>
            <a:endParaRPr lang="en-US" dirty="0"/>
          </a:p>
        </p:txBody>
      </p:sp>
    </p:spTree>
    <p:extLst>
      <p:ext uri="{BB962C8B-B14F-4D97-AF65-F5344CB8AC3E}">
        <p14:creationId xmlns:p14="http://schemas.microsoft.com/office/powerpoint/2010/main" val="1073901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23</a:t>
            </a:fld>
            <a:endParaRPr lang="en-US" dirty="0"/>
          </a:p>
        </p:txBody>
      </p:sp>
    </p:spTree>
    <p:extLst>
      <p:ext uri="{BB962C8B-B14F-4D97-AF65-F5344CB8AC3E}">
        <p14:creationId xmlns:p14="http://schemas.microsoft.com/office/powerpoint/2010/main" val="33099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24</a:t>
            </a:fld>
            <a:endParaRPr lang="en-US" dirty="0"/>
          </a:p>
        </p:txBody>
      </p:sp>
    </p:spTree>
    <p:extLst>
      <p:ext uri="{BB962C8B-B14F-4D97-AF65-F5344CB8AC3E}">
        <p14:creationId xmlns:p14="http://schemas.microsoft.com/office/powerpoint/2010/main" val="3959424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25</a:t>
            </a:fld>
            <a:endParaRPr lang="en-US" dirty="0"/>
          </a:p>
        </p:txBody>
      </p:sp>
    </p:spTree>
    <p:extLst>
      <p:ext uri="{BB962C8B-B14F-4D97-AF65-F5344CB8AC3E}">
        <p14:creationId xmlns:p14="http://schemas.microsoft.com/office/powerpoint/2010/main" val="4019168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26</a:t>
            </a:fld>
            <a:endParaRPr lang="en-US" dirty="0"/>
          </a:p>
        </p:txBody>
      </p:sp>
    </p:spTree>
    <p:extLst>
      <p:ext uri="{BB962C8B-B14F-4D97-AF65-F5344CB8AC3E}">
        <p14:creationId xmlns:p14="http://schemas.microsoft.com/office/powerpoint/2010/main" val="1768263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anose="020B0604020202020204" pitchFamily="34" charset="0"/>
              <a:buNone/>
            </a:pPr>
            <a:r>
              <a:rPr lang="en-US" dirty="0">
                <a:latin typeface="Arial" charset="0"/>
                <a:cs typeface="Arial" charset="0"/>
              </a:rPr>
              <a:t>You</a:t>
            </a:r>
            <a:r>
              <a:rPr lang="en-US" baseline="0" dirty="0">
                <a:latin typeface="Arial" charset="0"/>
                <a:cs typeface="Arial" charset="0"/>
              </a:rPr>
              <a:t> will want to make sure that the girder anchor plate is set centered on the bearing assembly unless a temperature table is provided otherwise (steel girders only).  The design of the steel bearings assumes that they are set centered at any temperature.  If they are not centered, the girders may prematurely pull off of their bearings. </a:t>
            </a:r>
          </a:p>
          <a:p>
            <a:pPr marL="0" indent="0">
              <a:buFont typeface="Arial" panose="020B0604020202020204" pitchFamily="34" charset="0"/>
              <a:buNone/>
            </a:pPr>
            <a:endParaRPr lang="en-US" baseline="0" dirty="0">
              <a:latin typeface="Arial" charset="0"/>
              <a:cs typeface="Arial" charset="0"/>
            </a:endParaRPr>
          </a:p>
          <a:p>
            <a:pPr marL="0" indent="0">
              <a:buFont typeface="Arial" panose="020B0604020202020204" pitchFamily="34" charset="0"/>
              <a:buNone/>
            </a:pPr>
            <a:r>
              <a:rPr lang="en-US" baseline="0" dirty="0">
                <a:latin typeface="Arial" charset="0"/>
                <a:cs typeface="Arial" charset="0"/>
              </a:rPr>
              <a:t>In order for the bearings to function as designed, the surface of the anchor plate needs to have a mirror finish and should be free of dirt, dust, debris, moisture, etc.</a:t>
            </a: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27</a:t>
            </a:fld>
            <a:endParaRPr lang="en-US" dirty="0"/>
          </a:p>
        </p:txBody>
      </p:sp>
    </p:spTree>
    <p:extLst>
      <p:ext uri="{BB962C8B-B14F-4D97-AF65-F5344CB8AC3E}">
        <p14:creationId xmlns:p14="http://schemas.microsoft.com/office/powerpoint/2010/main" val="2221879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28</a:t>
            </a:fld>
            <a:endParaRPr lang="en-US" dirty="0"/>
          </a:p>
        </p:txBody>
      </p:sp>
    </p:spTree>
    <p:extLst>
      <p:ext uri="{BB962C8B-B14F-4D97-AF65-F5344CB8AC3E}">
        <p14:creationId xmlns:p14="http://schemas.microsoft.com/office/powerpoint/2010/main" val="2273631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Foundation construction is an on going problem</a:t>
            </a:r>
          </a:p>
          <a:p>
            <a:pPr marL="171450" indent="-171450">
              <a:buFont typeface="Arial" panose="020B0604020202020204" pitchFamily="34" charset="0"/>
              <a:buChar char="•"/>
            </a:pPr>
            <a:r>
              <a:rPr lang="en-US" baseline="0" dirty="0"/>
              <a:t>Make sure contractor locate all utilities before excavation</a:t>
            </a:r>
          </a:p>
          <a:p>
            <a:pPr marL="171450" indent="-171450">
              <a:buFont typeface="Arial" panose="020B0604020202020204" pitchFamily="34" charset="0"/>
              <a:buChar char="•"/>
            </a:pPr>
            <a:r>
              <a:rPr lang="en-US" baseline="0" dirty="0"/>
              <a:t>For Cave-ins and standing water conditions:</a:t>
            </a:r>
          </a:p>
          <a:p>
            <a:pPr marL="628650" lvl="1" indent="-171450">
              <a:buFont typeface="Arial" panose="020B0604020202020204" pitchFamily="34" charset="0"/>
              <a:buChar char="•"/>
            </a:pPr>
            <a:r>
              <a:rPr lang="en-US" baseline="0" dirty="0"/>
              <a:t>Contractor to submit construction plans</a:t>
            </a:r>
          </a:p>
          <a:p>
            <a:pPr marL="628650" lvl="1" indent="-171450">
              <a:buFont typeface="Arial" panose="020B0604020202020204" pitchFamily="34" charset="0"/>
              <a:buChar char="•"/>
            </a:pPr>
            <a:r>
              <a:rPr lang="en-US" baseline="0" dirty="0"/>
              <a:t>Casing, pumps and tremie placement of concrete may be required</a:t>
            </a:r>
          </a:p>
          <a:p>
            <a:pPr marL="171450" lvl="0" indent="-171450">
              <a:buFont typeface="Arial" panose="020B0604020202020204" pitchFamily="34" charset="0"/>
              <a:buChar char="•"/>
            </a:pPr>
            <a:r>
              <a:rPr lang="en-US" baseline="0" dirty="0"/>
              <a:t>For rock and obstruction conditions:</a:t>
            </a:r>
          </a:p>
          <a:p>
            <a:pPr marL="628650" lvl="1" indent="-171450">
              <a:buFont typeface="Arial" panose="020B0604020202020204" pitchFamily="34" charset="0"/>
              <a:buChar char="•"/>
            </a:pPr>
            <a:r>
              <a:rPr lang="en-US" baseline="0" dirty="0"/>
              <a:t>Contact designer or BOS for design revision</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29</a:t>
            </a:fld>
            <a:endParaRPr lang="en-US" dirty="0"/>
          </a:p>
        </p:txBody>
      </p:sp>
    </p:spTree>
    <p:extLst>
      <p:ext uri="{BB962C8B-B14F-4D97-AF65-F5344CB8AC3E}">
        <p14:creationId xmlns:p14="http://schemas.microsoft.com/office/powerpoint/2010/main" val="3102481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30</a:t>
            </a:fld>
            <a:endParaRPr lang="en-US" dirty="0"/>
          </a:p>
        </p:txBody>
      </p:sp>
    </p:spTree>
    <p:extLst>
      <p:ext uri="{BB962C8B-B14F-4D97-AF65-F5344CB8AC3E}">
        <p14:creationId xmlns:p14="http://schemas.microsoft.com/office/powerpoint/2010/main" val="3098414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3</a:t>
            </a:fld>
            <a:endParaRPr lang="en-US"/>
          </a:p>
        </p:txBody>
      </p:sp>
    </p:spTree>
    <p:extLst>
      <p:ext uri="{BB962C8B-B14F-4D97-AF65-F5344CB8AC3E}">
        <p14:creationId xmlns:p14="http://schemas.microsoft.com/office/powerpoint/2010/main" val="2717998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31</a:t>
            </a:fld>
            <a:endParaRPr lang="en-US" dirty="0"/>
          </a:p>
        </p:txBody>
      </p:sp>
    </p:spTree>
    <p:extLst>
      <p:ext uri="{BB962C8B-B14F-4D97-AF65-F5344CB8AC3E}">
        <p14:creationId xmlns:p14="http://schemas.microsoft.com/office/powerpoint/2010/main" val="1811390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32</a:t>
            </a:fld>
            <a:endParaRPr lang="en-US" dirty="0"/>
          </a:p>
        </p:txBody>
      </p:sp>
    </p:spTree>
    <p:extLst>
      <p:ext uri="{BB962C8B-B14F-4D97-AF65-F5344CB8AC3E}">
        <p14:creationId xmlns:p14="http://schemas.microsoft.com/office/powerpoint/2010/main" val="3694553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33</a:t>
            </a:fld>
            <a:endParaRPr lang="en-US" dirty="0"/>
          </a:p>
        </p:txBody>
      </p:sp>
    </p:spTree>
    <p:extLst>
      <p:ext uri="{BB962C8B-B14F-4D97-AF65-F5344CB8AC3E}">
        <p14:creationId xmlns:p14="http://schemas.microsoft.com/office/powerpoint/2010/main" val="4013118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“We always do it that way” is not a substitution for what is shown on the plans – if the contractor is looking to do something different than the plans show, need to contact EOR/BOS</a:t>
            </a:r>
          </a:p>
          <a:p>
            <a:endParaRPr lang="en-US" dirty="0">
              <a:latin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34</a:t>
            </a:fld>
            <a:endParaRPr lang="en-US" dirty="0"/>
          </a:p>
        </p:txBody>
      </p:sp>
    </p:spTree>
    <p:extLst>
      <p:ext uri="{BB962C8B-B14F-4D97-AF65-F5344CB8AC3E}">
        <p14:creationId xmlns:p14="http://schemas.microsoft.com/office/powerpoint/2010/main" val="164867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4</a:t>
            </a:fld>
            <a:endParaRPr lang="en-US" dirty="0"/>
          </a:p>
        </p:txBody>
      </p:sp>
    </p:spTree>
    <p:extLst>
      <p:ext uri="{BB962C8B-B14F-4D97-AF65-F5344CB8AC3E}">
        <p14:creationId xmlns:p14="http://schemas.microsoft.com/office/powerpoint/2010/main" val="1286024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buFont typeface="Arial" pitchFamily="34" charset="0"/>
              <a:buChar char="•"/>
            </a:pPr>
            <a:r>
              <a:rPr lang="en-US" dirty="0"/>
              <a:t> If there is one thing</a:t>
            </a:r>
            <a:r>
              <a:rPr lang="en-US" baseline="0" dirty="0"/>
              <a:t> that I would like for you to take away from my presentation here today, I hope that you know that BOS is able, available, and willing to answer any questions that you may have during the construction of your projects</a:t>
            </a:r>
            <a:r>
              <a:rPr lang="en-US" dirty="0"/>
              <a:t>.</a:t>
            </a:r>
          </a:p>
          <a:p>
            <a:pPr>
              <a:buFont typeface="Arial" pitchFamily="34" charset="0"/>
              <a:buNone/>
            </a:pPr>
            <a:endParaRPr lang="en-US" dirty="0"/>
          </a:p>
          <a:p>
            <a:pPr>
              <a:buFont typeface="Arial" pitchFamily="34" charset="0"/>
              <a:buChar char="•"/>
            </a:pPr>
            <a:r>
              <a:rPr lang="en-US" baseline="0" dirty="0"/>
              <a:t> Any item that you may think involves structural aspects that you are not 100% comfortable answering, please don’t hesitate to contact us.</a:t>
            </a:r>
          </a:p>
          <a:p>
            <a:pPr>
              <a:buFont typeface="Arial" pitchFamily="34" charset="0"/>
              <a:buChar char="•"/>
            </a:pPr>
            <a:endParaRPr lang="en-US" baseline="0" dirty="0"/>
          </a:p>
          <a:p>
            <a:pPr>
              <a:buFont typeface="Arial" pitchFamily="34" charset="0"/>
              <a:buChar char="•"/>
            </a:pPr>
            <a:r>
              <a:rPr lang="en-US" baseline="0" dirty="0"/>
              <a:t> I have attached a contact list to this presentation for a reference on who to contact and for what situations.</a:t>
            </a:r>
          </a:p>
          <a:p>
            <a:pPr>
              <a:buFont typeface="Arial" pitchFamily="34" charset="0"/>
              <a:buChar char="•"/>
            </a:pPr>
            <a:endParaRPr lang="en-US" baseline="0" dirty="0"/>
          </a:p>
          <a:p>
            <a:pPr>
              <a:buFont typeface="Arial" pitchFamily="34" charset="0"/>
              <a:buChar char="•"/>
            </a:pPr>
            <a:r>
              <a:rPr lang="en-US" baseline="0" dirty="0"/>
              <a:t> One other reminder– is to push for contractor staff to work through the Region or Consultant construction staff for inquiries. Historically, the contractors have come directly through BOS and we have asked that they go back through project staff.</a:t>
            </a:r>
            <a:endParaRPr lang="en-US" dirty="0"/>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5</a:t>
            </a:fld>
            <a:endParaRPr lang="en-US" dirty="0"/>
          </a:p>
        </p:txBody>
      </p:sp>
    </p:spTree>
    <p:extLst>
      <p:ext uri="{BB962C8B-B14F-4D97-AF65-F5344CB8AC3E}">
        <p14:creationId xmlns:p14="http://schemas.microsoft.com/office/powerpoint/2010/main" val="2472695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buFont typeface="Arial" pitchFamily="34" charset="0"/>
              <a:buChar char="•"/>
            </a:pPr>
            <a:r>
              <a:rPr lang="en-US" dirty="0"/>
              <a:t> If there is one thing</a:t>
            </a:r>
            <a:r>
              <a:rPr lang="en-US" baseline="0" dirty="0"/>
              <a:t> that I would like for you to take away from my presentation here today, I hope that you know that BOS is able, available, and willing to answer any questions that you may have during the construction of your projects</a:t>
            </a:r>
            <a:r>
              <a:rPr lang="en-US" dirty="0"/>
              <a:t>.</a:t>
            </a:r>
          </a:p>
          <a:p>
            <a:pPr>
              <a:buFont typeface="Arial" pitchFamily="34" charset="0"/>
              <a:buNone/>
            </a:pPr>
            <a:endParaRPr lang="en-US" dirty="0"/>
          </a:p>
          <a:p>
            <a:pPr>
              <a:buFont typeface="Arial" pitchFamily="34" charset="0"/>
              <a:buChar char="•"/>
            </a:pPr>
            <a:r>
              <a:rPr lang="en-US" baseline="0" dirty="0"/>
              <a:t> Any item that you may think involves structural aspects that you are not 100% comfortable answering, please don’t hesitate to contact us.</a:t>
            </a:r>
          </a:p>
          <a:p>
            <a:pPr>
              <a:buFont typeface="Arial" pitchFamily="34" charset="0"/>
              <a:buChar char="•"/>
            </a:pPr>
            <a:endParaRPr lang="en-US" baseline="0" dirty="0"/>
          </a:p>
          <a:p>
            <a:pPr>
              <a:buFont typeface="Arial" pitchFamily="34" charset="0"/>
              <a:buChar char="•"/>
            </a:pPr>
            <a:r>
              <a:rPr lang="en-US" baseline="0" dirty="0"/>
              <a:t> I have attached a contact list to this presentation for a reference on who to contact and for what situations.</a:t>
            </a:r>
          </a:p>
          <a:p>
            <a:pPr>
              <a:buFont typeface="Arial" pitchFamily="34" charset="0"/>
              <a:buChar char="•"/>
            </a:pPr>
            <a:endParaRPr lang="en-US" baseline="0" dirty="0"/>
          </a:p>
          <a:p>
            <a:pPr>
              <a:buFont typeface="Arial" pitchFamily="34" charset="0"/>
              <a:buChar char="•"/>
            </a:pPr>
            <a:r>
              <a:rPr lang="en-US" baseline="0" dirty="0"/>
              <a:t> One other reminder– is to push for contractor staff to work through the Region or Consultant construction staff for inquiries. Historically, the contractors have come directly through BOS and we have asked that they go back through project staff.</a:t>
            </a:r>
            <a:endParaRPr lang="en-US" dirty="0"/>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6</a:t>
            </a:fld>
            <a:endParaRPr lang="en-US" dirty="0"/>
          </a:p>
        </p:txBody>
      </p:sp>
    </p:spTree>
    <p:extLst>
      <p:ext uri="{BB962C8B-B14F-4D97-AF65-F5344CB8AC3E}">
        <p14:creationId xmlns:p14="http://schemas.microsoft.com/office/powerpoint/2010/main" val="2478913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7</a:t>
            </a:fld>
            <a:endParaRPr lang="en-US" dirty="0"/>
          </a:p>
        </p:txBody>
      </p:sp>
    </p:spTree>
    <p:extLst>
      <p:ext uri="{BB962C8B-B14F-4D97-AF65-F5344CB8AC3E}">
        <p14:creationId xmlns:p14="http://schemas.microsoft.com/office/powerpoint/2010/main" val="3454266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8</a:t>
            </a:fld>
            <a:endParaRPr lang="en-US" dirty="0"/>
          </a:p>
        </p:txBody>
      </p:sp>
    </p:spTree>
    <p:extLst>
      <p:ext uri="{BB962C8B-B14F-4D97-AF65-F5344CB8AC3E}">
        <p14:creationId xmlns:p14="http://schemas.microsoft.com/office/powerpoint/2010/main" val="3981207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US" dirty="0"/>
              <a:t>Prestressed Girder Length Tolerance:</a:t>
            </a:r>
          </a:p>
          <a:p>
            <a:pPr marL="628650" lvl="1" indent="-171450">
              <a:buFont typeface="Arial" panose="020B0604020202020204" pitchFamily="34" charset="0"/>
              <a:buChar char="•"/>
            </a:pPr>
            <a:r>
              <a:rPr lang="en-US" dirty="0"/>
              <a:t>the length tolerance for prestressed concrete I-type girders is increased to a max. of 1 1/2“ (+/- 1/8" per 10', up to a max of +/- 1 1/2“).</a:t>
            </a:r>
          </a:p>
          <a:p>
            <a:pPr marL="171450" lvl="0" indent="-171450">
              <a:buFont typeface="Arial" panose="020B0604020202020204" pitchFamily="34" charset="0"/>
              <a:buChar char="•"/>
            </a:pPr>
            <a:r>
              <a:rPr lang="en-US" dirty="0"/>
              <a:t>Laminated Elastomeric Bearings</a:t>
            </a:r>
          </a:p>
          <a:p>
            <a:pPr marL="628650" lvl="1" indent="-171450">
              <a:buFont typeface="Arial" panose="020B0604020202020204" pitchFamily="34" charset="0"/>
              <a:buChar char="•"/>
            </a:pPr>
            <a:r>
              <a:rPr lang="en-US" dirty="0"/>
              <a:t>Furnish laminated bearings from the department's APL for laminated elastomeric bearings</a:t>
            </a:r>
          </a:p>
          <a:p>
            <a:pPr marL="628650" lvl="1" indent="-171450">
              <a:buFont typeface="Arial" panose="020B0604020202020204" pitchFamily="34" charset="0"/>
              <a:buChar char="•"/>
            </a:pPr>
            <a:r>
              <a:rPr lang="en-US" dirty="0"/>
              <a:t>APL for laminated elastomeric bearings is considerably smaller than in the past (must have an audit scheduled with NTPEP or have a completed audit on file)</a:t>
            </a:r>
          </a:p>
          <a:p>
            <a:pPr marL="171450" lvl="0" indent="-171450">
              <a:buFont typeface="Arial" panose="020B0604020202020204" pitchFamily="34" charset="0"/>
              <a:buChar char="•"/>
            </a:pPr>
            <a:r>
              <a:rPr lang="en-US" dirty="0"/>
              <a:t>Steel Fabrication:</a:t>
            </a:r>
          </a:p>
          <a:p>
            <a:pPr marL="628650" lvl="1" indent="-171450">
              <a:buFont typeface="Arial" panose="020B0604020202020204" pitchFamily="34" charset="0"/>
              <a:buChar char="•"/>
            </a:pPr>
            <a:r>
              <a:rPr lang="en-US" dirty="0"/>
              <a:t>Ensure that the fabricator submits quality management plan, proper DT forms, shop drawings, etc. per the roles and responsibilities document on the BOS website</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9</a:t>
            </a:fld>
            <a:endParaRPr lang="en-US" dirty="0"/>
          </a:p>
        </p:txBody>
      </p:sp>
    </p:spTree>
    <p:extLst>
      <p:ext uri="{BB962C8B-B14F-4D97-AF65-F5344CB8AC3E}">
        <p14:creationId xmlns:p14="http://schemas.microsoft.com/office/powerpoint/2010/main" val="3398614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itle 8"/>
          <p:cNvSpPr>
            <a:spLocks noGrp="1"/>
          </p:cNvSpPr>
          <p:nvPr>
            <p:ph type="ctrTitle"/>
          </p:nvPr>
        </p:nvSpPr>
        <p:spPr>
          <a:xfrm>
            <a:off x="685800" y="1752601"/>
            <a:ext cx="7772400" cy="1829761"/>
          </a:xfrm>
        </p:spPr>
        <p:txBody>
          <a:bodyPr anchor="b"/>
          <a:lstStyle>
            <a:lvl1pPr algn="r">
              <a:defRPr sz="4800" b="1">
                <a:solidFill>
                  <a:srgbClr val="213681"/>
                </a:solidFill>
                <a:effectLst>
                  <a:outerShdw blurRad="31750" dist="25400" dir="5400000" algn="tl" rotWithShape="0">
                    <a:srgbClr val="000000">
                      <a:alpha val="25000"/>
                    </a:srgbClr>
                  </a:outerShdw>
                </a:effectLst>
              </a:defRPr>
            </a:lvl1pPr>
            <a:extLst/>
          </a:lstStyle>
          <a:p>
            <a:r>
              <a:rPr lang="en-US" dirty="0"/>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5"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0A2AD120-39C9-4762-9808-4997980F3313}"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89C35698-ECFA-45D4-B95F-4F52958123E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5" name="Content Placeholder 4"/>
          <p:cNvSpPr>
            <a:spLocks noGrp="1"/>
          </p:cNvSpPr>
          <p:nvPr>
            <p:ph sz="quarter" idx="2"/>
          </p:nvPr>
        </p:nvSpPr>
        <p:spPr>
          <a:xfrm>
            <a:off x="457200" y="1444294"/>
            <a:ext cx="4040188"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4D1A753E-EC79-4AA7-8B4D-F379B7F83DE6}"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DB104AA0-9F21-4485-B088-466B0F30090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664698"/>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dirty="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C38AFE01-58B7-4B7A-B8D5-787EBD0E15CF}"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96E48EDD-1FD1-4C50-94FF-D58D47BF009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E0710924-D447-41AA-9A85-433CA037B1E3}"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Freeform 9"/>
          <p:cNvSpPr/>
          <p:nvPr userDrawn="1"/>
        </p:nvSpPr>
        <p:spPr>
          <a:xfrm flipV="1">
            <a:off x="0" y="5206360"/>
            <a:ext cx="9144000" cy="171204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15026 h 23922"/>
              <a:gd name="connsiteX1" fmla="*/ 21600 w 21600"/>
              <a:gd name="connsiteY1" fmla="*/ 0 h 23922"/>
              <a:gd name="connsiteX2" fmla="*/ 21600 w 21600"/>
              <a:gd name="connsiteY2" fmla="*/ 17322 h 23922"/>
              <a:gd name="connsiteX3" fmla="*/ 0 w 21600"/>
              <a:gd name="connsiteY3" fmla="*/ 20172 h 23922"/>
              <a:gd name="connsiteX4" fmla="*/ 0 w 21600"/>
              <a:gd name="connsiteY4" fmla="*/ 15026 h 23922"/>
              <a:gd name="connsiteX0" fmla="*/ 0 w 21600"/>
              <a:gd name="connsiteY0" fmla="*/ 0 h 8896"/>
              <a:gd name="connsiteX1" fmla="*/ 21600 w 21600"/>
              <a:gd name="connsiteY1" fmla="*/ 0 h 8896"/>
              <a:gd name="connsiteX2" fmla="*/ 21600 w 21600"/>
              <a:gd name="connsiteY2" fmla="*/ 2296 h 8896"/>
              <a:gd name="connsiteX3" fmla="*/ 0 w 21600"/>
              <a:gd name="connsiteY3" fmla="*/ 5146 h 8896"/>
              <a:gd name="connsiteX4" fmla="*/ 0 w 21600"/>
              <a:gd name="connsiteY4" fmla="*/ 0 h 8896"/>
              <a:gd name="connsiteX0" fmla="*/ 0 w 10000"/>
              <a:gd name="connsiteY0" fmla="*/ 0 h 10000"/>
              <a:gd name="connsiteX1" fmla="*/ 10000 w 10000"/>
              <a:gd name="connsiteY1" fmla="*/ 0 h 10000"/>
              <a:gd name="connsiteX2" fmla="*/ 10000 w 10000"/>
              <a:gd name="connsiteY2" fmla="*/ 3704 h 10000"/>
              <a:gd name="connsiteX3" fmla="*/ 0 w 10000"/>
              <a:gd name="connsiteY3" fmla="*/ 5785 h 10000"/>
              <a:gd name="connsiteX4" fmla="*/ 0 w 10000"/>
              <a:gd name="connsiteY4" fmla="*/ 0 h 10000"/>
              <a:gd name="connsiteX0" fmla="*/ 0 w 10000"/>
              <a:gd name="connsiteY0" fmla="*/ 367 h 10367"/>
              <a:gd name="connsiteX1" fmla="*/ 10000 w 10000"/>
              <a:gd name="connsiteY1" fmla="*/ 367 h 10367"/>
              <a:gd name="connsiteX2" fmla="*/ 10000 w 10000"/>
              <a:gd name="connsiteY2" fmla="*/ 4071 h 10367"/>
              <a:gd name="connsiteX3" fmla="*/ 0 w 10000"/>
              <a:gd name="connsiteY3" fmla="*/ 6152 h 10367"/>
              <a:gd name="connsiteX4" fmla="*/ 0 w 10000"/>
              <a:gd name="connsiteY4" fmla="*/ 367 h 10367"/>
              <a:gd name="connsiteX0" fmla="*/ 0 w 10000"/>
              <a:gd name="connsiteY0" fmla="*/ 367 h 8620"/>
              <a:gd name="connsiteX1" fmla="*/ 10000 w 10000"/>
              <a:gd name="connsiteY1" fmla="*/ 367 h 8620"/>
              <a:gd name="connsiteX2" fmla="*/ 10000 w 10000"/>
              <a:gd name="connsiteY2" fmla="*/ 4071 h 8620"/>
              <a:gd name="connsiteX3" fmla="*/ 0 w 10000"/>
              <a:gd name="connsiteY3" fmla="*/ 6152 h 8620"/>
              <a:gd name="connsiteX4" fmla="*/ 0 w 10000"/>
              <a:gd name="connsiteY4" fmla="*/ 367 h 8620"/>
              <a:gd name="connsiteX0" fmla="*/ 0 w 10000"/>
              <a:gd name="connsiteY0" fmla="*/ 426 h 12067"/>
              <a:gd name="connsiteX1" fmla="*/ 10000 w 10000"/>
              <a:gd name="connsiteY1" fmla="*/ 426 h 12067"/>
              <a:gd name="connsiteX2" fmla="*/ 10000 w 10000"/>
              <a:gd name="connsiteY2" fmla="*/ 4723 h 12067"/>
              <a:gd name="connsiteX3" fmla="*/ 0 w 10000"/>
              <a:gd name="connsiteY3" fmla="*/ 7137 h 12067"/>
              <a:gd name="connsiteX4" fmla="*/ 0 w 10000"/>
              <a:gd name="connsiteY4" fmla="*/ 426 h 1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067">
                <a:moveTo>
                  <a:pt x="0" y="426"/>
                </a:moveTo>
                <a:lnTo>
                  <a:pt x="10000" y="426"/>
                </a:lnTo>
                <a:lnTo>
                  <a:pt x="10000" y="4723"/>
                </a:lnTo>
                <a:cubicBezTo>
                  <a:pt x="8802" y="0"/>
                  <a:pt x="3211" y="12067"/>
                  <a:pt x="0" y="7137"/>
                </a:cubicBezTo>
                <a:lnTo>
                  <a:pt x="0" y="426"/>
                </a:lnTo>
                <a:close/>
              </a:path>
            </a:pathLst>
          </a:custGeom>
          <a:blipFill>
            <a:blip r:embed="rId9" cstate="print"/>
            <a:stretch>
              <a:fillRect t="-50000"/>
            </a:stretch>
          </a:blip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Title Placeholder 8"/>
          <p:cNvSpPr>
            <a:spLocks noGrp="1"/>
          </p:cNvSpPr>
          <p:nvPr>
            <p:ph type="title"/>
          </p:nvPr>
        </p:nvSpPr>
        <p:spPr>
          <a:xfrm>
            <a:off x="457200" y="533400"/>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dirty="0"/>
              <a:t>Click to edit Master title style</a:t>
            </a:r>
          </a:p>
        </p:txBody>
      </p:sp>
      <p:sp>
        <p:nvSpPr>
          <p:cNvPr id="1030" name="Text Placeholder 29"/>
          <p:cNvSpPr>
            <a:spLocks noGrp="1"/>
          </p:cNvSpPr>
          <p:nvPr>
            <p:ph type="body" idx="1"/>
          </p:nvPr>
        </p:nvSpPr>
        <p:spPr bwMode="auto">
          <a:xfrm>
            <a:off x="457200" y="1676400"/>
            <a:ext cx="8229600" cy="3873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2400" y="6096001"/>
            <a:ext cx="2932148" cy="612942"/>
          </a:xfrm>
          <a:prstGeom prst="rect">
            <a:avLst/>
          </a:prstGeom>
        </p:spPr>
      </p:pic>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Lst>
  <p:hf hdr="0" ftr="0"/>
  <p:txStyles>
    <p:title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fontAlgn="auto" hangingPunct="1">
              <a:spcAft>
                <a:spcPts val="0"/>
              </a:spcAft>
              <a:defRPr/>
            </a:pPr>
            <a:r>
              <a:rPr lang="en-US" dirty="0" err="1"/>
              <a:t>WisDOT</a:t>
            </a:r>
            <a:r>
              <a:rPr lang="en-US" dirty="0"/>
              <a:t> NC Region 2018 Construction Conference</a:t>
            </a:r>
          </a:p>
        </p:txBody>
      </p:sp>
      <p:sp>
        <p:nvSpPr>
          <p:cNvPr id="9219" name="Subtitle 2"/>
          <p:cNvSpPr>
            <a:spLocks noGrp="1"/>
          </p:cNvSpPr>
          <p:nvPr>
            <p:ph type="subTitle" idx="1"/>
          </p:nvPr>
        </p:nvSpPr>
        <p:spPr>
          <a:xfrm>
            <a:off x="685800" y="3611563"/>
            <a:ext cx="7772400" cy="1200150"/>
          </a:xfrm>
        </p:spPr>
        <p:txBody>
          <a:bodyPr/>
          <a:lstStyle/>
          <a:p>
            <a:pPr marR="0" eaLnBrk="1" hangingPunct="1"/>
            <a:r>
              <a:rPr lang="en-US" dirty="0"/>
              <a:t>Emily Kuehne – Bureau of Structures</a:t>
            </a:r>
          </a:p>
          <a:p>
            <a:pPr marR="0" eaLnBrk="1" hangingPunct="1"/>
            <a:r>
              <a:rPr lang="en-US" dirty="0"/>
              <a:t>February 20, 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3068"/>
            <a:ext cx="8229600" cy="1143000"/>
          </a:xfrm>
        </p:spPr>
        <p:txBody>
          <a:bodyPr>
            <a:normAutofit/>
          </a:bodyPr>
          <a:lstStyle/>
          <a:p>
            <a:r>
              <a:rPr lang="en-US" dirty="0"/>
              <a:t>Standard Spec Updates</a:t>
            </a:r>
          </a:p>
        </p:txBody>
      </p:sp>
      <p:sp>
        <p:nvSpPr>
          <p:cNvPr id="2" name="Content Placeholder 1"/>
          <p:cNvSpPr>
            <a:spLocks noGrp="1"/>
          </p:cNvSpPr>
          <p:nvPr>
            <p:ph idx="1"/>
          </p:nvPr>
        </p:nvSpPr>
        <p:spPr>
          <a:xfrm>
            <a:off x="457199" y="990600"/>
            <a:ext cx="8556625" cy="3873500"/>
          </a:xfrm>
        </p:spPr>
        <p:txBody>
          <a:bodyPr/>
          <a:lstStyle/>
          <a:p>
            <a:r>
              <a:rPr lang="en-US" dirty="0"/>
              <a:t>Bolting Procedures for Steel Diaphragms on Prestressed Concrete Girder Bridges</a:t>
            </a:r>
          </a:p>
          <a:p>
            <a:r>
              <a:rPr lang="en-US" dirty="0"/>
              <a:t>Concrete Masonry Overlay bid item</a:t>
            </a:r>
          </a:p>
          <a:p>
            <a:r>
              <a:rPr lang="en-US" dirty="0"/>
              <a:t>Steel Railings</a:t>
            </a:r>
          </a:p>
          <a:p>
            <a:pPr marL="109537" indent="0">
              <a:buNone/>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10</a:t>
            </a:fld>
            <a:endParaRPr lang="en-US" dirty="0"/>
          </a:p>
        </p:txBody>
      </p:sp>
      <p:pic>
        <p:nvPicPr>
          <p:cNvPr id="7" name="Picture 6">
            <a:extLst>
              <a:ext uri="{FF2B5EF4-FFF2-40B4-BE49-F238E27FC236}">
                <a16:creationId xmlns:a16="http://schemas.microsoft.com/office/drawing/2014/main" id="{08DEEA57-E6D1-4179-8B6E-189DA7AAC9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724" t="56098" r="14824" b="18103"/>
          <a:stretch/>
        </p:blipFill>
        <p:spPr>
          <a:xfrm>
            <a:off x="3886200" y="2514600"/>
            <a:ext cx="4953000" cy="3270849"/>
          </a:xfrm>
          <a:prstGeom prst="rect">
            <a:avLst/>
          </a:prstGeom>
        </p:spPr>
      </p:pic>
    </p:spTree>
    <p:extLst>
      <p:ext uri="{BB962C8B-B14F-4D97-AF65-F5344CB8AC3E}">
        <p14:creationId xmlns:p14="http://schemas.microsoft.com/office/powerpoint/2010/main" val="3322671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3068"/>
            <a:ext cx="8229600" cy="1143000"/>
          </a:xfrm>
        </p:spPr>
        <p:txBody>
          <a:bodyPr>
            <a:normAutofit/>
          </a:bodyPr>
          <a:lstStyle/>
          <a:p>
            <a:r>
              <a:rPr lang="en-US" dirty="0"/>
              <a:t>Standard Spec Updates</a:t>
            </a:r>
          </a:p>
        </p:txBody>
      </p:sp>
      <p:sp>
        <p:nvSpPr>
          <p:cNvPr id="2" name="Content Placeholder 1"/>
          <p:cNvSpPr>
            <a:spLocks noGrp="1"/>
          </p:cNvSpPr>
          <p:nvPr>
            <p:ph idx="1"/>
          </p:nvPr>
        </p:nvSpPr>
        <p:spPr>
          <a:xfrm>
            <a:off x="457199" y="990600"/>
            <a:ext cx="8556625" cy="3873500"/>
          </a:xfrm>
        </p:spPr>
        <p:txBody>
          <a:bodyPr/>
          <a:lstStyle/>
          <a:p>
            <a:r>
              <a:rPr lang="en-US" dirty="0"/>
              <a:t>Ancillary (Wind Loaded) Structures</a:t>
            </a:r>
          </a:p>
          <a:p>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11</a:t>
            </a:fld>
            <a:endParaRPr lang="en-US" dirty="0"/>
          </a:p>
        </p:txBody>
      </p:sp>
      <p:pic>
        <p:nvPicPr>
          <p:cNvPr id="6" name="Picture 5">
            <a:extLst>
              <a:ext uri="{FF2B5EF4-FFF2-40B4-BE49-F238E27FC236}">
                <a16:creationId xmlns:a16="http://schemas.microsoft.com/office/drawing/2014/main" id="{0C482C9C-732D-4D10-9F49-576CC9A2595E}"/>
              </a:ext>
            </a:extLst>
          </p:cNvPr>
          <p:cNvPicPr>
            <a:picLocks noChangeAspect="1"/>
          </p:cNvPicPr>
          <p:nvPr/>
        </p:nvPicPr>
        <p:blipFill>
          <a:blip r:embed="rId3"/>
          <a:stretch>
            <a:fillRect/>
          </a:stretch>
        </p:blipFill>
        <p:spPr>
          <a:xfrm>
            <a:off x="1650347" y="1676400"/>
            <a:ext cx="6170328" cy="37036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5408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12</a:t>
            </a:fld>
            <a:endParaRPr lang="en-US" dirty="0"/>
          </a:p>
        </p:txBody>
      </p:sp>
      <p:sp>
        <p:nvSpPr>
          <p:cNvPr id="9" name="Content Placeholder 1"/>
          <p:cNvSpPr>
            <a:spLocks noGrp="1"/>
          </p:cNvSpPr>
          <p:nvPr>
            <p:ph idx="1"/>
          </p:nvPr>
        </p:nvSpPr>
        <p:spPr>
          <a:xfrm>
            <a:off x="457200" y="987490"/>
            <a:ext cx="8229600" cy="4800600"/>
          </a:xfrm>
        </p:spPr>
        <p:txBody>
          <a:bodyPr/>
          <a:lstStyle/>
          <a:p>
            <a:r>
              <a:rPr lang="en-US" dirty="0"/>
              <a:t>Ancillary (Wind Loaded) Structures (continued)</a:t>
            </a:r>
          </a:p>
          <a:p>
            <a:pPr lvl="1"/>
            <a:r>
              <a:rPr lang="en-US" dirty="0"/>
              <a:t>654: Department no longer supply anchor rods for type 10 and 13 concrete bases.  Contractor will furnish these anchor rods going forward</a:t>
            </a:r>
          </a:p>
          <a:p>
            <a:pPr lvl="1"/>
            <a:r>
              <a:rPr lang="en-US" dirty="0"/>
              <a:t>657: New bid items and specifications added for Anchor Assemblies for Light Poles on Structure</a:t>
            </a:r>
          </a:p>
          <a:p>
            <a:pPr lvl="1"/>
            <a:r>
              <a:rPr lang="en-US" dirty="0"/>
              <a:t>ASP6 (641.2.9(3)): Contractor may provide overhead sign support members with straight or tapered poles and mast arms, unless noted otherwise on the plans</a:t>
            </a:r>
          </a:p>
          <a:p>
            <a:pPr marL="630238" lvl="2" indent="0">
              <a:buNone/>
            </a:pPr>
            <a:endParaRPr lang="en-US" dirty="0"/>
          </a:p>
        </p:txBody>
      </p:sp>
      <p:sp>
        <p:nvSpPr>
          <p:cNvPr id="8" name="Title 2">
            <a:extLst>
              <a:ext uri="{FF2B5EF4-FFF2-40B4-BE49-F238E27FC236}">
                <a16:creationId xmlns:a16="http://schemas.microsoft.com/office/drawing/2014/main" id="{3B34DA58-E15E-4555-A260-80E89F071511}"/>
              </a:ext>
            </a:extLst>
          </p:cNvPr>
          <p:cNvSpPr>
            <a:spLocks noGrp="1"/>
          </p:cNvSpPr>
          <p:nvPr>
            <p:ph type="title"/>
          </p:nvPr>
        </p:nvSpPr>
        <p:spPr>
          <a:xfrm>
            <a:off x="457200" y="-43068"/>
            <a:ext cx="8229600" cy="1143000"/>
          </a:xfrm>
        </p:spPr>
        <p:txBody>
          <a:bodyPr>
            <a:normAutofit/>
          </a:bodyPr>
          <a:lstStyle/>
          <a:p>
            <a:r>
              <a:rPr lang="en-US" dirty="0"/>
              <a:t>Standard Spec Updates</a:t>
            </a:r>
          </a:p>
        </p:txBody>
      </p:sp>
    </p:spTree>
    <p:extLst>
      <p:ext uri="{BB962C8B-B14F-4D97-AF65-F5344CB8AC3E}">
        <p14:creationId xmlns:p14="http://schemas.microsoft.com/office/powerpoint/2010/main" val="940454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3068"/>
            <a:ext cx="8229600" cy="1143000"/>
          </a:xfrm>
        </p:spPr>
        <p:txBody>
          <a:bodyPr>
            <a:normAutofit/>
          </a:bodyPr>
          <a:lstStyle/>
          <a:p>
            <a:r>
              <a:rPr lang="en-US" dirty="0"/>
              <a:t>ASP 6</a:t>
            </a:r>
          </a:p>
        </p:txBody>
      </p:sp>
      <p:sp>
        <p:nvSpPr>
          <p:cNvPr id="2" name="Content Placeholder 1"/>
          <p:cNvSpPr>
            <a:spLocks noGrp="1"/>
          </p:cNvSpPr>
          <p:nvPr>
            <p:ph idx="1"/>
          </p:nvPr>
        </p:nvSpPr>
        <p:spPr>
          <a:xfrm>
            <a:off x="457199" y="990600"/>
            <a:ext cx="8556625" cy="3873500"/>
          </a:xfrm>
        </p:spPr>
        <p:txBody>
          <a:bodyPr/>
          <a:lstStyle/>
          <a:p>
            <a:r>
              <a:rPr lang="en-US" dirty="0"/>
              <a:t>Revise 203.3.2.2: Restoration of contractor-caused damage</a:t>
            </a:r>
          </a:p>
          <a:p>
            <a:pPr marL="109537" indent="0">
              <a:buNone/>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13</a:t>
            </a:fld>
            <a:endParaRPr lang="en-US" dirty="0"/>
          </a:p>
        </p:txBody>
      </p:sp>
      <p:pic>
        <p:nvPicPr>
          <p:cNvPr id="6" name="Picture 5">
            <a:extLst>
              <a:ext uri="{FF2B5EF4-FFF2-40B4-BE49-F238E27FC236}">
                <a16:creationId xmlns:a16="http://schemas.microsoft.com/office/drawing/2014/main" id="{7C407C35-8C04-40A7-B6EA-BD72E6810FEE}"/>
              </a:ext>
            </a:extLst>
          </p:cNvPr>
          <p:cNvPicPr>
            <a:picLocks noChangeAspect="1"/>
          </p:cNvPicPr>
          <p:nvPr/>
        </p:nvPicPr>
        <p:blipFill>
          <a:blip r:embed="rId3"/>
          <a:stretch>
            <a:fillRect/>
          </a:stretch>
        </p:blipFill>
        <p:spPr>
          <a:xfrm>
            <a:off x="2634932" y="2085614"/>
            <a:ext cx="6378892" cy="3584936"/>
          </a:xfrm>
          <a:prstGeom prst="rect">
            <a:avLst/>
          </a:prstGeom>
        </p:spPr>
      </p:pic>
    </p:spTree>
    <p:extLst>
      <p:ext uri="{BB962C8B-B14F-4D97-AF65-F5344CB8AC3E}">
        <p14:creationId xmlns:p14="http://schemas.microsoft.com/office/powerpoint/2010/main" val="3360388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322" y="-39756"/>
            <a:ext cx="8229600" cy="1143000"/>
          </a:xfrm>
        </p:spPr>
        <p:txBody>
          <a:bodyPr>
            <a:normAutofit/>
          </a:bodyPr>
          <a:lstStyle/>
          <a:p>
            <a:r>
              <a:rPr lang="en-US" dirty="0"/>
              <a:t>Const. &amp; Mat’ls Manual Updates</a:t>
            </a:r>
          </a:p>
        </p:txBody>
      </p:sp>
      <p:sp>
        <p:nvSpPr>
          <p:cNvPr id="2" name="Content Placeholder 1"/>
          <p:cNvSpPr>
            <a:spLocks noGrp="1"/>
          </p:cNvSpPr>
          <p:nvPr>
            <p:ph idx="1"/>
          </p:nvPr>
        </p:nvSpPr>
        <p:spPr>
          <a:xfrm>
            <a:off x="437322" y="959716"/>
            <a:ext cx="8229600" cy="3873500"/>
          </a:xfrm>
        </p:spPr>
        <p:txBody>
          <a:bodyPr/>
          <a:lstStyle/>
          <a:p>
            <a:r>
              <a:rPr lang="en-US" dirty="0"/>
              <a:t>Contact BOS Structures Design at 608-266-8489 if damage to steel or concrete girders occurs during deck removal.</a:t>
            </a:r>
          </a:p>
          <a:p>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14</a:t>
            </a:fld>
            <a:endParaRPr lang="en-US" dirty="0"/>
          </a:p>
        </p:txBody>
      </p:sp>
      <p:pic>
        <p:nvPicPr>
          <p:cNvPr id="6" name="Picture 5">
            <a:extLst>
              <a:ext uri="{FF2B5EF4-FFF2-40B4-BE49-F238E27FC236}">
                <a16:creationId xmlns:a16="http://schemas.microsoft.com/office/drawing/2014/main" id="{668EE090-9BA4-4F3D-84CD-0B0F3CD36BA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contrast="-3000"/>
                    </a14:imgEffect>
                  </a14:imgLayer>
                </a14:imgProps>
              </a:ext>
            </a:extLst>
          </a:blip>
          <a:stretch>
            <a:fillRect/>
          </a:stretch>
        </p:blipFill>
        <p:spPr>
          <a:xfrm>
            <a:off x="2743200" y="2302309"/>
            <a:ext cx="4855055" cy="3641291"/>
          </a:xfrm>
          <a:prstGeom prst="rect">
            <a:avLst/>
          </a:prstGeom>
        </p:spPr>
      </p:pic>
    </p:spTree>
    <p:extLst>
      <p:ext uri="{BB962C8B-B14F-4D97-AF65-F5344CB8AC3E}">
        <p14:creationId xmlns:p14="http://schemas.microsoft.com/office/powerpoint/2010/main" val="2621128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dirty="0"/>
              <a:t>Contacting BOS – When &amp; Why</a:t>
            </a:r>
          </a:p>
          <a:p>
            <a:endParaRPr lang="en-US" sz="2000" dirty="0"/>
          </a:p>
          <a:p>
            <a:r>
              <a:rPr lang="en-US" dirty="0"/>
              <a:t>Specification and Manual Updates</a:t>
            </a:r>
          </a:p>
          <a:p>
            <a:endParaRPr lang="en-US" sz="2000" dirty="0"/>
          </a:p>
          <a:p>
            <a:r>
              <a:rPr lang="en-US" b="1" dirty="0"/>
              <a:t>Structures Construction Issues</a:t>
            </a:r>
          </a:p>
          <a:p>
            <a:endParaRPr lang="en-US" sz="2000" dirty="0"/>
          </a:p>
          <a:p>
            <a:r>
              <a:rPr lang="en-US" dirty="0">
                <a:solidFill>
                  <a:schemeClr val="bg1">
                    <a:lumMod val="75000"/>
                  </a:schemeClr>
                </a:solidFill>
              </a:rPr>
              <a:t>Ancillary (Wind Loaded) Structure Issues</a:t>
            </a:r>
          </a:p>
          <a:p>
            <a:endParaRPr lang="en-US" sz="2000" dirty="0">
              <a:solidFill>
                <a:schemeClr val="bg1">
                  <a:lumMod val="75000"/>
                </a:schemeClr>
              </a:solidFill>
            </a:endParaRPr>
          </a:p>
          <a:p>
            <a:r>
              <a:rPr lang="en-US" dirty="0">
                <a:solidFill>
                  <a:schemeClr val="bg1">
                    <a:lumMod val="75000"/>
                  </a:schemeClr>
                </a:solidFill>
              </a:rPr>
              <a:t>Fabrication &amp; Materials Updates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15</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extLst>
      <p:ext uri="{BB962C8B-B14F-4D97-AF65-F5344CB8AC3E}">
        <p14:creationId xmlns:p14="http://schemas.microsoft.com/office/powerpoint/2010/main" val="1539917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dirty="0"/>
              <a:t>Contacting BOS – When &amp; Why</a:t>
            </a:r>
          </a:p>
          <a:p>
            <a:endParaRPr lang="en-US" sz="2000" dirty="0"/>
          </a:p>
          <a:p>
            <a:r>
              <a:rPr lang="en-US" dirty="0"/>
              <a:t>Specification and Manual Updates</a:t>
            </a:r>
          </a:p>
          <a:p>
            <a:endParaRPr lang="en-US" sz="2000" dirty="0"/>
          </a:p>
          <a:p>
            <a:r>
              <a:rPr lang="en-US" b="1" dirty="0"/>
              <a:t>Structures Construction Issues</a:t>
            </a:r>
          </a:p>
          <a:p>
            <a:endParaRPr lang="en-US" sz="2000" dirty="0"/>
          </a:p>
          <a:p>
            <a:r>
              <a:rPr lang="en-US" dirty="0">
                <a:solidFill>
                  <a:schemeClr val="bg1">
                    <a:lumMod val="75000"/>
                  </a:schemeClr>
                </a:solidFill>
              </a:rPr>
              <a:t>Ancillary (Wind Loaded) Structure Issues</a:t>
            </a:r>
          </a:p>
          <a:p>
            <a:endParaRPr lang="en-US" sz="2000" dirty="0">
              <a:solidFill>
                <a:schemeClr val="bg1">
                  <a:lumMod val="75000"/>
                </a:schemeClr>
              </a:solidFill>
            </a:endParaRPr>
          </a:p>
          <a:p>
            <a:r>
              <a:rPr lang="en-US" dirty="0">
                <a:solidFill>
                  <a:schemeClr val="bg1">
                    <a:lumMod val="75000"/>
                  </a:schemeClr>
                </a:solidFill>
              </a:rPr>
              <a:t>Fabrication &amp; Materials Updates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16</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
        <p:nvSpPr>
          <p:cNvPr id="2" name="Left Brace 1">
            <a:extLst>
              <a:ext uri="{FF2B5EF4-FFF2-40B4-BE49-F238E27FC236}">
                <a16:creationId xmlns:a16="http://schemas.microsoft.com/office/drawing/2014/main" id="{D86780F6-0947-42E6-AFFC-3F5313602EEA}"/>
              </a:ext>
            </a:extLst>
          </p:cNvPr>
          <p:cNvSpPr/>
          <p:nvPr/>
        </p:nvSpPr>
        <p:spPr>
          <a:xfrm>
            <a:off x="6019800" y="2133600"/>
            <a:ext cx="457200" cy="137160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AA8144B1-C29B-486D-989A-2356999A6336}"/>
              </a:ext>
            </a:extLst>
          </p:cNvPr>
          <p:cNvSpPr txBox="1"/>
          <p:nvPr/>
        </p:nvSpPr>
        <p:spPr>
          <a:xfrm>
            <a:off x="6248400" y="2088222"/>
            <a:ext cx="3276600" cy="1754326"/>
          </a:xfrm>
          <a:prstGeom prst="rect">
            <a:avLst/>
          </a:prstGeom>
          <a:noFill/>
        </p:spPr>
        <p:txBody>
          <a:bodyPr wrap="square" rtlCol="0">
            <a:spAutoFit/>
          </a:bodyPr>
          <a:lstStyle/>
          <a:p>
            <a:pPr marL="112713" indent="-112713">
              <a:buFont typeface="Arial" panose="020B0604020202020204" pitchFamily="34" charset="0"/>
              <a:buChar char="•"/>
            </a:pPr>
            <a:r>
              <a:rPr lang="en-US" b="1" dirty="0"/>
              <a:t>Wing Tips</a:t>
            </a:r>
          </a:p>
          <a:p>
            <a:pPr marL="112713" indent="-112713">
              <a:buFont typeface="Arial" panose="020B0604020202020204" pitchFamily="34" charset="0"/>
              <a:buChar char="•"/>
            </a:pPr>
            <a:r>
              <a:rPr lang="en-US" b="1" dirty="0"/>
              <a:t>Riprap Specifications</a:t>
            </a:r>
          </a:p>
          <a:p>
            <a:pPr marL="112713" indent="-112713">
              <a:buFont typeface="Arial" panose="020B0604020202020204" pitchFamily="34" charset="0"/>
              <a:buChar char="•"/>
            </a:pPr>
            <a:r>
              <a:rPr lang="en-US" b="1" dirty="0"/>
              <a:t>Struct. Approach Slabs</a:t>
            </a:r>
          </a:p>
          <a:p>
            <a:pPr marL="112713" indent="-112713">
              <a:buFont typeface="Arial" panose="020B0604020202020204" pitchFamily="34" charset="0"/>
              <a:buChar char="•"/>
            </a:pPr>
            <a:r>
              <a:rPr lang="en-US" b="1" dirty="0"/>
              <a:t>Proprietary Walls</a:t>
            </a:r>
          </a:p>
          <a:p>
            <a:pPr marL="112713" indent="-112713">
              <a:buFont typeface="Arial" panose="020B0604020202020204" pitchFamily="34" charset="0"/>
              <a:buChar char="•"/>
            </a:pPr>
            <a:r>
              <a:rPr lang="en-US" b="1" dirty="0"/>
              <a:t>Steel Exp. Bearings</a:t>
            </a:r>
          </a:p>
          <a:p>
            <a:endParaRPr lang="en-US" b="1" dirty="0"/>
          </a:p>
        </p:txBody>
      </p:sp>
    </p:spTree>
    <p:extLst>
      <p:ext uri="{BB962C8B-B14F-4D97-AF65-F5344CB8AC3E}">
        <p14:creationId xmlns:p14="http://schemas.microsoft.com/office/powerpoint/2010/main" val="1693006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Wing Tip Erosion and Drainage</a:t>
            </a:r>
          </a:p>
        </p:txBody>
      </p:sp>
      <p:sp>
        <p:nvSpPr>
          <p:cNvPr id="9" name="Content Placeholder 1"/>
          <p:cNvSpPr>
            <a:spLocks noGrp="1"/>
          </p:cNvSpPr>
          <p:nvPr>
            <p:ph idx="1"/>
          </p:nvPr>
        </p:nvSpPr>
        <p:spPr>
          <a:xfrm>
            <a:off x="457200" y="990600"/>
            <a:ext cx="8145642" cy="4800600"/>
          </a:xfrm>
        </p:spPr>
        <p:txBody>
          <a:bodyPr/>
          <a:lstStyle/>
          <a:p>
            <a:r>
              <a:rPr lang="en-US" dirty="0"/>
              <a:t>Be sure grading around wing tips promotes proper drainage.</a:t>
            </a:r>
          </a:p>
          <a:p>
            <a:r>
              <a:rPr lang="en-US" dirty="0"/>
              <a:t>Typically finished grade ends 6” above wing tip.</a:t>
            </a:r>
          </a:p>
          <a:p>
            <a:r>
              <a:rPr lang="en-US" dirty="0"/>
              <a:t>Do not allow bituminous sealant around wing tips.</a:t>
            </a:r>
          </a:p>
          <a:p>
            <a:pPr marL="109537" indent="0">
              <a:buNone/>
            </a:pPr>
            <a:endParaRPr lang="en-US" dirty="0"/>
          </a:p>
          <a:p>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 name="Picture 9"/>
          <p:cNvPicPr>
            <a:picLocks noChangeAspect="1"/>
          </p:cNvPicPr>
          <p:nvPr/>
        </p:nvPicPr>
        <p:blipFill>
          <a:blip r:embed="rId3"/>
          <a:stretch>
            <a:fillRect/>
          </a:stretch>
        </p:blipFill>
        <p:spPr>
          <a:xfrm>
            <a:off x="4766379" y="2932981"/>
            <a:ext cx="3878442" cy="3772619"/>
          </a:xfrm>
          <a:prstGeom prst="rect">
            <a:avLst/>
          </a:prstGeom>
          <a:ln>
            <a:noFill/>
          </a:ln>
          <a:effectLst>
            <a:outerShdw blurRad="292100" dist="139700" dir="2700000" algn="tl" rotWithShape="0">
              <a:srgbClr val="333333">
                <a:alpha val="65000"/>
              </a:srgbClr>
            </a:outerShdw>
          </a:effectLst>
        </p:spPr>
      </p:pic>
      <p:sp>
        <p:nvSpPr>
          <p:cNvPr id="12" name="Content Placeholder 1"/>
          <p:cNvSpPr txBox="1">
            <a:spLocks/>
          </p:cNvSpPr>
          <p:nvPr/>
        </p:nvSpPr>
        <p:spPr bwMode="auto">
          <a:xfrm>
            <a:off x="457200" y="2819400"/>
            <a:ext cx="4267199"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dirty="0"/>
              <a:t>The end of the structural approach slab is not the end of wing.</a:t>
            </a:r>
          </a:p>
          <a:p>
            <a:pPr marL="109537" indent="0">
              <a:buFont typeface="Wingdings 3" pitchFamily="18" charset="2"/>
              <a:buNone/>
            </a:pPr>
            <a:endParaRPr lang="en-US" dirty="0"/>
          </a:p>
          <a:p>
            <a:endParaRPr lang="en-US" dirty="0"/>
          </a:p>
        </p:txBody>
      </p:sp>
      <p:sp>
        <p:nvSpPr>
          <p:cNvPr id="13" name="&quot;No&quot; Symbol 12"/>
          <p:cNvSpPr/>
          <p:nvPr/>
        </p:nvSpPr>
        <p:spPr>
          <a:xfrm>
            <a:off x="4825774" y="2969815"/>
            <a:ext cx="3675693" cy="3538611"/>
          </a:xfrm>
          <a:prstGeom prst="noSmoking">
            <a:avLst>
              <a:gd name="adj" fmla="val 6642"/>
            </a:avLst>
          </a:prstGeom>
          <a:solidFill>
            <a:schemeClr val="accent1">
              <a:alpha val="31000"/>
            </a:schemeClr>
          </a:solidFill>
          <a:ln cmpd="sng">
            <a:solidFill>
              <a:schemeClr val="accent1">
                <a:shade val="50000"/>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Slide Number Placeholder 1"/>
          <p:cNvSpPr>
            <a:spLocks noGrp="1"/>
          </p:cNvSpPr>
          <p:nvPr>
            <p:ph type="sldNum" sz="quarter" idx="10"/>
          </p:nvPr>
        </p:nvSpPr>
        <p:spPr/>
        <p:txBody>
          <a:bodyPr/>
          <a:lstStyle/>
          <a:p>
            <a:pPr>
              <a:defRPr/>
            </a:pPr>
            <a:fld id="{89C35698-ECFA-45D4-B95F-4F52958123EB}" type="slidenum">
              <a:rPr lang="en-US" smtClean="0"/>
              <a:pPr>
                <a:defRPr/>
              </a:pPr>
              <a:t>17</a:t>
            </a:fld>
            <a:endParaRPr lang="en-US" dirty="0"/>
          </a:p>
        </p:txBody>
      </p:sp>
    </p:spTree>
    <p:extLst>
      <p:ext uri="{BB962C8B-B14F-4D97-AF65-F5344CB8AC3E}">
        <p14:creationId xmlns:p14="http://schemas.microsoft.com/office/powerpoint/2010/main" val="628776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18</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Wing Tip Erosion and Drainage</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914400"/>
            <a:ext cx="10419048" cy="4761905"/>
          </a:xfrm>
          <a:prstGeom prst="rect">
            <a:avLst/>
          </a:prstGeom>
        </p:spPr>
      </p:pic>
      <p:pic>
        <p:nvPicPr>
          <p:cNvPr id="5" name="Picture 4"/>
          <p:cNvPicPr>
            <a:picLocks noChangeAspect="1"/>
          </p:cNvPicPr>
          <p:nvPr/>
        </p:nvPicPr>
        <p:blipFill>
          <a:blip r:embed="rId5"/>
          <a:stretch>
            <a:fillRect/>
          </a:stretch>
        </p:blipFill>
        <p:spPr>
          <a:xfrm>
            <a:off x="5591344" y="3505200"/>
            <a:ext cx="3057356" cy="198352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Above"/>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511003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A958ED-F27E-42BE-85F1-37991E468672}"/>
              </a:ext>
            </a:extLst>
          </p:cNvPr>
          <p:cNvSpPr>
            <a:spLocks noGrp="1"/>
          </p:cNvSpPr>
          <p:nvPr>
            <p:ph idx="1"/>
          </p:nvPr>
        </p:nvSpPr>
        <p:spPr>
          <a:xfrm>
            <a:off x="457200" y="1143000"/>
            <a:ext cx="4670425" cy="3886200"/>
          </a:xfrm>
        </p:spPr>
        <p:txBody>
          <a:bodyPr/>
          <a:lstStyle/>
          <a:p>
            <a:r>
              <a:rPr lang="en-US" dirty="0"/>
              <a:t>Common problems with supplied riprap:</a:t>
            </a:r>
          </a:p>
          <a:p>
            <a:pPr lvl="1"/>
            <a:r>
              <a:rPr lang="en-US" dirty="0"/>
              <a:t>Stone sizes too small</a:t>
            </a:r>
          </a:p>
          <a:p>
            <a:pPr lvl="1"/>
            <a:r>
              <a:rPr lang="en-US" dirty="0"/>
              <a:t>Stone sizes poorly distributed</a:t>
            </a:r>
          </a:p>
          <a:p>
            <a:pPr lvl="1"/>
            <a:r>
              <a:rPr lang="en-US" dirty="0"/>
              <a:t>Too many fines are included</a:t>
            </a:r>
          </a:p>
          <a:p>
            <a:r>
              <a:rPr lang="en-US" dirty="0"/>
              <a:t>Ensure riprap complies with Specified grade- see CMM 6-45.7.7.1</a:t>
            </a:r>
          </a:p>
        </p:txBody>
      </p:sp>
      <p:sp>
        <p:nvSpPr>
          <p:cNvPr id="4" name="Slide Number Placeholder 3">
            <a:extLst>
              <a:ext uri="{FF2B5EF4-FFF2-40B4-BE49-F238E27FC236}">
                <a16:creationId xmlns:a16="http://schemas.microsoft.com/office/drawing/2014/main" id="{2F11441F-6650-4224-BC70-256DC1451C40}"/>
              </a:ext>
            </a:extLst>
          </p:cNvPr>
          <p:cNvSpPr>
            <a:spLocks noGrp="1"/>
          </p:cNvSpPr>
          <p:nvPr>
            <p:ph type="sldNum" sz="quarter" idx="10"/>
          </p:nvPr>
        </p:nvSpPr>
        <p:spPr/>
        <p:txBody>
          <a:bodyPr/>
          <a:lstStyle/>
          <a:p>
            <a:pPr>
              <a:defRPr/>
            </a:pPr>
            <a:fld id="{89C35698-ECFA-45D4-B95F-4F52958123EB}" type="slidenum">
              <a:rPr lang="en-US" smtClean="0"/>
              <a:pPr>
                <a:defRPr/>
              </a:pPr>
              <a:t>19</a:t>
            </a:fld>
            <a:endParaRPr lang="en-US" dirty="0"/>
          </a:p>
        </p:txBody>
      </p:sp>
      <p:pic>
        <p:nvPicPr>
          <p:cNvPr id="6" name="Picture 5">
            <a:extLst>
              <a:ext uri="{FF2B5EF4-FFF2-40B4-BE49-F238E27FC236}">
                <a16:creationId xmlns:a16="http://schemas.microsoft.com/office/drawing/2014/main" id="{4CAC8F9A-A552-4554-BBEE-D4CCC0C90D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7625" y="3086100"/>
            <a:ext cx="3886200" cy="2899469"/>
          </a:xfrm>
          <a:prstGeom prst="rect">
            <a:avLst/>
          </a:prstGeom>
        </p:spPr>
      </p:pic>
      <p:sp>
        <p:nvSpPr>
          <p:cNvPr id="7" name="Title 2">
            <a:extLst>
              <a:ext uri="{FF2B5EF4-FFF2-40B4-BE49-F238E27FC236}">
                <a16:creationId xmlns:a16="http://schemas.microsoft.com/office/drawing/2014/main" id="{D8DD3E4E-0479-44F9-AE25-029BD7A53D46}"/>
              </a:ext>
            </a:extLst>
          </p:cNvPr>
          <p:cNvSpPr txBox="1">
            <a:spLocks/>
          </p:cNvSpPr>
          <p:nvPr/>
        </p:nvSpPr>
        <p:spPr>
          <a:xfrm>
            <a:off x="457200" y="69850"/>
            <a:ext cx="8229600" cy="920750"/>
          </a:xfrm>
          <a:prstGeom prst="rect">
            <a:avLst/>
          </a:prstGeom>
        </p:spPr>
        <p:txBody>
          <a:bodyPr vert="horz" rtlCol="0" anchor="ctr">
            <a:no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sz="3600" dirty="0"/>
              <a:t>Riprap Specification and Installation</a:t>
            </a:r>
          </a:p>
        </p:txBody>
      </p:sp>
    </p:spTree>
    <p:extLst>
      <p:ext uri="{BB962C8B-B14F-4D97-AF65-F5344CB8AC3E}">
        <p14:creationId xmlns:p14="http://schemas.microsoft.com/office/powerpoint/2010/main" val="1665237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A395B19-CB39-4FA2-AA4A-F5F8BD94457E}"/>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18000" contrast="-19000"/>
                    </a14:imgEffect>
                  </a14:imgLayer>
                </a14:imgProps>
              </a:ext>
              <a:ext uri="{28A0092B-C50C-407E-A947-70E740481C1C}">
                <a14:useLocalDpi xmlns:a14="http://schemas.microsoft.com/office/drawing/2010/main" val="0"/>
              </a:ext>
            </a:extLst>
          </a:blip>
          <a:stretch>
            <a:fillRect/>
          </a:stretch>
        </p:blipFill>
        <p:spPr>
          <a:xfrm>
            <a:off x="1600200" y="228600"/>
            <a:ext cx="5715000" cy="5715000"/>
          </a:xfrm>
        </p:spPr>
      </p:pic>
      <p:sp>
        <p:nvSpPr>
          <p:cNvPr id="4" name="Slide Number Placeholder 3">
            <a:extLst>
              <a:ext uri="{FF2B5EF4-FFF2-40B4-BE49-F238E27FC236}">
                <a16:creationId xmlns:a16="http://schemas.microsoft.com/office/drawing/2014/main" id="{C740E287-5AE9-4BEC-97DC-0F8423D9B357}"/>
              </a:ext>
            </a:extLst>
          </p:cNvPr>
          <p:cNvSpPr>
            <a:spLocks noGrp="1"/>
          </p:cNvSpPr>
          <p:nvPr>
            <p:ph type="sldNum" sz="quarter" idx="10"/>
          </p:nvPr>
        </p:nvSpPr>
        <p:spPr/>
        <p:txBody>
          <a:bodyPr/>
          <a:lstStyle/>
          <a:p>
            <a:pPr>
              <a:defRPr/>
            </a:pPr>
            <a:fld id="{89C35698-ECFA-45D4-B95F-4F52958123EB}" type="slidenum">
              <a:rPr lang="en-US" smtClean="0"/>
              <a:pPr>
                <a:defRPr/>
              </a:pPr>
              <a:t>2</a:t>
            </a:fld>
            <a:endParaRPr lang="en-US" dirty="0"/>
          </a:p>
        </p:txBody>
      </p:sp>
    </p:spTree>
    <p:extLst>
      <p:ext uri="{BB962C8B-B14F-4D97-AF65-F5344CB8AC3E}">
        <p14:creationId xmlns:p14="http://schemas.microsoft.com/office/powerpoint/2010/main" val="3923521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7700EF-4751-408E-BBE5-4C974C24AAC9}"/>
              </a:ext>
            </a:extLst>
          </p:cNvPr>
          <p:cNvSpPr>
            <a:spLocks noGrp="1"/>
          </p:cNvSpPr>
          <p:nvPr>
            <p:ph idx="1"/>
          </p:nvPr>
        </p:nvSpPr>
        <p:spPr>
          <a:xfrm>
            <a:off x="457200" y="1143000"/>
            <a:ext cx="4890337" cy="3340100"/>
          </a:xfrm>
        </p:spPr>
        <p:txBody>
          <a:bodyPr/>
          <a:lstStyle/>
          <a:p>
            <a:r>
              <a:rPr lang="en-US" dirty="0"/>
              <a:t>Riprap should be installed per plan</a:t>
            </a:r>
          </a:p>
          <a:p>
            <a:r>
              <a:rPr lang="en-US" dirty="0"/>
              <a:t>Ensure toe of slope keyed in per plan detail</a:t>
            </a:r>
          </a:p>
          <a:p>
            <a:r>
              <a:rPr lang="en-US" dirty="0"/>
              <a:t>Do not omit geotextile fabric</a:t>
            </a:r>
          </a:p>
        </p:txBody>
      </p:sp>
      <p:sp>
        <p:nvSpPr>
          <p:cNvPr id="4" name="Slide Number Placeholder 3">
            <a:extLst>
              <a:ext uri="{FF2B5EF4-FFF2-40B4-BE49-F238E27FC236}">
                <a16:creationId xmlns:a16="http://schemas.microsoft.com/office/drawing/2014/main" id="{92D3195C-4CBC-4861-9528-734E12E77FD4}"/>
              </a:ext>
            </a:extLst>
          </p:cNvPr>
          <p:cNvSpPr>
            <a:spLocks noGrp="1"/>
          </p:cNvSpPr>
          <p:nvPr>
            <p:ph type="sldNum" sz="quarter" idx="10"/>
          </p:nvPr>
        </p:nvSpPr>
        <p:spPr/>
        <p:txBody>
          <a:bodyPr/>
          <a:lstStyle/>
          <a:p>
            <a:pPr>
              <a:defRPr/>
            </a:pPr>
            <a:fld id="{89C35698-ECFA-45D4-B95F-4F52958123EB}" type="slidenum">
              <a:rPr lang="en-US" smtClean="0"/>
              <a:pPr>
                <a:defRPr/>
              </a:pPr>
              <a:t>20</a:t>
            </a:fld>
            <a:endParaRPr lang="en-US" dirty="0"/>
          </a:p>
        </p:txBody>
      </p:sp>
      <p:pic>
        <p:nvPicPr>
          <p:cNvPr id="6" name="Picture 5">
            <a:extLst>
              <a:ext uri="{FF2B5EF4-FFF2-40B4-BE49-F238E27FC236}">
                <a16:creationId xmlns:a16="http://schemas.microsoft.com/office/drawing/2014/main" id="{4FAC10E6-DF42-47A4-9297-BD05C731F7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7537" y="1553852"/>
            <a:ext cx="3802005" cy="3703947"/>
          </a:xfrm>
          <a:prstGeom prst="rect">
            <a:avLst/>
          </a:prstGeom>
        </p:spPr>
      </p:pic>
      <p:sp>
        <p:nvSpPr>
          <p:cNvPr id="9" name="Title 2">
            <a:extLst>
              <a:ext uri="{FF2B5EF4-FFF2-40B4-BE49-F238E27FC236}">
                <a16:creationId xmlns:a16="http://schemas.microsoft.com/office/drawing/2014/main" id="{A66589C4-0B68-46E6-A2F1-26564D1E32C9}"/>
              </a:ext>
            </a:extLst>
          </p:cNvPr>
          <p:cNvSpPr txBox="1">
            <a:spLocks/>
          </p:cNvSpPr>
          <p:nvPr/>
        </p:nvSpPr>
        <p:spPr>
          <a:xfrm>
            <a:off x="457200" y="69850"/>
            <a:ext cx="8229600" cy="920750"/>
          </a:xfrm>
          <a:prstGeom prst="rect">
            <a:avLst/>
          </a:prstGeom>
        </p:spPr>
        <p:txBody>
          <a:bodyPr vert="horz" rtlCol="0" anchor="ctr">
            <a:no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sz="3600" dirty="0"/>
              <a:t>Riprap Specification and Installation</a:t>
            </a:r>
          </a:p>
        </p:txBody>
      </p:sp>
      <p:pic>
        <p:nvPicPr>
          <p:cNvPr id="7" name="Picture 6">
            <a:extLst>
              <a:ext uri="{FF2B5EF4-FFF2-40B4-BE49-F238E27FC236}">
                <a16:creationId xmlns:a16="http://schemas.microsoft.com/office/drawing/2014/main" id="{05D18E44-2907-431C-88C8-C9719B0F7137}"/>
              </a:ext>
            </a:extLst>
          </p:cNvPr>
          <p:cNvPicPr>
            <a:picLocks noChangeAspect="1"/>
          </p:cNvPicPr>
          <p:nvPr/>
        </p:nvPicPr>
        <p:blipFill>
          <a:blip r:embed="rId3"/>
          <a:stretch>
            <a:fillRect/>
          </a:stretch>
        </p:blipFill>
        <p:spPr>
          <a:xfrm>
            <a:off x="2514600" y="3352800"/>
            <a:ext cx="2541823" cy="2214228"/>
          </a:xfrm>
          <a:prstGeom prst="rect">
            <a:avLst/>
          </a:prstGeom>
        </p:spPr>
      </p:pic>
    </p:spTree>
    <p:extLst>
      <p:ext uri="{BB962C8B-B14F-4D97-AF65-F5344CB8AC3E}">
        <p14:creationId xmlns:p14="http://schemas.microsoft.com/office/powerpoint/2010/main" val="426777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21</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Structural Approach Slabs</a:t>
            </a:r>
          </a:p>
        </p:txBody>
      </p:sp>
      <p:sp>
        <p:nvSpPr>
          <p:cNvPr id="9" name="Content Placeholder 1"/>
          <p:cNvSpPr>
            <a:spLocks noGrp="1"/>
          </p:cNvSpPr>
          <p:nvPr>
            <p:ph idx="1"/>
          </p:nvPr>
        </p:nvSpPr>
        <p:spPr>
          <a:xfrm>
            <a:off x="457200" y="1143000"/>
            <a:ext cx="8229600" cy="4800600"/>
          </a:xfrm>
        </p:spPr>
        <p:txBody>
          <a:bodyPr/>
          <a:lstStyle/>
          <a:p>
            <a:r>
              <a:rPr lang="en-US" dirty="0"/>
              <a:t>Some contractors have requested to pour the structural approach slabs in conjunction with the bridge deck</a:t>
            </a:r>
          </a:p>
          <a:p>
            <a:pPr marL="109537" indent="0">
              <a:buNone/>
            </a:pPr>
            <a:endParaRPr lang="en-US" sz="2500" dirty="0"/>
          </a:p>
          <a:p>
            <a:r>
              <a:rPr lang="en-US" dirty="0"/>
              <a:t>Potential benefits:</a:t>
            </a:r>
          </a:p>
          <a:p>
            <a:pPr lvl="1"/>
            <a:r>
              <a:rPr lang="en-US" dirty="0"/>
              <a:t>Schedule</a:t>
            </a:r>
          </a:p>
          <a:p>
            <a:pPr lvl="1"/>
            <a:r>
              <a:rPr lang="en-US" dirty="0"/>
              <a:t>Ride</a:t>
            </a:r>
          </a:p>
          <a:p>
            <a:pPr lvl="1"/>
            <a:r>
              <a:rPr lang="en-US" dirty="0"/>
              <a:t>Durability</a:t>
            </a:r>
          </a:p>
          <a:p>
            <a:pPr marL="109537" indent="0">
              <a:buNone/>
            </a:pPr>
            <a:endParaRPr lang="en-US" sz="2500" dirty="0"/>
          </a:p>
          <a:p>
            <a:r>
              <a:rPr lang="en-US" dirty="0"/>
              <a:t>If you get this request, contact BOS to see if it is right for your situation</a:t>
            </a:r>
          </a:p>
          <a:p>
            <a:endParaRPr lang="en-US" dirty="0"/>
          </a:p>
          <a:p>
            <a:endParaRPr lang="en-US" dirty="0"/>
          </a:p>
          <a:p>
            <a:endParaRPr lang="en-US" dirty="0"/>
          </a:p>
        </p:txBody>
      </p:sp>
      <p:pic>
        <p:nvPicPr>
          <p:cNvPr id="2" name="Picture 1" descr="20160826_Lunda_B-13-707.pdf - Adobe Acrobat Pro DC"/>
          <p:cNvPicPr>
            <a:picLocks noChangeAspect="1"/>
          </p:cNvPicPr>
          <p:nvPr/>
        </p:nvPicPr>
        <p:blipFill rotWithShape="1">
          <a:blip r:embed="rId3" cstate="print">
            <a:extLst>
              <a:ext uri="{28A0092B-C50C-407E-A947-70E740481C1C}">
                <a14:useLocalDpi xmlns:a14="http://schemas.microsoft.com/office/drawing/2010/main" val="0"/>
              </a:ext>
            </a:extLst>
          </a:blip>
          <a:srcRect l="11667" t="14330" r="10833" b="3356"/>
          <a:stretch/>
        </p:blipFill>
        <p:spPr>
          <a:xfrm>
            <a:off x="3962400" y="1991474"/>
            <a:ext cx="4621212" cy="2981427"/>
          </a:xfrm>
          <a:prstGeom prst="rect">
            <a:avLst/>
          </a:prstGeom>
          <a:ln w="25400">
            <a:solidFill>
              <a:schemeClr val="bg2">
                <a:lumMod val="10000"/>
              </a:schemeClr>
            </a:solidFill>
          </a:ln>
        </p:spPr>
      </p:pic>
    </p:spTree>
    <p:extLst>
      <p:ext uri="{BB962C8B-B14F-4D97-AF65-F5344CB8AC3E}">
        <p14:creationId xmlns:p14="http://schemas.microsoft.com/office/powerpoint/2010/main" val="3950748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22</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Proprietary Retaining Walls</a:t>
            </a:r>
          </a:p>
        </p:txBody>
      </p:sp>
      <p:sp>
        <p:nvSpPr>
          <p:cNvPr id="9" name="Content Placeholder 1"/>
          <p:cNvSpPr>
            <a:spLocks noGrp="1"/>
          </p:cNvSpPr>
          <p:nvPr>
            <p:ph idx="1"/>
          </p:nvPr>
        </p:nvSpPr>
        <p:spPr>
          <a:xfrm>
            <a:off x="457200" y="1143000"/>
            <a:ext cx="8709024" cy="4800600"/>
          </a:xfrm>
        </p:spPr>
        <p:txBody>
          <a:bodyPr/>
          <a:lstStyle/>
          <a:p>
            <a:r>
              <a:rPr lang="en-US" dirty="0"/>
              <a:t>Systems are pre-approved by WisDOT</a:t>
            </a:r>
          </a:p>
          <a:p>
            <a:r>
              <a:rPr lang="en-US" dirty="0"/>
              <a:t>MSE walls, modular block gravity walls, bin, crib walls</a:t>
            </a:r>
          </a:p>
          <a:p>
            <a:r>
              <a:rPr lang="en-US" dirty="0"/>
              <a:t>Minimum embedment (1’-6”)</a:t>
            </a:r>
          </a:p>
          <a:p>
            <a:pPr lvl="1"/>
            <a:r>
              <a:rPr lang="en-US" dirty="0"/>
              <a:t>Embedment in contract plans is theoretical, </a:t>
            </a:r>
            <a:r>
              <a:rPr lang="en-US" b="1" dirty="0"/>
              <a:t>sloped</a:t>
            </a:r>
          </a:p>
          <a:p>
            <a:pPr lvl="1"/>
            <a:r>
              <a:rPr lang="en-US" dirty="0"/>
              <a:t>Shop drawings (by supplier/contractor) are as-built, </a:t>
            </a:r>
            <a:r>
              <a:rPr lang="en-US" b="1" dirty="0"/>
              <a:t>stepped</a:t>
            </a:r>
          </a:p>
          <a:p>
            <a:r>
              <a:rPr lang="en-US" dirty="0"/>
              <a:t>Payment is per </a:t>
            </a:r>
            <a:r>
              <a:rPr lang="en-US" b="1" i="1" dirty="0"/>
              <a:t>contract plans </a:t>
            </a:r>
            <a:r>
              <a:rPr lang="en-US" dirty="0"/>
              <a:t>(theoretical)            not shop drawings (as built)</a:t>
            </a:r>
          </a:p>
          <a:p>
            <a:pPr marL="109537" indent="0">
              <a:buNone/>
            </a:pPr>
            <a:endParaRPr lang="en-US" dirty="0"/>
          </a:p>
          <a:p>
            <a:endParaRPr lang="en-US" dirty="0"/>
          </a:p>
          <a:p>
            <a:endParaRPr lang="en-US" dirty="0"/>
          </a:p>
        </p:txBody>
      </p:sp>
    </p:spTree>
    <p:extLst>
      <p:ext uri="{BB962C8B-B14F-4D97-AF65-F5344CB8AC3E}">
        <p14:creationId xmlns:p14="http://schemas.microsoft.com/office/powerpoint/2010/main" val="1077407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B048AC1-5240-434C-BC36-0B26E916FE68}"/>
              </a:ext>
            </a:extLst>
          </p:cNvPr>
          <p:cNvPicPr>
            <a:picLocks noChangeAspect="1"/>
          </p:cNvPicPr>
          <p:nvPr/>
        </p:nvPicPr>
        <p:blipFill rotWithShape="1">
          <a:blip r:embed="rId3"/>
          <a:srcRect t="86665"/>
          <a:stretch/>
        </p:blipFill>
        <p:spPr>
          <a:xfrm>
            <a:off x="3326040" y="5029106"/>
            <a:ext cx="4578212" cy="609693"/>
          </a:xfrm>
          <a:prstGeom prst="rect">
            <a:avLst/>
          </a:prstGeom>
        </p:spPr>
      </p:pic>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23</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Proprietary Retaining Walls</a:t>
            </a:r>
          </a:p>
        </p:txBody>
      </p:sp>
      <p:pic>
        <p:nvPicPr>
          <p:cNvPr id="2" name="Picture 1">
            <a:extLst>
              <a:ext uri="{FF2B5EF4-FFF2-40B4-BE49-F238E27FC236}">
                <a16:creationId xmlns:a16="http://schemas.microsoft.com/office/drawing/2014/main" id="{29A2833E-4D62-452E-8689-84E1503D13E5}"/>
              </a:ext>
            </a:extLst>
          </p:cNvPr>
          <p:cNvPicPr>
            <a:picLocks noChangeAspect="1"/>
          </p:cNvPicPr>
          <p:nvPr/>
        </p:nvPicPr>
        <p:blipFill rotWithShape="1">
          <a:blip r:embed="rId4"/>
          <a:srcRect b="14266"/>
          <a:stretch/>
        </p:blipFill>
        <p:spPr>
          <a:xfrm>
            <a:off x="2145851" y="1066800"/>
            <a:ext cx="4852299" cy="3919777"/>
          </a:xfrm>
          <a:prstGeom prst="rect">
            <a:avLst/>
          </a:prstGeom>
        </p:spPr>
      </p:pic>
      <p:pic>
        <p:nvPicPr>
          <p:cNvPr id="5" name="Picture 4">
            <a:extLst>
              <a:ext uri="{FF2B5EF4-FFF2-40B4-BE49-F238E27FC236}">
                <a16:creationId xmlns:a16="http://schemas.microsoft.com/office/drawing/2014/main" id="{E76FC069-8B79-4A7E-A1EF-EACD45535794}"/>
              </a:ext>
            </a:extLst>
          </p:cNvPr>
          <p:cNvPicPr>
            <a:picLocks noChangeAspect="1"/>
          </p:cNvPicPr>
          <p:nvPr/>
        </p:nvPicPr>
        <p:blipFill>
          <a:blip r:embed="rId5"/>
          <a:stretch>
            <a:fillRect/>
          </a:stretch>
        </p:blipFill>
        <p:spPr>
          <a:xfrm>
            <a:off x="3316115" y="1024270"/>
            <a:ext cx="1179685" cy="566977"/>
          </a:xfrm>
          <a:prstGeom prst="rect">
            <a:avLst/>
          </a:prstGeom>
        </p:spPr>
      </p:pic>
      <p:pic>
        <p:nvPicPr>
          <p:cNvPr id="7" name="Picture 6">
            <a:extLst>
              <a:ext uri="{FF2B5EF4-FFF2-40B4-BE49-F238E27FC236}">
                <a16:creationId xmlns:a16="http://schemas.microsoft.com/office/drawing/2014/main" id="{590B1A0E-4315-4EFD-A0FE-A0E748B8AFBA}"/>
              </a:ext>
            </a:extLst>
          </p:cNvPr>
          <p:cNvPicPr>
            <a:picLocks noChangeAspect="1"/>
          </p:cNvPicPr>
          <p:nvPr/>
        </p:nvPicPr>
        <p:blipFill>
          <a:blip r:embed="rId5"/>
          <a:stretch>
            <a:fillRect/>
          </a:stretch>
        </p:blipFill>
        <p:spPr>
          <a:xfrm>
            <a:off x="1899344" y="3886200"/>
            <a:ext cx="1834455" cy="685800"/>
          </a:xfrm>
          <a:prstGeom prst="rect">
            <a:avLst/>
          </a:prstGeom>
        </p:spPr>
      </p:pic>
      <p:pic>
        <p:nvPicPr>
          <p:cNvPr id="8" name="Picture 7">
            <a:extLst>
              <a:ext uri="{FF2B5EF4-FFF2-40B4-BE49-F238E27FC236}">
                <a16:creationId xmlns:a16="http://schemas.microsoft.com/office/drawing/2014/main" id="{24A73D1C-A6BE-4248-8F66-5C69131D46C2}"/>
              </a:ext>
            </a:extLst>
          </p:cNvPr>
          <p:cNvPicPr>
            <a:picLocks noChangeAspect="1"/>
          </p:cNvPicPr>
          <p:nvPr/>
        </p:nvPicPr>
        <p:blipFill>
          <a:blip r:embed="rId5"/>
          <a:stretch>
            <a:fillRect/>
          </a:stretch>
        </p:blipFill>
        <p:spPr>
          <a:xfrm>
            <a:off x="4876800" y="4343400"/>
            <a:ext cx="1752600" cy="643177"/>
          </a:xfrm>
          <a:prstGeom prst="rect">
            <a:avLst/>
          </a:prstGeom>
        </p:spPr>
      </p:pic>
      <p:pic>
        <p:nvPicPr>
          <p:cNvPr id="9" name="Picture 8">
            <a:extLst>
              <a:ext uri="{FF2B5EF4-FFF2-40B4-BE49-F238E27FC236}">
                <a16:creationId xmlns:a16="http://schemas.microsoft.com/office/drawing/2014/main" id="{5D812DEC-8FEE-4E56-A3B6-D32BE9D35998}"/>
              </a:ext>
            </a:extLst>
          </p:cNvPr>
          <p:cNvPicPr>
            <a:picLocks noChangeAspect="1"/>
          </p:cNvPicPr>
          <p:nvPr/>
        </p:nvPicPr>
        <p:blipFill>
          <a:blip r:embed="rId5"/>
          <a:stretch>
            <a:fillRect/>
          </a:stretch>
        </p:blipFill>
        <p:spPr>
          <a:xfrm rot="16200000">
            <a:off x="4079669" y="4192553"/>
            <a:ext cx="1027286" cy="566977"/>
          </a:xfrm>
          <a:prstGeom prst="rect">
            <a:avLst/>
          </a:prstGeom>
        </p:spPr>
      </p:pic>
      <p:pic>
        <p:nvPicPr>
          <p:cNvPr id="10" name="Picture 9">
            <a:extLst>
              <a:ext uri="{FF2B5EF4-FFF2-40B4-BE49-F238E27FC236}">
                <a16:creationId xmlns:a16="http://schemas.microsoft.com/office/drawing/2014/main" id="{85E6C50C-B36E-422D-84C6-2960B9DE2291}"/>
              </a:ext>
            </a:extLst>
          </p:cNvPr>
          <p:cNvPicPr>
            <a:picLocks noChangeAspect="1"/>
          </p:cNvPicPr>
          <p:nvPr/>
        </p:nvPicPr>
        <p:blipFill>
          <a:blip r:embed="rId6"/>
          <a:stretch>
            <a:fillRect/>
          </a:stretch>
        </p:blipFill>
        <p:spPr>
          <a:xfrm>
            <a:off x="2057400" y="2057400"/>
            <a:ext cx="566977" cy="1255885"/>
          </a:xfrm>
          <a:prstGeom prst="rect">
            <a:avLst/>
          </a:prstGeom>
        </p:spPr>
      </p:pic>
      <p:sp>
        <p:nvSpPr>
          <p:cNvPr id="19" name="Parallelogram 18">
            <a:extLst>
              <a:ext uri="{FF2B5EF4-FFF2-40B4-BE49-F238E27FC236}">
                <a16:creationId xmlns:a16="http://schemas.microsoft.com/office/drawing/2014/main" id="{2814544A-C1CE-42DA-8610-66A475D8C8E7}"/>
              </a:ext>
            </a:extLst>
          </p:cNvPr>
          <p:cNvSpPr/>
          <p:nvPr/>
        </p:nvSpPr>
        <p:spPr>
          <a:xfrm rot="21334855">
            <a:off x="3655647" y="1661113"/>
            <a:ext cx="2295948" cy="1823216"/>
          </a:xfrm>
          <a:prstGeom prst="parallelogram">
            <a:avLst>
              <a:gd name="adj" fmla="val 8208"/>
            </a:avLst>
          </a:prstGeom>
          <a:solidFill>
            <a:srgbClr val="60AD53">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652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24</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Proprietary Retaining Walls</a:t>
            </a:r>
          </a:p>
        </p:txBody>
      </p:sp>
      <p:pic>
        <p:nvPicPr>
          <p:cNvPr id="5" name="Picture 4">
            <a:extLst>
              <a:ext uri="{FF2B5EF4-FFF2-40B4-BE49-F238E27FC236}">
                <a16:creationId xmlns:a16="http://schemas.microsoft.com/office/drawing/2014/main" id="{DA27D0E4-A0FC-4C75-BD2C-6540BF1681B7}"/>
              </a:ext>
            </a:extLst>
          </p:cNvPr>
          <p:cNvPicPr>
            <a:picLocks noChangeAspect="1"/>
          </p:cNvPicPr>
          <p:nvPr/>
        </p:nvPicPr>
        <p:blipFill>
          <a:blip r:embed="rId3"/>
          <a:stretch>
            <a:fillRect/>
          </a:stretch>
        </p:blipFill>
        <p:spPr>
          <a:xfrm>
            <a:off x="3326040" y="1066800"/>
            <a:ext cx="4578212" cy="4572000"/>
          </a:xfrm>
          <a:prstGeom prst="rect">
            <a:avLst/>
          </a:prstGeom>
        </p:spPr>
      </p:pic>
      <p:sp>
        <p:nvSpPr>
          <p:cNvPr id="7" name="Oval 6">
            <a:extLst>
              <a:ext uri="{FF2B5EF4-FFF2-40B4-BE49-F238E27FC236}">
                <a16:creationId xmlns:a16="http://schemas.microsoft.com/office/drawing/2014/main" id="{EF3F9699-A418-48BA-965E-F24410A30B13}"/>
              </a:ext>
            </a:extLst>
          </p:cNvPr>
          <p:cNvSpPr/>
          <p:nvPr/>
        </p:nvSpPr>
        <p:spPr>
          <a:xfrm>
            <a:off x="3179852" y="4036888"/>
            <a:ext cx="1524000" cy="533400"/>
          </a:xfrm>
          <a:prstGeom prst="ellipse">
            <a:avLst/>
          </a:prstGeom>
          <a:noFill/>
          <a:ln w="381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E8986AE-3F47-46DD-91CE-F1EA275F460C}"/>
              </a:ext>
            </a:extLst>
          </p:cNvPr>
          <p:cNvPicPr>
            <a:picLocks noChangeAspect="1"/>
          </p:cNvPicPr>
          <p:nvPr/>
        </p:nvPicPr>
        <p:blipFill>
          <a:blip r:embed="rId4"/>
          <a:stretch>
            <a:fillRect/>
          </a:stretch>
        </p:blipFill>
        <p:spPr>
          <a:xfrm rot="16200000">
            <a:off x="5808755" y="2398588"/>
            <a:ext cx="990600" cy="304800"/>
          </a:xfrm>
          <a:prstGeom prst="rect">
            <a:avLst/>
          </a:prstGeom>
        </p:spPr>
      </p:pic>
      <p:pic>
        <p:nvPicPr>
          <p:cNvPr id="11" name="Picture 10">
            <a:extLst>
              <a:ext uri="{FF2B5EF4-FFF2-40B4-BE49-F238E27FC236}">
                <a16:creationId xmlns:a16="http://schemas.microsoft.com/office/drawing/2014/main" id="{ED66A4B5-019D-4BE9-A249-82337ECE6399}"/>
              </a:ext>
            </a:extLst>
          </p:cNvPr>
          <p:cNvPicPr>
            <a:picLocks noChangeAspect="1"/>
          </p:cNvPicPr>
          <p:nvPr/>
        </p:nvPicPr>
        <p:blipFill>
          <a:blip r:embed="rId4"/>
          <a:stretch>
            <a:fillRect/>
          </a:stretch>
        </p:blipFill>
        <p:spPr>
          <a:xfrm>
            <a:off x="5906915" y="951707"/>
            <a:ext cx="1255885" cy="572293"/>
          </a:xfrm>
          <a:prstGeom prst="rect">
            <a:avLst/>
          </a:prstGeom>
        </p:spPr>
      </p:pic>
      <p:sp>
        <p:nvSpPr>
          <p:cNvPr id="12" name="Parallelogram 11">
            <a:extLst>
              <a:ext uri="{FF2B5EF4-FFF2-40B4-BE49-F238E27FC236}">
                <a16:creationId xmlns:a16="http://schemas.microsoft.com/office/drawing/2014/main" id="{8D8F19DB-3331-47EF-AA0E-7BE57FA42BDC}"/>
              </a:ext>
            </a:extLst>
          </p:cNvPr>
          <p:cNvSpPr/>
          <p:nvPr/>
        </p:nvSpPr>
        <p:spPr>
          <a:xfrm rot="21334855">
            <a:off x="3655647" y="1661113"/>
            <a:ext cx="2295948" cy="1823216"/>
          </a:xfrm>
          <a:prstGeom prst="parallelogram">
            <a:avLst>
              <a:gd name="adj" fmla="val 8208"/>
            </a:avLst>
          </a:prstGeom>
          <a:solidFill>
            <a:srgbClr val="60AD53">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E1D8C6E-B2D1-4A29-98C0-3421BCF977E2}"/>
              </a:ext>
            </a:extLst>
          </p:cNvPr>
          <p:cNvSpPr/>
          <p:nvPr/>
        </p:nvSpPr>
        <p:spPr>
          <a:xfrm>
            <a:off x="4888568" y="4114799"/>
            <a:ext cx="313580" cy="301307"/>
          </a:xfrm>
          <a:prstGeom prst="rect">
            <a:avLst/>
          </a:prstGeom>
          <a:solidFill>
            <a:srgbClr val="60AD53">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2228E0D-50CD-443A-903E-00258627B954}"/>
              </a:ext>
            </a:extLst>
          </p:cNvPr>
          <p:cNvSpPr txBox="1"/>
          <p:nvPr/>
        </p:nvSpPr>
        <p:spPr>
          <a:xfrm rot="21328411">
            <a:off x="4517752" y="2136445"/>
            <a:ext cx="1752600" cy="923330"/>
          </a:xfrm>
          <a:prstGeom prst="rect">
            <a:avLst/>
          </a:prstGeom>
          <a:noFill/>
        </p:spPr>
        <p:txBody>
          <a:bodyPr wrap="square" rtlCol="0">
            <a:spAutoFit/>
          </a:bodyPr>
          <a:lstStyle/>
          <a:p>
            <a:r>
              <a:rPr lang="en-US" sz="5400" b="1" dirty="0">
                <a:solidFill>
                  <a:srgbClr val="008000"/>
                </a:solidFill>
                <a:latin typeface="Calibri" panose="020F0502020204030204" pitchFamily="34" charset="0"/>
                <a:cs typeface="Calibri" panose="020F0502020204030204" pitchFamily="34" charset="0"/>
              </a:rPr>
              <a:t>$</a:t>
            </a:r>
            <a:endParaRPr lang="en-US" b="1" dirty="0">
              <a:solidFill>
                <a:srgbClr val="008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2830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25</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Proprietary Retaining Walls</a:t>
            </a:r>
          </a:p>
        </p:txBody>
      </p:sp>
      <p:sp>
        <p:nvSpPr>
          <p:cNvPr id="9" name="Content Placeholder 1"/>
          <p:cNvSpPr>
            <a:spLocks noGrp="1"/>
          </p:cNvSpPr>
          <p:nvPr>
            <p:ph idx="1"/>
          </p:nvPr>
        </p:nvSpPr>
        <p:spPr>
          <a:xfrm>
            <a:off x="304801" y="990600"/>
            <a:ext cx="8709024" cy="4800600"/>
          </a:xfrm>
        </p:spPr>
        <p:txBody>
          <a:bodyPr/>
          <a:lstStyle/>
          <a:p>
            <a:r>
              <a:rPr lang="en-US" dirty="0"/>
              <a:t>Spec’s:</a:t>
            </a:r>
          </a:p>
          <a:p>
            <a:pPr marL="109537" indent="0">
              <a:buNone/>
            </a:pPr>
            <a:r>
              <a:rPr lang="en-US" b="1" dirty="0"/>
              <a:t>D  Measurement</a:t>
            </a:r>
            <a:endParaRPr lang="en-US" dirty="0"/>
          </a:p>
          <a:p>
            <a:pPr marL="109537" indent="0">
              <a:buNone/>
            </a:pPr>
            <a:r>
              <a:rPr lang="en-US" dirty="0"/>
              <a:t>The department will measure the Wall Concrete Panel Mechanically Stabilized Earth by the square foot acceptably completed, measured at the front face of wall </a:t>
            </a:r>
            <a:r>
              <a:rPr lang="en-US" dirty="0">
                <a:highlight>
                  <a:srgbClr val="FFFF00"/>
                </a:highlight>
              </a:rPr>
              <a:t>as defined by the pay limits the contract plans show</a:t>
            </a:r>
            <a:r>
              <a:rPr lang="en-US" dirty="0"/>
              <a:t>. Unless the Engineer directs in writing, a change to the limits indicated on the contract plan, </a:t>
            </a:r>
            <a:r>
              <a:rPr lang="en-US" dirty="0">
                <a:highlight>
                  <a:srgbClr val="FFFF00"/>
                </a:highlight>
              </a:rPr>
              <a:t>wall area constructed above or below these limits will not be measured for payment</a:t>
            </a:r>
            <a:r>
              <a:rPr lang="en-US" dirty="0"/>
              <a:t>. </a:t>
            </a:r>
          </a:p>
          <a:p>
            <a:pPr marL="109537"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3718783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26</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Proprietary Retaining Walls</a:t>
            </a:r>
          </a:p>
        </p:txBody>
      </p:sp>
      <p:sp>
        <p:nvSpPr>
          <p:cNvPr id="9" name="Content Placeholder 1"/>
          <p:cNvSpPr>
            <a:spLocks noGrp="1"/>
          </p:cNvSpPr>
          <p:nvPr>
            <p:ph idx="1"/>
          </p:nvPr>
        </p:nvSpPr>
        <p:spPr>
          <a:xfrm>
            <a:off x="304801" y="990600"/>
            <a:ext cx="8709024" cy="4800600"/>
          </a:xfrm>
        </p:spPr>
        <p:txBody>
          <a:bodyPr/>
          <a:lstStyle/>
          <a:p>
            <a:r>
              <a:rPr lang="en-US" dirty="0"/>
              <a:t>Spec’s:</a:t>
            </a:r>
          </a:p>
          <a:p>
            <a:pPr marL="109537" indent="0">
              <a:buNone/>
            </a:pPr>
            <a:r>
              <a:rPr lang="en-US" b="1" dirty="0"/>
              <a:t>E  Payment</a:t>
            </a:r>
          </a:p>
          <a:p>
            <a:pPr marL="109537" indent="0">
              <a:buNone/>
            </a:pPr>
            <a:r>
              <a:rPr lang="en-US" dirty="0">
                <a:highlight>
                  <a:srgbClr val="FFFF00"/>
                </a:highlight>
              </a:rPr>
              <a:t>Payment limit </a:t>
            </a:r>
            <a:r>
              <a:rPr lang="en-US" dirty="0"/>
              <a:t>for all walls is the </a:t>
            </a:r>
            <a:r>
              <a:rPr lang="en-US" dirty="0">
                <a:highlight>
                  <a:srgbClr val="FFFF00"/>
                </a:highlight>
              </a:rPr>
              <a:t>line of minimum embedment</a:t>
            </a:r>
            <a:r>
              <a:rPr lang="en-US" dirty="0"/>
              <a:t> per section B.2. </a:t>
            </a:r>
            <a:r>
              <a:rPr lang="en-US" dirty="0">
                <a:highlight>
                  <a:srgbClr val="FFFF00"/>
                </a:highlight>
              </a:rPr>
              <a:t>No payment will be made for additional embedment detailed for construction purposes.</a:t>
            </a:r>
            <a:r>
              <a:rPr lang="en-US" dirty="0"/>
              <a:t> Parapets, railings, abutment bodies and other items above the wall cap or coping will be paid for separately. Vehicle barrier and its support will be paid separately.</a:t>
            </a:r>
          </a:p>
          <a:p>
            <a:pPr marL="109537"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4196511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27</a:t>
            </a:fld>
            <a:endParaRPr lang="en-US" dirty="0"/>
          </a:p>
        </p:txBody>
      </p:sp>
      <p:sp>
        <p:nvSpPr>
          <p:cNvPr id="5" name="Content Placeholder 1"/>
          <p:cNvSpPr>
            <a:spLocks noGrp="1"/>
          </p:cNvSpPr>
          <p:nvPr>
            <p:ph idx="1"/>
          </p:nvPr>
        </p:nvSpPr>
        <p:spPr>
          <a:xfrm>
            <a:off x="457200" y="990600"/>
            <a:ext cx="3886200" cy="4724400"/>
          </a:xfrm>
        </p:spPr>
        <p:txBody>
          <a:bodyPr/>
          <a:lstStyle/>
          <a:p>
            <a:r>
              <a:rPr lang="en-US" sz="2200" dirty="0"/>
              <a:t>Issues to watch for with Steel Expansion Bearings</a:t>
            </a:r>
          </a:p>
          <a:p>
            <a:pPr lvl="1"/>
            <a:r>
              <a:rPr lang="en-US" sz="2200" dirty="0"/>
              <a:t>girder anchor plate should be centered on plate B at the time of girder erection</a:t>
            </a:r>
          </a:p>
          <a:p>
            <a:pPr lvl="1"/>
            <a:r>
              <a:rPr lang="en-US" sz="2200" dirty="0"/>
              <a:t>bearing surfaces must be clean (proper storage is key!)</a:t>
            </a:r>
          </a:p>
          <a:p>
            <a:pPr lvl="1"/>
            <a:r>
              <a:rPr lang="en-US" sz="2200" dirty="0"/>
              <a:t>surface finish on anchor plate (ANSI 8 -mirror finish)</a:t>
            </a:r>
          </a:p>
          <a:p>
            <a:pPr lvl="1"/>
            <a:endParaRPr lang="en-US" dirty="0"/>
          </a:p>
          <a:p>
            <a:pPr lvl="1"/>
            <a:endParaRPr lang="en-US" dirty="0"/>
          </a:p>
          <a:p>
            <a:pPr lvl="1"/>
            <a:endParaRPr lang="en-US" dirty="0"/>
          </a:p>
          <a:p>
            <a:pPr lvl="1"/>
            <a:endParaRPr lang="en-US" dirty="0"/>
          </a:p>
          <a:p>
            <a:pPr lvl="1"/>
            <a:endParaRPr lang="en-US" dirty="0"/>
          </a:p>
          <a:p>
            <a:pPr marL="109537" indent="0">
              <a:buNone/>
            </a:pPr>
            <a:endParaRPr lang="en-US" dirty="0"/>
          </a:p>
          <a:p>
            <a:endParaRPr lang="en-US" dirty="0"/>
          </a:p>
        </p:txBody>
      </p:sp>
      <p:pic>
        <p:nvPicPr>
          <p:cNvPr id="7"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365771" y="1618027"/>
            <a:ext cx="4590892" cy="3429000"/>
          </a:xfrm>
          <a:prstGeom prst="rect">
            <a:avLst/>
          </a:prstGeom>
          <a:ln>
            <a:noFill/>
          </a:ln>
          <a:effectLst>
            <a:outerShdw blurRad="292100" dist="139700" dir="2700000" algn="tl" rotWithShape="0">
              <a:srgbClr val="333333">
                <a:alpha val="65000"/>
              </a:srgbClr>
            </a:outerShdw>
          </a:effectLst>
        </p:spPr>
      </p:pic>
      <p:sp>
        <p:nvSpPr>
          <p:cNvPr id="8" name="Title 2"/>
          <p:cNvSpPr txBox="1">
            <a:spLocks/>
          </p:cNvSpPr>
          <p:nvPr/>
        </p:nvSpPr>
        <p:spPr>
          <a:xfrm>
            <a:off x="457200" y="69850"/>
            <a:ext cx="8839200" cy="920750"/>
          </a:xfrm>
          <a:prstGeom prst="rect">
            <a:avLst/>
          </a:prstGeom>
        </p:spPr>
        <p:txBody>
          <a:bodyPr vert="horz" rtlCol="0" anchor="ctr">
            <a:no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Steel Expansion Bearings Issues</a:t>
            </a:r>
          </a:p>
        </p:txBody>
      </p:sp>
    </p:spTree>
    <p:extLst>
      <p:ext uri="{BB962C8B-B14F-4D97-AF65-F5344CB8AC3E}">
        <p14:creationId xmlns:p14="http://schemas.microsoft.com/office/powerpoint/2010/main" val="1909346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dirty="0"/>
              <a:t>Contacting BOS – When &amp; Why</a:t>
            </a:r>
          </a:p>
          <a:p>
            <a:endParaRPr lang="en-US" sz="2000" dirty="0"/>
          </a:p>
          <a:p>
            <a:r>
              <a:rPr lang="en-US" dirty="0"/>
              <a:t>Specification and Manual Updates</a:t>
            </a:r>
          </a:p>
          <a:p>
            <a:endParaRPr lang="en-US" sz="2000" dirty="0"/>
          </a:p>
          <a:p>
            <a:r>
              <a:rPr lang="en-US" dirty="0"/>
              <a:t>Structures Construction Issues</a:t>
            </a:r>
          </a:p>
          <a:p>
            <a:endParaRPr lang="en-US" sz="2000" dirty="0"/>
          </a:p>
          <a:p>
            <a:r>
              <a:rPr lang="en-US" b="1" dirty="0"/>
              <a:t>Ancillary (Wind Loaded) Structure Issues </a:t>
            </a:r>
          </a:p>
          <a:p>
            <a:endParaRPr lang="en-US" sz="2000" dirty="0"/>
          </a:p>
          <a:p>
            <a:r>
              <a:rPr lang="en-US" dirty="0">
                <a:solidFill>
                  <a:schemeClr val="bg1">
                    <a:lumMod val="75000"/>
                  </a:schemeClr>
                </a:solidFill>
              </a:rPr>
              <a:t>Fabrication &amp; Materials Updates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28</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extLst>
      <p:ext uri="{BB962C8B-B14F-4D97-AF65-F5344CB8AC3E}">
        <p14:creationId xmlns:p14="http://schemas.microsoft.com/office/powerpoint/2010/main" val="2387615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990312"/>
            <a:ext cx="8556625" cy="876588"/>
          </a:xfrm>
        </p:spPr>
        <p:txBody>
          <a:bodyPr/>
          <a:lstStyle/>
          <a:p>
            <a:r>
              <a:rPr lang="en-US" dirty="0"/>
              <a:t>Foundation Construction – On Going Problem</a:t>
            </a:r>
          </a:p>
          <a:p>
            <a:pPr lvl="1"/>
            <a:r>
              <a:rPr lang="en-US" dirty="0"/>
              <a:t>Contractor locate utilities</a:t>
            </a:r>
          </a:p>
        </p:txBody>
      </p:sp>
      <p:sp>
        <p:nvSpPr>
          <p:cNvPr id="3" name="Title 2"/>
          <p:cNvSpPr>
            <a:spLocks noGrp="1"/>
          </p:cNvSpPr>
          <p:nvPr>
            <p:ph type="title"/>
          </p:nvPr>
        </p:nvSpPr>
        <p:spPr>
          <a:xfrm>
            <a:off x="457200" y="177800"/>
            <a:ext cx="9677400" cy="1117600"/>
          </a:xfrm>
        </p:spPr>
        <p:txBody>
          <a:bodyPr>
            <a:noAutofit/>
          </a:bodyPr>
          <a:lstStyle/>
          <a:p>
            <a:r>
              <a:rPr lang="en-US" sz="3700" dirty="0"/>
              <a:t>Ancillary (Wind Loaded) Structures</a:t>
            </a:r>
            <a:br>
              <a:rPr lang="en-US" sz="3700" dirty="0"/>
            </a:br>
            <a:endParaRPr lang="en-US" sz="3700"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29</a:t>
            </a:fld>
            <a:endParaRPr lang="en-US" dirty="0"/>
          </a:p>
        </p:txBody>
      </p:sp>
      <p:pic>
        <p:nvPicPr>
          <p:cNvPr id="10" name="Picture 9">
            <a:extLst>
              <a:ext uri="{FF2B5EF4-FFF2-40B4-BE49-F238E27FC236}">
                <a16:creationId xmlns:a16="http://schemas.microsoft.com/office/drawing/2014/main" id="{F4FC6B8F-A6DA-432C-9087-64F6916151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657600" y="1898399"/>
            <a:ext cx="5486400" cy="3924300"/>
          </a:xfrm>
          <a:prstGeom prst="rect">
            <a:avLst/>
          </a:prstGeom>
        </p:spPr>
      </p:pic>
      <p:sp>
        <p:nvSpPr>
          <p:cNvPr id="14" name="Content Placeholder 1">
            <a:extLst>
              <a:ext uri="{FF2B5EF4-FFF2-40B4-BE49-F238E27FC236}">
                <a16:creationId xmlns:a16="http://schemas.microsoft.com/office/drawing/2014/main" id="{3B34985F-ED17-4F26-B824-45F0742C678F}"/>
              </a:ext>
            </a:extLst>
          </p:cNvPr>
          <p:cNvSpPr txBox="1">
            <a:spLocks/>
          </p:cNvSpPr>
          <p:nvPr/>
        </p:nvSpPr>
        <p:spPr bwMode="auto">
          <a:xfrm>
            <a:off x="457199" y="1828800"/>
            <a:ext cx="3200401" cy="396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lvl="1"/>
            <a:r>
              <a:rPr lang="en-US" dirty="0"/>
              <a:t>Cave-ins / standing water</a:t>
            </a:r>
          </a:p>
          <a:p>
            <a:pPr lvl="2"/>
            <a:r>
              <a:rPr lang="en-US" dirty="0"/>
              <a:t>Contract submit proposal</a:t>
            </a:r>
          </a:p>
          <a:p>
            <a:pPr lvl="2"/>
            <a:r>
              <a:rPr lang="en-US" dirty="0"/>
              <a:t>Pumps</a:t>
            </a:r>
          </a:p>
          <a:p>
            <a:pPr lvl="2"/>
            <a:r>
              <a:rPr lang="en-US" dirty="0"/>
              <a:t>Casing</a:t>
            </a:r>
          </a:p>
          <a:p>
            <a:pPr lvl="2"/>
            <a:r>
              <a:rPr lang="en-US" dirty="0"/>
              <a:t>Tremie</a:t>
            </a:r>
          </a:p>
          <a:p>
            <a:pPr lvl="1"/>
            <a:r>
              <a:rPr lang="en-US" dirty="0"/>
              <a:t>Rock / obstruction</a:t>
            </a:r>
          </a:p>
          <a:p>
            <a:pPr lvl="2"/>
            <a:r>
              <a:rPr lang="en-US" dirty="0"/>
              <a:t>Contact designer, or BOS for revised design</a:t>
            </a:r>
          </a:p>
          <a:p>
            <a:pPr marL="630238" lvl="2" indent="0">
              <a:buFont typeface="Wingdings 2" pitchFamily="18" charset="2"/>
              <a:buNone/>
            </a:pPr>
            <a:endParaRPr lang="en-US" dirty="0"/>
          </a:p>
        </p:txBody>
      </p:sp>
    </p:spTree>
    <p:extLst>
      <p:ext uri="{BB962C8B-B14F-4D97-AF65-F5344CB8AC3E}">
        <p14:creationId xmlns:p14="http://schemas.microsoft.com/office/powerpoint/2010/main" val="2958307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dirty="0"/>
              <a:t>Contacting BOS – When &amp; Why</a:t>
            </a:r>
          </a:p>
          <a:p>
            <a:endParaRPr lang="en-US" sz="2000" dirty="0"/>
          </a:p>
          <a:p>
            <a:r>
              <a:rPr lang="en-US" dirty="0"/>
              <a:t>Specification and Manual Updates</a:t>
            </a:r>
          </a:p>
          <a:p>
            <a:endParaRPr lang="en-US" sz="2000" dirty="0"/>
          </a:p>
          <a:p>
            <a:r>
              <a:rPr lang="en-US" dirty="0"/>
              <a:t>Structures Construction Issues</a:t>
            </a:r>
          </a:p>
          <a:p>
            <a:endParaRPr lang="en-US" sz="2000" dirty="0"/>
          </a:p>
          <a:p>
            <a:r>
              <a:rPr lang="en-US" dirty="0"/>
              <a:t>Ancillary (Wind Loaded) Structures </a:t>
            </a:r>
          </a:p>
          <a:p>
            <a:endParaRPr lang="en-US" sz="2000" dirty="0"/>
          </a:p>
          <a:p>
            <a:r>
              <a:rPr lang="en-US" dirty="0"/>
              <a:t>Fabrication &amp; Materials Updates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3</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311"/>
            <a:ext cx="8534400" cy="2744387"/>
          </a:xfrm>
        </p:spPr>
        <p:txBody>
          <a:bodyPr/>
          <a:lstStyle/>
          <a:p>
            <a:r>
              <a:rPr lang="en-US" dirty="0"/>
              <a:t>Foundation Construction (continued)</a:t>
            </a:r>
          </a:p>
          <a:p>
            <a:pPr lvl="1"/>
            <a:r>
              <a:rPr lang="en-US" dirty="0"/>
              <a:t>Anchor rod inspection</a:t>
            </a:r>
          </a:p>
          <a:p>
            <a:pPr lvl="2"/>
            <a:r>
              <a:rPr lang="en-US" dirty="0"/>
              <a:t>Centered</a:t>
            </a:r>
          </a:p>
          <a:p>
            <a:pPr lvl="2"/>
            <a:r>
              <a:rPr lang="en-US" dirty="0"/>
              <a:t>Clean</a:t>
            </a:r>
          </a:p>
          <a:p>
            <a:pPr lvl="2"/>
            <a:r>
              <a:rPr lang="en-US" dirty="0"/>
              <a:t>Straight</a:t>
            </a:r>
          </a:p>
          <a:p>
            <a:pPr lvl="2"/>
            <a:r>
              <a:rPr lang="en-US" dirty="0"/>
              <a:t>Adequate </a:t>
            </a:r>
            <a:r>
              <a:rPr lang="en-US" dirty="0" err="1"/>
              <a:t>stickouts</a:t>
            </a:r>
            <a:endParaRPr lang="en-US" dirty="0"/>
          </a:p>
          <a:p>
            <a:pPr lvl="2"/>
            <a:r>
              <a:rPr lang="en-US" dirty="0"/>
              <a:t>Damages</a:t>
            </a:r>
          </a:p>
          <a:p>
            <a:pPr lvl="2"/>
            <a:endParaRPr lang="en-US" dirty="0"/>
          </a:p>
          <a:p>
            <a:pPr lvl="2"/>
            <a:endParaRPr lang="en-US" dirty="0"/>
          </a:p>
        </p:txBody>
      </p:sp>
      <p:sp>
        <p:nvSpPr>
          <p:cNvPr id="3" name="Title 2"/>
          <p:cNvSpPr>
            <a:spLocks noGrp="1"/>
          </p:cNvSpPr>
          <p:nvPr>
            <p:ph type="title"/>
          </p:nvPr>
        </p:nvSpPr>
        <p:spPr>
          <a:xfrm>
            <a:off x="457200" y="177800"/>
            <a:ext cx="9677400" cy="1117600"/>
          </a:xfrm>
        </p:spPr>
        <p:txBody>
          <a:bodyPr>
            <a:noAutofit/>
          </a:bodyPr>
          <a:lstStyle/>
          <a:p>
            <a:r>
              <a:rPr lang="en-US" sz="3700" dirty="0"/>
              <a:t>Ancillary (Wind Loaded) Structures</a:t>
            </a:r>
            <a:br>
              <a:rPr lang="en-US" sz="3700" dirty="0"/>
            </a:br>
            <a:endParaRPr lang="en-US" sz="3700"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30</a:t>
            </a:fld>
            <a:endParaRPr lang="en-US" dirty="0"/>
          </a:p>
        </p:txBody>
      </p:sp>
      <p:pic>
        <p:nvPicPr>
          <p:cNvPr id="7" name="Picture 6">
            <a:extLst>
              <a:ext uri="{FF2B5EF4-FFF2-40B4-BE49-F238E27FC236}">
                <a16:creationId xmlns:a16="http://schemas.microsoft.com/office/drawing/2014/main" id="{750E388D-F029-4623-A6FB-2A8C0E891BBB}"/>
              </a:ext>
            </a:extLst>
          </p:cNvPr>
          <p:cNvPicPr>
            <a:picLocks noChangeAspect="1"/>
          </p:cNvPicPr>
          <p:nvPr/>
        </p:nvPicPr>
        <p:blipFill>
          <a:blip r:embed="rId3">
            <a:lum bright="21000"/>
          </a:blip>
          <a:stretch>
            <a:fillRect/>
          </a:stretch>
        </p:blipFill>
        <p:spPr>
          <a:xfrm>
            <a:off x="5701444" y="3639596"/>
            <a:ext cx="3034568" cy="247440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DC50B82-EDE6-4040-8EDC-974D07CD04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1192" y="1486349"/>
            <a:ext cx="3784820" cy="2133600"/>
          </a:xfrm>
          <a:prstGeom prst="rect">
            <a:avLst/>
          </a:prstGeom>
        </p:spPr>
      </p:pic>
      <p:sp>
        <p:nvSpPr>
          <p:cNvPr id="9" name="Content Placeholder 1">
            <a:extLst>
              <a:ext uri="{FF2B5EF4-FFF2-40B4-BE49-F238E27FC236}">
                <a16:creationId xmlns:a16="http://schemas.microsoft.com/office/drawing/2014/main" id="{B2A6D257-8E39-4124-8A79-BCFDF33FA01C}"/>
              </a:ext>
            </a:extLst>
          </p:cNvPr>
          <p:cNvSpPr txBox="1">
            <a:spLocks/>
          </p:cNvSpPr>
          <p:nvPr/>
        </p:nvSpPr>
        <p:spPr bwMode="auto">
          <a:xfrm>
            <a:off x="457200" y="3657600"/>
            <a:ext cx="4137434"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lvl="2"/>
            <a:r>
              <a:rPr lang="en-US" dirty="0"/>
              <a:t>Check anchor rods against base plate (No &amp; location)</a:t>
            </a:r>
          </a:p>
          <a:p>
            <a:pPr lvl="2"/>
            <a:endParaRPr lang="en-US" dirty="0"/>
          </a:p>
        </p:txBody>
      </p:sp>
      <p:sp>
        <p:nvSpPr>
          <p:cNvPr id="10" name="&quot;No&quot; Symbol 12">
            <a:extLst>
              <a:ext uri="{FF2B5EF4-FFF2-40B4-BE49-F238E27FC236}">
                <a16:creationId xmlns:a16="http://schemas.microsoft.com/office/drawing/2014/main" id="{0944FE68-3130-49BB-8B36-2065C83820C8}"/>
              </a:ext>
            </a:extLst>
          </p:cNvPr>
          <p:cNvSpPr/>
          <p:nvPr/>
        </p:nvSpPr>
        <p:spPr>
          <a:xfrm>
            <a:off x="6284232" y="3779569"/>
            <a:ext cx="2173968" cy="2119011"/>
          </a:xfrm>
          <a:prstGeom prst="noSmoking">
            <a:avLst>
              <a:gd name="adj" fmla="val 6642"/>
            </a:avLst>
          </a:prstGeom>
          <a:solidFill>
            <a:schemeClr val="accent1">
              <a:alpha val="31000"/>
            </a:schemeClr>
          </a:solidFill>
          <a:ln cmpd="sng">
            <a:solidFill>
              <a:schemeClr val="accent1">
                <a:shade val="50000"/>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673258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dirty="0"/>
              <a:t>Contacting BOS – When &amp; Why</a:t>
            </a:r>
          </a:p>
          <a:p>
            <a:endParaRPr lang="en-US" sz="2000" dirty="0"/>
          </a:p>
          <a:p>
            <a:r>
              <a:rPr lang="en-US" dirty="0"/>
              <a:t>Specification and Manual Updates</a:t>
            </a:r>
          </a:p>
          <a:p>
            <a:endParaRPr lang="en-US" sz="2000" dirty="0"/>
          </a:p>
          <a:p>
            <a:r>
              <a:rPr lang="en-US" dirty="0"/>
              <a:t>Structures Construction Issues</a:t>
            </a:r>
          </a:p>
          <a:p>
            <a:endParaRPr lang="en-US" sz="2000" dirty="0"/>
          </a:p>
          <a:p>
            <a:r>
              <a:rPr lang="en-US" dirty="0"/>
              <a:t>Ancillary (Wind Loaded) Structure Issues </a:t>
            </a:r>
          </a:p>
          <a:p>
            <a:endParaRPr lang="en-US" sz="2000" dirty="0"/>
          </a:p>
          <a:p>
            <a:r>
              <a:rPr lang="en-US" b="1" dirty="0"/>
              <a:t>Fabrication &amp; Materials Updates</a:t>
            </a:r>
          </a:p>
          <a:p>
            <a:endParaRPr lang="en-US" dirty="0"/>
          </a:p>
          <a:p>
            <a:endParaRPr lang="en-US" dirty="0"/>
          </a:p>
        </p:txBody>
      </p:sp>
      <p:sp>
        <p:nvSpPr>
          <p:cNvPr id="4" name="Slide Number Placeholder 3"/>
          <p:cNvSpPr>
            <a:spLocks noGrp="1"/>
          </p:cNvSpPr>
          <p:nvPr>
            <p:ph type="sldNum" sz="quarter" idx="10"/>
          </p:nvPr>
        </p:nvSpPr>
        <p:spPr>
          <a:xfrm>
            <a:off x="8458200" y="6477000"/>
            <a:ext cx="555625" cy="296863"/>
          </a:xfrm>
        </p:spPr>
        <p:txBody>
          <a:bodyPr/>
          <a:lstStyle/>
          <a:p>
            <a:pPr>
              <a:defRPr/>
            </a:pPr>
            <a:fld id="{7E0922AE-9D08-4FD0-99BF-E5B424A18ACB}" type="slidenum">
              <a:rPr lang="en-US" smtClean="0"/>
              <a:pPr>
                <a:defRPr/>
              </a:pPr>
              <a:t>31</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extLst>
      <p:ext uri="{BB962C8B-B14F-4D97-AF65-F5344CB8AC3E}">
        <p14:creationId xmlns:p14="http://schemas.microsoft.com/office/powerpoint/2010/main" val="2676934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32</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fontScale="92500"/>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Fabrication &amp; QA Reference Guide</a:t>
            </a:r>
          </a:p>
        </p:txBody>
      </p:sp>
      <p:sp>
        <p:nvSpPr>
          <p:cNvPr id="9" name="Content Placeholder 1"/>
          <p:cNvSpPr>
            <a:spLocks noGrp="1"/>
          </p:cNvSpPr>
          <p:nvPr>
            <p:ph idx="1"/>
          </p:nvPr>
        </p:nvSpPr>
        <p:spPr>
          <a:xfrm>
            <a:off x="457200" y="990600"/>
            <a:ext cx="8709024" cy="4800600"/>
          </a:xfrm>
        </p:spPr>
        <p:txBody>
          <a:bodyPr/>
          <a:lstStyle/>
          <a:p>
            <a:r>
              <a:rPr lang="en-US" dirty="0"/>
              <a:t>Definitions</a:t>
            </a:r>
          </a:p>
          <a:p>
            <a:r>
              <a:rPr lang="en-US" dirty="0"/>
              <a:t>Roles &amp; Responsibilities</a:t>
            </a:r>
          </a:p>
          <a:p>
            <a:r>
              <a:rPr lang="en-US" dirty="0"/>
              <a:t>SFU Contact Information</a:t>
            </a:r>
          </a:p>
          <a:p>
            <a:r>
              <a:rPr lang="en-US" dirty="0"/>
              <a:t>Required Documentation by Structure Type</a:t>
            </a:r>
          </a:p>
          <a:p>
            <a:r>
              <a:rPr lang="en-US" dirty="0"/>
              <a:t>Standard Specification References</a:t>
            </a:r>
          </a:p>
          <a:p>
            <a:endParaRPr lang="en-US" dirty="0"/>
          </a:p>
          <a:p>
            <a:pPr marL="109537" indent="0">
              <a:buNone/>
            </a:pPr>
            <a:endParaRPr lang="en-US" dirty="0"/>
          </a:p>
          <a:p>
            <a:endParaRPr lang="en-US" dirty="0"/>
          </a:p>
          <a:p>
            <a:endParaRPr lang="en-US" dirty="0"/>
          </a:p>
          <a:p>
            <a:endParaRPr lang="en-US" dirty="0"/>
          </a:p>
        </p:txBody>
      </p:sp>
      <p:pic>
        <p:nvPicPr>
          <p:cNvPr id="2" name="Picture 1">
            <a:extLst>
              <a:ext uri="{FF2B5EF4-FFF2-40B4-BE49-F238E27FC236}">
                <a16:creationId xmlns:a16="http://schemas.microsoft.com/office/drawing/2014/main" id="{1F43FB74-1F05-423E-A0F0-40DC7EA0F4E6}"/>
              </a:ext>
            </a:extLst>
          </p:cNvPr>
          <p:cNvPicPr>
            <a:picLocks noChangeAspect="1"/>
          </p:cNvPicPr>
          <p:nvPr/>
        </p:nvPicPr>
        <p:blipFill>
          <a:blip r:embed="rId3"/>
          <a:stretch>
            <a:fillRect/>
          </a:stretch>
        </p:blipFill>
        <p:spPr>
          <a:xfrm>
            <a:off x="3152152" y="3196431"/>
            <a:ext cx="5858742" cy="6858000"/>
          </a:xfrm>
          <a:prstGeom prst="rect">
            <a:avLst/>
          </a:prstGeom>
        </p:spPr>
      </p:pic>
    </p:spTree>
    <p:extLst>
      <p:ext uri="{BB962C8B-B14F-4D97-AF65-F5344CB8AC3E}">
        <p14:creationId xmlns:p14="http://schemas.microsoft.com/office/powerpoint/2010/main" val="971700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8458200" y="6477000"/>
            <a:ext cx="555625" cy="296863"/>
          </a:xfrm>
        </p:spPr>
        <p:txBody>
          <a:bodyPr/>
          <a:lstStyle/>
          <a:p>
            <a:pPr>
              <a:defRPr/>
            </a:pPr>
            <a:fld id="{793227C0-0E69-4944-BD9B-3F86EFCB9C4D}" type="slidenum">
              <a:rPr lang="en-US" smtClean="0"/>
              <a:pPr>
                <a:defRPr/>
              </a:pPr>
              <a:t>33</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fontScale="92500"/>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Fabrication &amp; QA Reference Guide</a:t>
            </a:r>
          </a:p>
        </p:txBody>
      </p:sp>
      <p:sp>
        <p:nvSpPr>
          <p:cNvPr id="9" name="Content Placeholder 1"/>
          <p:cNvSpPr>
            <a:spLocks noGrp="1"/>
          </p:cNvSpPr>
          <p:nvPr>
            <p:ph idx="1"/>
          </p:nvPr>
        </p:nvSpPr>
        <p:spPr>
          <a:xfrm>
            <a:off x="304801" y="762000"/>
            <a:ext cx="8709024" cy="4800600"/>
          </a:xfrm>
        </p:spPr>
        <p:txBody>
          <a:bodyPr/>
          <a:lstStyle/>
          <a:p>
            <a:endParaRPr lang="en-US" dirty="0"/>
          </a:p>
          <a:p>
            <a:pPr marL="109537" indent="0">
              <a:buNone/>
            </a:pPr>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A8E81109-B74E-40FA-8407-AB84D98EDB12}"/>
              </a:ext>
            </a:extLst>
          </p:cNvPr>
          <p:cNvPicPr>
            <a:picLocks noChangeAspect="1"/>
          </p:cNvPicPr>
          <p:nvPr/>
        </p:nvPicPr>
        <p:blipFill>
          <a:blip r:embed="rId3"/>
          <a:stretch>
            <a:fillRect/>
          </a:stretch>
        </p:blipFill>
        <p:spPr>
          <a:xfrm>
            <a:off x="0" y="0"/>
            <a:ext cx="9144000" cy="5650848"/>
          </a:xfrm>
          <a:prstGeom prst="rect">
            <a:avLst/>
          </a:prstGeom>
        </p:spPr>
      </p:pic>
      <p:sp>
        <p:nvSpPr>
          <p:cNvPr id="7" name="Rectangle 6">
            <a:extLst>
              <a:ext uri="{FF2B5EF4-FFF2-40B4-BE49-F238E27FC236}">
                <a16:creationId xmlns:a16="http://schemas.microsoft.com/office/drawing/2014/main" id="{BC8A8BE5-9FFE-43EA-BD7A-4249DE036F3D}"/>
              </a:ext>
            </a:extLst>
          </p:cNvPr>
          <p:cNvSpPr/>
          <p:nvPr/>
        </p:nvSpPr>
        <p:spPr>
          <a:xfrm>
            <a:off x="4343400" y="5417592"/>
            <a:ext cx="5638800" cy="646331"/>
          </a:xfrm>
          <a:prstGeom prst="rect">
            <a:avLst/>
          </a:prstGeom>
        </p:spPr>
        <p:txBody>
          <a:bodyPr wrap="square">
            <a:spAutoFit/>
          </a:bodyPr>
          <a:lstStyle/>
          <a:p>
            <a:r>
              <a:rPr lang="en-US" dirty="0"/>
              <a:t>http://wisconsindot.gov/Pages/doing-bus/eng-consultants/cnslt-rsrces/strct/fab-cnstr.aspx</a:t>
            </a:r>
          </a:p>
        </p:txBody>
      </p:sp>
      <p:sp>
        <p:nvSpPr>
          <p:cNvPr id="3" name="Rectangle 2">
            <a:extLst>
              <a:ext uri="{FF2B5EF4-FFF2-40B4-BE49-F238E27FC236}">
                <a16:creationId xmlns:a16="http://schemas.microsoft.com/office/drawing/2014/main" id="{444F28E9-A6B8-473D-8F83-332414EFA832}"/>
              </a:ext>
            </a:extLst>
          </p:cNvPr>
          <p:cNvSpPr/>
          <p:nvPr/>
        </p:nvSpPr>
        <p:spPr>
          <a:xfrm>
            <a:off x="3124200" y="1915274"/>
            <a:ext cx="1219200" cy="152400"/>
          </a:xfrm>
          <a:prstGeom prst="rect">
            <a:avLst/>
          </a:prstGeom>
          <a:solidFill>
            <a:srgbClr val="EE00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CD3D62-C704-4D7D-9A8F-0E2028A78620}"/>
              </a:ext>
            </a:extLst>
          </p:cNvPr>
          <p:cNvSpPr/>
          <p:nvPr/>
        </p:nvSpPr>
        <p:spPr>
          <a:xfrm>
            <a:off x="1295400" y="2067674"/>
            <a:ext cx="990600" cy="294526"/>
          </a:xfrm>
          <a:prstGeom prst="rect">
            <a:avLst/>
          </a:prstGeom>
          <a:solidFill>
            <a:srgbClr val="EE00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947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7675" y="990600"/>
            <a:ext cx="7368209" cy="1447800"/>
          </a:xfrm>
          <a:noFill/>
        </p:spPr>
        <p:txBody>
          <a:bodyPr/>
          <a:lstStyle/>
          <a:p>
            <a:r>
              <a:rPr lang="en-US" b="1" dirty="0">
                <a:solidFill>
                  <a:schemeClr val="tx1">
                    <a:lumMod val="75000"/>
                  </a:schemeClr>
                </a:solidFill>
              </a:rPr>
              <a:t>Call us!</a:t>
            </a:r>
          </a:p>
          <a:p>
            <a:r>
              <a:rPr lang="en-US" b="1" dirty="0">
                <a:solidFill>
                  <a:schemeClr val="tx1">
                    <a:lumMod val="75000"/>
                  </a:schemeClr>
                </a:solidFill>
              </a:rPr>
              <a:t>BOS looks forward to another successful construction season – THANK YOU!</a:t>
            </a:r>
          </a:p>
          <a:p>
            <a:endParaRPr lang="en-US" dirty="0"/>
          </a:p>
        </p:txBody>
      </p:sp>
      <p:sp>
        <p:nvSpPr>
          <p:cNvPr id="3" name="Title 2"/>
          <p:cNvSpPr>
            <a:spLocks noGrp="1"/>
          </p:cNvSpPr>
          <p:nvPr>
            <p:ph type="title"/>
          </p:nvPr>
        </p:nvSpPr>
        <p:spPr>
          <a:xfrm>
            <a:off x="0" y="0"/>
            <a:ext cx="9144000" cy="1143000"/>
          </a:xfrm>
        </p:spPr>
        <p:txBody>
          <a:bodyPr/>
          <a:lstStyle/>
          <a:p>
            <a:pPr algn="ctr"/>
            <a:r>
              <a:rPr lang="en-US" dirty="0"/>
              <a:t>Conclusion</a:t>
            </a:r>
          </a:p>
        </p:txBody>
      </p:sp>
    </p:spTree>
    <p:extLst>
      <p:ext uri="{BB962C8B-B14F-4D97-AF65-F5344CB8AC3E}">
        <p14:creationId xmlns:p14="http://schemas.microsoft.com/office/powerpoint/2010/main" val="4094268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b="1" dirty="0"/>
              <a:t>Contacting BOS – When &amp; Why</a:t>
            </a:r>
          </a:p>
          <a:p>
            <a:endParaRPr lang="en-US" sz="2000" dirty="0"/>
          </a:p>
          <a:p>
            <a:r>
              <a:rPr lang="en-US" dirty="0">
                <a:solidFill>
                  <a:schemeClr val="bg1">
                    <a:lumMod val="75000"/>
                  </a:schemeClr>
                </a:solidFill>
              </a:rPr>
              <a:t>Specification and Manual Updates</a:t>
            </a:r>
          </a:p>
          <a:p>
            <a:endParaRPr lang="en-US" sz="2000" dirty="0">
              <a:solidFill>
                <a:schemeClr val="bg1">
                  <a:lumMod val="75000"/>
                </a:schemeClr>
              </a:solidFill>
            </a:endParaRPr>
          </a:p>
          <a:p>
            <a:r>
              <a:rPr lang="en-US" dirty="0">
                <a:solidFill>
                  <a:schemeClr val="bg1">
                    <a:lumMod val="75000"/>
                  </a:schemeClr>
                </a:solidFill>
              </a:rPr>
              <a:t>Structures Construction Issues</a:t>
            </a:r>
          </a:p>
          <a:p>
            <a:endParaRPr lang="en-US" sz="2000" dirty="0">
              <a:solidFill>
                <a:schemeClr val="bg1">
                  <a:lumMod val="75000"/>
                </a:schemeClr>
              </a:solidFill>
            </a:endParaRPr>
          </a:p>
          <a:p>
            <a:r>
              <a:rPr lang="en-US" dirty="0">
                <a:solidFill>
                  <a:schemeClr val="bg1">
                    <a:lumMod val="75000"/>
                  </a:schemeClr>
                </a:solidFill>
              </a:rPr>
              <a:t>Ancillary (Wind Loaded) Structure Issues</a:t>
            </a:r>
          </a:p>
          <a:p>
            <a:endParaRPr lang="en-US" sz="2000" dirty="0">
              <a:solidFill>
                <a:schemeClr val="bg1">
                  <a:lumMod val="75000"/>
                </a:schemeClr>
              </a:solidFill>
            </a:endParaRPr>
          </a:p>
          <a:p>
            <a:r>
              <a:rPr lang="en-US" dirty="0">
                <a:solidFill>
                  <a:schemeClr val="bg1">
                    <a:lumMod val="75000"/>
                  </a:schemeClr>
                </a:solidFill>
              </a:rPr>
              <a:t>Fabrication &amp; Materials Updates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4</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extLst>
      <p:ext uri="{BB962C8B-B14F-4D97-AF65-F5344CB8AC3E}">
        <p14:creationId xmlns:p14="http://schemas.microsoft.com/office/powerpoint/2010/main" val="2041609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5</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Contacting BOS – When &amp; Why</a:t>
            </a:r>
          </a:p>
        </p:txBody>
      </p:sp>
      <p:sp>
        <p:nvSpPr>
          <p:cNvPr id="9" name="Content Placeholder 1"/>
          <p:cNvSpPr>
            <a:spLocks noGrp="1"/>
          </p:cNvSpPr>
          <p:nvPr>
            <p:ph idx="1"/>
          </p:nvPr>
        </p:nvSpPr>
        <p:spPr>
          <a:xfrm>
            <a:off x="457200" y="990600"/>
            <a:ext cx="3632200" cy="4800600"/>
          </a:xfrm>
        </p:spPr>
        <p:txBody>
          <a:bodyPr/>
          <a:lstStyle/>
          <a:p>
            <a:r>
              <a:rPr lang="en-US" dirty="0"/>
              <a:t>Anything “structural”</a:t>
            </a:r>
          </a:p>
          <a:p>
            <a:pPr lvl="1"/>
            <a:r>
              <a:rPr lang="en-US" dirty="0"/>
              <a:t>excessive construction loads</a:t>
            </a:r>
          </a:p>
          <a:p>
            <a:pPr lvl="1"/>
            <a:r>
              <a:rPr lang="en-US" dirty="0"/>
              <a:t>structural capacity</a:t>
            </a:r>
          </a:p>
          <a:p>
            <a:pPr lvl="1"/>
            <a:r>
              <a:rPr lang="en-US" dirty="0"/>
              <a:t>pile locations, etc.</a:t>
            </a:r>
          </a:p>
          <a:p>
            <a:r>
              <a:rPr lang="en-US" dirty="0"/>
              <a:t>If in doubt, call us!</a:t>
            </a:r>
          </a:p>
          <a:p>
            <a:pPr lvl="1"/>
            <a:r>
              <a:rPr lang="en-US" dirty="0"/>
              <a:t>See Structures Contacts Handout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400" y="1674058"/>
            <a:ext cx="4597400" cy="3433683"/>
          </a:xfrm>
          <a:prstGeom prst="rect">
            <a:avLst/>
          </a:prstGeom>
          <a:ln w="12700">
            <a:solidFill>
              <a:schemeClr val="tx1"/>
            </a:solidFill>
          </a:ln>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32000" contrast="-23000"/>
                    </a14:imgEffect>
                  </a14:imgLayer>
                </a14:imgProps>
              </a:ext>
              <a:ext uri="{28A0092B-C50C-407E-A947-70E740481C1C}">
                <a14:useLocalDpi xmlns:a14="http://schemas.microsoft.com/office/drawing/2010/main" val="0"/>
              </a:ext>
            </a:extLst>
          </a:blip>
          <a:srcRect l="15000" b="6666"/>
          <a:stretch/>
        </p:blipFill>
        <p:spPr>
          <a:xfrm>
            <a:off x="3953329" y="1447800"/>
            <a:ext cx="5089071" cy="419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6728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6</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Contacting BOS – When &amp; Why</a:t>
            </a:r>
          </a:p>
        </p:txBody>
      </p:sp>
      <p:pic>
        <p:nvPicPr>
          <p:cNvPr id="10" name="Picture 9">
            <a:extLst>
              <a:ext uri="{FF2B5EF4-FFF2-40B4-BE49-F238E27FC236}">
                <a16:creationId xmlns:a16="http://schemas.microsoft.com/office/drawing/2014/main" id="{1D371924-F4D5-4217-AE20-4E23888B2C59}"/>
              </a:ext>
            </a:extLst>
          </p:cNvPr>
          <p:cNvPicPr>
            <a:picLocks noChangeAspect="1"/>
          </p:cNvPicPr>
          <p:nvPr/>
        </p:nvPicPr>
        <p:blipFill>
          <a:blip r:embed="rId3"/>
          <a:stretch>
            <a:fillRect/>
          </a:stretch>
        </p:blipFill>
        <p:spPr>
          <a:xfrm rot="21242257">
            <a:off x="4647043" y="1210438"/>
            <a:ext cx="4028755" cy="5303106"/>
          </a:xfrm>
          <a:prstGeom prst="rect">
            <a:avLst/>
          </a:prstGeom>
          <a:ln>
            <a:noFill/>
          </a:ln>
          <a:effectLst>
            <a:outerShdw blurRad="292100" dist="139700" dir="2700000" algn="tl" rotWithShape="0">
              <a:srgbClr val="333333">
                <a:alpha val="65000"/>
              </a:srgbClr>
            </a:outerShdw>
          </a:effectLst>
        </p:spPr>
      </p:pic>
      <p:sp>
        <p:nvSpPr>
          <p:cNvPr id="11" name="Rectangle: Rounded Corners 10">
            <a:extLst>
              <a:ext uri="{FF2B5EF4-FFF2-40B4-BE49-F238E27FC236}">
                <a16:creationId xmlns:a16="http://schemas.microsoft.com/office/drawing/2014/main" id="{45C3F90D-5F5E-4622-981F-02FBBF3E55F1}"/>
              </a:ext>
            </a:extLst>
          </p:cNvPr>
          <p:cNvSpPr/>
          <p:nvPr/>
        </p:nvSpPr>
        <p:spPr>
          <a:xfrm rot="21269283">
            <a:off x="5264744" y="4873051"/>
            <a:ext cx="2354517" cy="257904"/>
          </a:xfrm>
          <a:prstGeom prst="roundRect">
            <a:avLst/>
          </a:prstGeom>
          <a:noFill/>
          <a:ln w="19050">
            <a:solidFill>
              <a:srgbClr val="A2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91E2DF6-5582-4826-9C14-5512A4E48B98}"/>
              </a:ext>
            </a:extLst>
          </p:cNvPr>
          <p:cNvSpPr/>
          <p:nvPr/>
        </p:nvSpPr>
        <p:spPr>
          <a:xfrm rot="21269283">
            <a:off x="5298029" y="5151188"/>
            <a:ext cx="2903934" cy="369038"/>
          </a:xfrm>
          <a:prstGeom prst="roundRect">
            <a:avLst/>
          </a:prstGeom>
          <a:noFill/>
          <a:ln w="19050">
            <a:solidFill>
              <a:srgbClr val="A2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013C17F-7CD7-4245-86A8-695A6FA70AC7}"/>
              </a:ext>
            </a:extLst>
          </p:cNvPr>
          <p:cNvPicPr>
            <a:picLocks noChangeAspect="1"/>
          </p:cNvPicPr>
          <p:nvPr/>
        </p:nvPicPr>
        <p:blipFill>
          <a:blip r:embed="rId4"/>
          <a:stretch>
            <a:fillRect/>
          </a:stretch>
        </p:blipFill>
        <p:spPr>
          <a:xfrm rot="21243209">
            <a:off x="721886" y="1018224"/>
            <a:ext cx="4016283" cy="52648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433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200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grpId="0" nodeType="withEffect">
                                  <p:stCondLst>
                                    <p:cond delay="200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7</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Region Structures Maintenance</a:t>
            </a:r>
          </a:p>
        </p:txBody>
      </p:sp>
      <p:sp>
        <p:nvSpPr>
          <p:cNvPr id="6" name="Content Placeholder 1"/>
          <p:cNvSpPr txBox="1">
            <a:spLocks/>
          </p:cNvSpPr>
          <p:nvPr/>
        </p:nvSpPr>
        <p:spPr bwMode="auto">
          <a:xfrm>
            <a:off x="457200" y="990600"/>
            <a:ext cx="76962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spcBef>
                <a:spcPts val="0"/>
              </a:spcBef>
              <a:spcAft>
                <a:spcPts val="1200"/>
              </a:spcAft>
              <a:tabLst>
                <a:tab pos="3600450" algn="l"/>
              </a:tabLst>
            </a:pPr>
            <a:r>
              <a:rPr lang="en-US" dirty="0"/>
              <a:t>Tom Hardinger		715-421-8323</a:t>
            </a:r>
          </a:p>
          <a:p>
            <a:pPr>
              <a:spcBef>
                <a:spcPts val="0"/>
              </a:spcBef>
              <a:spcAft>
                <a:spcPts val="1200"/>
              </a:spcAft>
            </a:pPr>
            <a:r>
              <a:rPr lang="en-US" dirty="0"/>
              <a:t>Anthony Stakston	715-421-8345</a:t>
            </a:r>
          </a:p>
          <a:p>
            <a:pPr>
              <a:spcBef>
                <a:spcPts val="0"/>
              </a:spcBef>
              <a:spcAft>
                <a:spcPts val="1200"/>
              </a:spcAft>
            </a:pPr>
            <a:r>
              <a:rPr lang="en-US" dirty="0"/>
              <a:t>Brock Gehrig		715-365-5799</a:t>
            </a:r>
          </a:p>
        </p:txBody>
      </p:sp>
    </p:spTree>
    <p:extLst>
      <p:ext uri="{BB962C8B-B14F-4D97-AF65-F5344CB8AC3E}">
        <p14:creationId xmlns:p14="http://schemas.microsoft.com/office/powerpoint/2010/main" val="379393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dirty="0"/>
              <a:t>Contacting BOS – When &amp; Why</a:t>
            </a:r>
          </a:p>
          <a:p>
            <a:endParaRPr lang="en-US" sz="2000" dirty="0"/>
          </a:p>
          <a:p>
            <a:r>
              <a:rPr lang="en-US" b="1" dirty="0"/>
              <a:t>Specification and Manual Updates</a:t>
            </a:r>
          </a:p>
          <a:p>
            <a:endParaRPr lang="en-US" sz="2000" dirty="0"/>
          </a:p>
          <a:p>
            <a:r>
              <a:rPr lang="en-US" dirty="0">
                <a:solidFill>
                  <a:schemeClr val="bg1">
                    <a:lumMod val="75000"/>
                  </a:schemeClr>
                </a:solidFill>
              </a:rPr>
              <a:t>Structures Construction Issues</a:t>
            </a:r>
          </a:p>
          <a:p>
            <a:endParaRPr lang="en-US" sz="2000" dirty="0">
              <a:solidFill>
                <a:schemeClr val="bg1">
                  <a:lumMod val="75000"/>
                </a:schemeClr>
              </a:solidFill>
            </a:endParaRPr>
          </a:p>
          <a:p>
            <a:r>
              <a:rPr lang="en-US" dirty="0">
                <a:solidFill>
                  <a:schemeClr val="bg1">
                    <a:lumMod val="75000"/>
                  </a:schemeClr>
                </a:solidFill>
              </a:rPr>
              <a:t>Ancillary (Wind Loaded) Structures </a:t>
            </a:r>
          </a:p>
          <a:p>
            <a:endParaRPr lang="en-US" sz="2000" dirty="0">
              <a:solidFill>
                <a:schemeClr val="bg1">
                  <a:lumMod val="75000"/>
                </a:schemeClr>
              </a:solidFill>
            </a:endParaRPr>
          </a:p>
          <a:p>
            <a:r>
              <a:rPr lang="en-US" dirty="0">
                <a:solidFill>
                  <a:schemeClr val="bg1">
                    <a:lumMod val="75000"/>
                  </a:schemeClr>
                </a:solidFill>
              </a:rPr>
              <a:t>Fabrication &amp; Materials Updates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8</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extLst>
      <p:ext uri="{BB962C8B-B14F-4D97-AF65-F5344CB8AC3E}">
        <p14:creationId xmlns:p14="http://schemas.microsoft.com/office/powerpoint/2010/main" val="4226317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60C135-12F3-4984-98E0-AFE3ABC7F839}"/>
              </a:ext>
            </a:extLst>
          </p:cNvPr>
          <p:cNvPicPr>
            <a:picLocks noChangeAspect="1"/>
          </p:cNvPicPr>
          <p:nvPr/>
        </p:nvPicPr>
        <p:blipFill>
          <a:blip r:embed="rId3"/>
          <a:stretch>
            <a:fillRect/>
          </a:stretch>
        </p:blipFill>
        <p:spPr>
          <a:xfrm rot="512507">
            <a:off x="4412612" y="2191075"/>
            <a:ext cx="4149478" cy="5346047"/>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457200" y="-43068"/>
            <a:ext cx="8229600" cy="1143000"/>
          </a:xfrm>
        </p:spPr>
        <p:txBody>
          <a:bodyPr>
            <a:normAutofit/>
          </a:bodyPr>
          <a:lstStyle/>
          <a:p>
            <a:r>
              <a:rPr lang="en-US" dirty="0"/>
              <a:t>Standard Spec Updates</a:t>
            </a:r>
          </a:p>
        </p:txBody>
      </p:sp>
      <p:sp>
        <p:nvSpPr>
          <p:cNvPr id="2" name="Content Placeholder 1"/>
          <p:cNvSpPr>
            <a:spLocks noGrp="1"/>
          </p:cNvSpPr>
          <p:nvPr>
            <p:ph idx="1"/>
          </p:nvPr>
        </p:nvSpPr>
        <p:spPr>
          <a:xfrm>
            <a:off x="457199" y="990600"/>
            <a:ext cx="8556625" cy="3873500"/>
          </a:xfrm>
        </p:spPr>
        <p:txBody>
          <a:bodyPr/>
          <a:lstStyle/>
          <a:p>
            <a:r>
              <a:rPr lang="en-US" dirty="0"/>
              <a:t>Prestressed Girder Length Tolerance</a:t>
            </a:r>
            <a:endParaRPr lang="en-US" sz="2700" dirty="0"/>
          </a:p>
          <a:p>
            <a:r>
              <a:rPr lang="en-US" dirty="0"/>
              <a:t>Laminated Elastomeric Bearings</a:t>
            </a:r>
          </a:p>
          <a:p>
            <a:r>
              <a:rPr lang="en-US" dirty="0"/>
              <a:t>Steel Fabrication</a:t>
            </a:r>
          </a:p>
          <a:p>
            <a:pPr marL="109537" indent="0">
              <a:buNone/>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9</a:t>
            </a:fld>
            <a:endParaRPr lang="en-US" dirty="0"/>
          </a:p>
        </p:txBody>
      </p:sp>
      <p:pic>
        <p:nvPicPr>
          <p:cNvPr id="7" name="Picture 6">
            <a:extLst>
              <a:ext uri="{FF2B5EF4-FFF2-40B4-BE49-F238E27FC236}">
                <a16:creationId xmlns:a16="http://schemas.microsoft.com/office/drawing/2014/main" id="{8D3C68B5-12CD-4B15-AE70-103AC11BA5BD}"/>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8000"/>
                    </a14:imgEffect>
                  </a14:imgLayer>
                </a14:imgProps>
              </a:ext>
              <a:ext uri="{28A0092B-C50C-407E-A947-70E740481C1C}">
                <a14:useLocalDpi xmlns:a14="http://schemas.microsoft.com/office/drawing/2010/main" val="0"/>
              </a:ext>
            </a:extLst>
          </a:blip>
          <a:stretch>
            <a:fillRect/>
          </a:stretch>
        </p:blipFill>
        <p:spPr>
          <a:xfrm>
            <a:off x="623939" y="2655038"/>
            <a:ext cx="3948061" cy="2861729"/>
          </a:xfrm>
          <a:prstGeom prst="rect">
            <a:avLst/>
          </a:prstGeom>
        </p:spPr>
      </p:pic>
    </p:spTree>
    <p:extLst>
      <p:ext uri="{BB962C8B-B14F-4D97-AF65-F5344CB8AC3E}">
        <p14:creationId xmlns:p14="http://schemas.microsoft.com/office/powerpoint/2010/main" val="2095117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WisDOT3">
      <a:dk1>
        <a:srgbClr val="253D92"/>
      </a:dk1>
      <a:lt1>
        <a:srgbClr val="FFFFFF"/>
      </a:lt1>
      <a:dk2>
        <a:srgbClr val="5772D5"/>
      </a:dk2>
      <a:lt2>
        <a:srgbClr val="D8D8D8"/>
      </a:lt2>
      <a:accent1>
        <a:srgbClr val="EE0000"/>
      </a:accent1>
      <a:accent2>
        <a:srgbClr val="5772D5"/>
      </a:accent2>
      <a:accent3>
        <a:srgbClr val="FF7979"/>
      </a:accent3>
      <a:accent4>
        <a:srgbClr val="B1E2F5"/>
      </a:accent4>
      <a:accent5>
        <a:srgbClr val="FFFFFF"/>
      </a:accent5>
      <a:accent6>
        <a:srgbClr val="FFFFFF"/>
      </a:accent6>
      <a:hlink>
        <a:srgbClr val="00B0F0"/>
      </a:hlink>
      <a:folHlink>
        <a:srgbClr val="B1E2F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5457</TotalTime>
  <Words>2437</Words>
  <Application>Microsoft Office PowerPoint</Application>
  <PresentationFormat>On-screen Show (4:3)</PresentationFormat>
  <Paragraphs>360</Paragraphs>
  <Slides>34</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Wingdings</vt:lpstr>
      <vt:lpstr>Wingdings 2</vt:lpstr>
      <vt:lpstr>Wingdings 3</vt:lpstr>
      <vt:lpstr>Concourse</vt:lpstr>
      <vt:lpstr>WisDOT NC Region 2018 Construction Conference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Standard Spec Updates</vt:lpstr>
      <vt:lpstr>Standard Spec Updates</vt:lpstr>
      <vt:lpstr>Standard Spec Updates</vt:lpstr>
      <vt:lpstr>Standard Spec Updates</vt:lpstr>
      <vt:lpstr>ASP 6</vt:lpstr>
      <vt:lpstr>Const. &amp; Mat’ls Manual Updates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Ancillary (Wind Loaded) Structures </vt:lpstr>
      <vt:lpstr>Ancillary (Wind Loaded) Structures </vt:lpstr>
      <vt:lpstr>PowerPoint Presentation</vt:lpstr>
      <vt:lpstr>PowerPoint Presentation</vt:lpstr>
      <vt:lpstr>PowerPoint Presentation</vt:lpstr>
      <vt:lpstr>Conclusion</vt:lpstr>
    </vt:vector>
  </TitlesOfParts>
  <Company>Wisconsin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Wisconsin Department of Transportation</dc:title>
  <dc:subject>Wisconsin Department of Transportation Power Point Presentation</dc:subject>
  <dc:creator>WisDOT</dc:creator>
  <cp:keywords>Wisconsin Department of Transportation Power Point Presentation</cp:keywords>
  <dc:description>2012</dc:description>
  <cp:lastModifiedBy>KUEHNE, EMILY M</cp:lastModifiedBy>
  <cp:revision>295</cp:revision>
  <cp:lastPrinted>2018-02-15T13:48:32Z</cp:lastPrinted>
  <dcterms:created xsi:type="dcterms:W3CDTF">2012-06-26T13:11:17Z</dcterms:created>
  <dcterms:modified xsi:type="dcterms:W3CDTF">2018-02-15T13:52:17Z</dcterms:modified>
</cp:coreProperties>
</file>