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81" r:id="rId2"/>
    <p:sldId id="282" r:id="rId3"/>
    <p:sldId id="286" r:id="rId4"/>
    <p:sldId id="287" r:id="rId5"/>
    <p:sldId id="292" r:id="rId6"/>
    <p:sldId id="291" r:id="rId7"/>
    <p:sldId id="295" r:id="rId8"/>
    <p:sldId id="296" r:id="rId9"/>
    <p:sldId id="283" r:id="rId10"/>
    <p:sldId id="284" r:id="rId11"/>
    <p:sldId id="285" r:id="rId12"/>
    <p:sldId id="303" r:id="rId13"/>
    <p:sldId id="305" r:id="rId14"/>
    <p:sldId id="288" r:id="rId15"/>
    <p:sldId id="289" r:id="rId16"/>
    <p:sldId id="290" r:id="rId17"/>
    <p:sldId id="293" r:id="rId18"/>
    <p:sldId id="297" r:id="rId19"/>
    <p:sldId id="294" r:id="rId20"/>
    <p:sldId id="298" r:id="rId21"/>
    <p:sldId id="299" r:id="rId22"/>
    <p:sldId id="300" r:id="rId23"/>
    <p:sldId id="301" r:id="rId24"/>
    <p:sldId id="302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681"/>
    <a:srgbClr val="A7C2FF"/>
    <a:srgbClr val="2F4CB7"/>
    <a:srgbClr val="BFC9EF"/>
    <a:srgbClr val="002F9D"/>
    <a:srgbClr val="4B68D1"/>
    <a:srgbClr val="253D92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591" autoAdjust="0"/>
    <p:restoredTop sz="91014" autoAdjust="0"/>
  </p:normalViewPr>
  <p:slideViewPr>
    <p:cSldViewPr>
      <p:cViewPr varScale="1">
        <p:scale>
          <a:sx n="76" d="100"/>
          <a:sy n="76" d="100"/>
        </p:scale>
        <p:origin x="7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6"/>
    </p:cViewPr>
  </p:sorterViewPr>
  <p:notesViewPr>
    <p:cSldViewPr>
      <p:cViewPr>
        <p:scale>
          <a:sx n="200" d="100"/>
          <a:sy n="200" d="100"/>
        </p:scale>
        <p:origin x="-444" y="49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1CA7D7-B240-4AF2-8817-F8C690B63AB7}" type="datetimeFigureOut">
              <a:rPr lang="en-US"/>
              <a:pPr>
                <a:defRPr/>
              </a:pPr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5DB20C-707D-4A54-AAEC-098872E99D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243BC6-B712-42A9-90AC-1D5D62D4441C}" type="datetimeFigureOut">
              <a:rPr lang="en-US"/>
              <a:pPr>
                <a:defRPr/>
              </a:pPr>
              <a:t>3/13/2018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9" tIns="45190" rIns="90379" bIns="4519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2" y="4416104"/>
            <a:ext cx="5609576" cy="4182440"/>
          </a:xfrm>
          <a:prstGeom prst="rect">
            <a:avLst/>
          </a:prstGeom>
        </p:spPr>
        <p:txBody>
          <a:bodyPr vert="horz" lIns="90379" tIns="45190" rIns="90379" bIns="4519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670EA6-941E-43AA-9366-D5B9DB408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3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45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03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03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B957E7E-A17D-4FBC-84D3-064B830F7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A665B1AD-C1E7-4D20-AC60-B7E30273B4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6DDC378-1022-45AA-B7F9-7D8AE9C7BC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8BE31B9-8DD6-4F83-BCE2-9809C4717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5178E6FD-861D-44A2-BF10-1BBC841A7D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29F3F771-02CD-476A-9641-60B5A79E9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D013A81-C8CA-43C4-9904-FB8EBCF4A6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9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46039-0D22-4FEB-A969-7479A2B6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Leadership Workshop</a:t>
            </a:r>
            <a:br>
              <a:rPr lang="en-US" dirty="0"/>
            </a:br>
            <a:r>
              <a:rPr lang="en-US" dirty="0"/>
              <a:t>Materials - 2018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B26720-7B2F-4B9D-BECE-852976C8806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6195"/>
            <a:ext cx="4040188" cy="285862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01901-A1C0-4C16-BEE9-3F4A108FC4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March 13, Rhinelander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B9F3B-B8F4-4D33-BF29-6FC64E546C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C378-1022-45AA-B7F9-7D8AE9C7BCB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0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5366D1-8830-4DBC-953D-6CEB912A6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6380-04-77, STH 97, Stratford to Goodrich, Marathon County</a:t>
            </a:r>
          </a:p>
          <a:p>
            <a:pPr lvl="1"/>
            <a:r>
              <a:rPr lang="en-US" dirty="0"/>
              <a:t>5 LT 58-28S	35560 tons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291A6B-1A6A-4FF2-BE46-982322D8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PWL projects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806EB-5E9D-4EB8-B5CA-66F5B4F810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C378-1022-45AA-B7F9-7D8AE9C7BCB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2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9B11C4-6641-4B55-B0D5-6B5D1E368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PWL projects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C7B7E-5163-4735-940E-3CF62FF7588E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Start up day requires 5 day notice (by specification).</a:t>
            </a:r>
          </a:p>
          <a:p>
            <a:endParaRPr lang="en-US" dirty="0"/>
          </a:p>
          <a:p>
            <a:r>
              <a:rPr lang="en-US" dirty="0"/>
              <a:t>Pre-pave meeting with contractor.</a:t>
            </a:r>
          </a:p>
          <a:p>
            <a:endParaRPr lang="en-US" dirty="0"/>
          </a:p>
          <a:p>
            <a:r>
              <a:rPr lang="en-US" dirty="0"/>
              <a:t>Pre-pave meeting between project staff and regional materials.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D07B113-402D-423F-A8BD-5F6695E74DF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62" y="2343944"/>
            <a:ext cx="2857500" cy="21431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83B35-D998-433D-8888-175E6CB130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5B1AD-C1E7-4D20-AC60-B7E30273B4C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87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81FFE-1247-48C4-98C2-F208E7E8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WisDOT</a:t>
            </a:r>
            <a:r>
              <a:rPr lang="en-US" dirty="0"/>
              <a:t> Longitudinal Joint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E39C3-D114-4453-871C-3EF13006785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04800" y="1444294"/>
            <a:ext cx="4040188" cy="3941763"/>
          </a:xfrm>
        </p:spPr>
        <p:txBody>
          <a:bodyPr/>
          <a:lstStyle/>
          <a:p>
            <a:r>
              <a:rPr lang="en-US" dirty="0"/>
              <a:t>Special Provision</a:t>
            </a:r>
          </a:p>
          <a:p>
            <a:endParaRPr lang="en-US" dirty="0"/>
          </a:p>
          <a:p>
            <a:r>
              <a:rPr lang="en-US" dirty="0"/>
              <a:t>Plans are to add this to a couple of 2018 construction projects.</a:t>
            </a:r>
          </a:p>
          <a:p>
            <a:endParaRPr lang="en-US" dirty="0"/>
          </a:p>
          <a:p>
            <a:r>
              <a:rPr lang="en-US" dirty="0"/>
              <a:t>$0.40 / linear foot pay adjustment.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8E33DB-28E6-4610-9AA4-EC8C6745AC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57400"/>
            <a:ext cx="3341159" cy="250586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F2922-9DDB-49E0-8804-0F55B69AF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C378-1022-45AA-B7F9-7D8AE9C7BCB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97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81FFE-1247-48C4-98C2-F208E7E8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WisDOT</a:t>
            </a:r>
            <a:r>
              <a:rPr lang="en-US" dirty="0"/>
              <a:t> Longitudinal Joint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E39C3-D114-4453-871C-3EF130067851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(6) Minimum reduced by 1.5% at longitudinal joint with lateral confinement.</a:t>
            </a:r>
          </a:p>
          <a:p>
            <a:endParaRPr lang="en-US" dirty="0"/>
          </a:p>
          <a:p>
            <a:r>
              <a:rPr lang="en-US" dirty="0"/>
              <a:t>(7) Minimum reduced by 3.0% at longitudinal joint with no lateral confinement.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D7E225-F638-466F-A1FF-F8994AC7131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29" y="2133600"/>
            <a:ext cx="3751262" cy="281344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F2922-9DDB-49E0-8804-0F55B69AF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C378-1022-45AA-B7F9-7D8AE9C7BCB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6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FCD4-6764-4468-BED5-18CC9932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sampling frequency (new)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8128B-AFF1-49F9-8D27-3E07528112B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Truck sample – optional on all project.</a:t>
            </a:r>
          </a:p>
          <a:p>
            <a:endParaRPr lang="en-US" dirty="0"/>
          </a:p>
          <a:p>
            <a:r>
              <a:rPr lang="en-US" dirty="0"/>
              <a:t>In-line sampling based on one per 15000 HMA.</a:t>
            </a:r>
          </a:p>
          <a:p>
            <a:endParaRPr lang="en-US" dirty="0"/>
          </a:p>
          <a:p>
            <a:r>
              <a:rPr lang="en-US" dirty="0"/>
              <a:t>Projects under 1000 tons of mix in-line sample is optional.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D9E1F-7D75-490E-92B9-D17C474FF1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C378-1022-45AA-B7F9-7D8AE9C7BCB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227CB7-8F62-4B6B-A567-56B632A655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52621"/>
            <a:ext cx="4041775" cy="2325107"/>
          </a:xfrm>
        </p:spPr>
      </p:pic>
    </p:spTree>
    <p:extLst>
      <p:ext uri="{BB962C8B-B14F-4D97-AF65-F5344CB8AC3E}">
        <p14:creationId xmlns:p14="http://schemas.microsoft.com/office/powerpoint/2010/main" val="378204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FCD4-6764-4468-BED5-18CC9932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sampling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8128B-AFF1-49F9-8D27-3E07528112B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All AC samples must be observed by a DOT representative (no exceptions). </a:t>
            </a:r>
          </a:p>
          <a:p>
            <a:endParaRPr lang="en-US" dirty="0"/>
          </a:p>
          <a:p>
            <a:r>
              <a:rPr lang="en-US" dirty="0"/>
              <a:t>Include full name on sample card.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D9E1F-7D75-490E-92B9-D17C474FF1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C378-1022-45AA-B7F9-7D8AE9C7BCB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227CB7-8F62-4B6B-A567-56B632A655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52621"/>
            <a:ext cx="4041775" cy="2325107"/>
          </a:xfrm>
        </p:spPr>
      </p:pic>
    </p:spTree>
    <p:extLst>
      <p:ext uri="{BB962C8B-B14F-4D97-AF65-F5344CB8AC3E}">
        <p14:creationId xmlns:p14="http://schemas.microsoft.com/office/powerpoint/2010/main" val="245783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3D5C-CEA5-48B2-B8E9-B1FE9FCD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Tack coat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A1691-DE8C-4B53-95B5-B23D61FB4C47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One sample per project for quantities greater than 2500 gallons.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13D57D-95E9-4EB0-A71B-B605D8F5E05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3961588" cy="35304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0EC9B-5BF7-48B3-ADBC-AA575482C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C378-1022-45AA-B7F9-7D8AE9C7BCB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87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F7F9-1B20-497F-B8BE-860DFD1C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 course – stockpile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776D2-483E-43C7-864A-C871011940A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295400"/>
            <a:ext cx="4040188" cy="3941763"/>
          </a:xfrm>
        </p:spPr>
        <p:txBody>
          <a:bodyPr/>
          <a:lstStyle/>
          <a:p>
            <a:r>
              <a:rPr lang="en-US" dirty="0"/>
              <a:t>Stockpile sampling prior to placement for each grade and each source.</a:t>
            </a:r>
          </a:p>
          <a:p>
            <a:endParaRPr lang="en-US" dirty="0"/>
          </a:p>
          <a:p>
            <a:r>
              <a:rPr lang="en-US" dirty="0"/>
              <a:t>QV (X &gt; 500 tons)</a:t>
            </a:r>
          </a:p>
          <a:p>
            <a:endParaRPr lang="en-US" dirty="0"/>
          </a:p>
          <a:p>
            <a:r>
              <a:rPr lang="en-US" dirty="0"/>
              <a:t>QC (no minimum)</a:t>
            </a:r>
          </a:p>
          <a:p>
            <a:endParaRPr lang="en-US" dirty="0"/>
          </a:p>
          <a:p>
            <a:r>
              <a:rPr lang="en-US" dirty="0"/>
              <a:t>QV and QC are separate samples, but done at the same time.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612ECF-1B43-44D9-B1F3-31A5F383F89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104280"/>
            <a:ext cx="4041775" cy="262245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CB29D-06EB-4CB1-B94A-51B1D8BE3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C378-1022-45AA-B7F9-7D8AE9C7BCB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64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course – random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Materials audit issue - QV random numbers.</a:t>
            </a:r>
          </a:p>
          <a:p>
            <a:endParaRPr lang="en-US" dirty="0"/>
          </a:p>
          <a:p>
            <a:r>
              <a:rPr lang="en-US" dirty="0"/>
              <a:t>Audit emphasizes the need to compute, document, and retain in your materials records.</a:t>
            </a:r>
          </a:p>
          <a:p>
            <a:endParaRPr lang="en-US" dirty="0"/>
          </a:p>
          <a:p>
            <a:r>
              <a:rPr lang="en-US" dirty="0"/>
              <a:t>Jeff and I will check as part of our materials field reviews.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A753E-EC79-4AA7-8B4D-F379B7F83DE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2" y="1986756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1775832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F7F9-1B20-497F-B8BE-860DFD1C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QV base course – stockpile and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776D2-483E-43C7-864A-C871011940A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Must notify the contractor’s Materials coordinator by email two hours before sampling to allow for contractor to witness the sampling.</a:t>
            </a:r>
          </a:p>
          <a:p>
            <a:endParaRPr lang="en-US" dirty="0"/>
          </a:p>
          <a:p>
            <a:r>
              <a:rPr lang="en-US" dirty="0"/>
              <a:t>Results need to be back to the contractor in two business days.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612ECF-1B43-44D9-B1F3-31A5F383F89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104280"/>
            <a:ext cx="4041775" cy="262245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CB29D-06EB-4CB1-B94A-51B1D8BE3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C378-1022-45AA-B7F9-7D8AE9C7BCB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B406-1BC9-479D-A2C7-F5749BCED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0E08-39C5-4925-A4D8-D8C8E0A0130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Rhinelander</a:t>
            </a:r>
          </a:p>
          <a:p>
            <a:endParaRPr lang="en-US" dirty="0"/>
          </a:p>
          <a:p>
            <a:r>
              <a:rPr lang="en-US" dirty="0"/>
              <a:t>John Brophy</a:t>
            </a:r>
          </a:p>
          <a:p>
            <a:r>
              <a:rPr lang="en-US" dirty="0"/>
              <a:t>715-493-3085</a:t>
            </a:r>
          </a:p>
          <a:p>
            <a:endParaRPr lang="en-US" dirty="0"/>
          </a:p>
          <a:p>
            <a:r>
              <a:rPr lang="en-US" dirty="0"/>
              <a:t>Lab </a:t>
            </a:r>
          </a:p>
          <a:p>
            <a:r>
              <a:rPr lang="en-US" dirty="0"/>
              <a:t>715-365-5735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6BAEB-EFDD-4E8F-9E67-50FCCBABD7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Wisconsin Rapids</a:t>
            </a:r>
          </a:p>
          <a:p>
            <a:endParaRPr lang="en-US" dirty="0"/>
          </a:p>
          <a:p>
            <a:r>
              <a:rPr lang="en-US" dirty="0"/>
              <a:t>Jeff Michalski</a:t>
            </a:r>
          </a:p>
          <a:p>
            <a:r>
              <a:rPr lang="en-US" dirty="0"/>
              <a:t>715-421-8339</a:t>
            </a:r>
          </a:p>
          <a:p>
            <a:r>
              <a:rPr lang="en-US" dirty="0"/>
              <a:t>715-459-4791</a:t>
            </a:r>
          </a:p>
          <a:p>
            <a:endParaRPr lang="en-US" dirty="0"/>
          </a:p>
          <a:p>
            <a:r>
              <a:rPr lang="en-US" dirty="0"/>
              <a:t>Lab </a:t>
            </a:r>
          </a:p>
          <a:p>
            <a:r>
              <a:rPr lang="en-US" dirty="0"/>
              <a:t>715-421-8060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E81BF-799C-425E-B113-4DA5995FC3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C378-1022-45AA-B7F9-7D8AE9C7BCB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93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Dropping off of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Security codes, available on request.</a:t>
            </a:r>
          </a:p>
          <a:p>
            <a:endParaRPr lang="en-US" dirty="0"/>
          </a:p>
          <a:p>
            <a:r>
              <a:rPr lang="en-US" dirty="0"/>
              <a:t>QMP samples – two day turnaround.</a:t>
            </a:r>
          </a:p>
          <a:p>
            <a:endParaRPr lang="en-US" dirty="0"/>
          </a:p>
          <a:p>
            <a:r>
              <a:rPr lang="en-US" dirty="0"/>
              <a:t>Central Office samples – Stores truck (two week cycle).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89736"/>
            <a:ext cx="4041775" cy="305154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A753E-EC79-4AA7-8B4D-F379B7F83DE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99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Sample sizes, keep to 60 pounds maximum.</a:t>
            </a:r>
          </a:p>
          <a:p>
            <a:endParaRPr lang="en-US" dirty="0"/>
          </a:p>
          <a:p>
            <a:r>
              <a:rPr lang="en-US" dirty="0"/>
              <a:t>Buckets.</a:t>
            </a:r>
          </a:p>
          <a:p>
            <a:endParaRPr lang="en-US" dirty="0"/>
          </a:p>
          <a:p>
            <a:r>
              <a:rPr lang="en-US" dirty="0"/>
              <a:t>Bags, moisture is critical.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33774"/>
            <a:ext cx="2589212" cy="345228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A753E-EC79-4AA7-8B4D-F379B7F83DE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57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Importance of observing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Asphalt cement.</a:t>
            </a:r>
          </a:p>
          <a:p>
            <a:endParaRPr lang="en-US" dirty="0"/>
          </a:p>
          <a:p>
            <a:r>
              <a:rPr lang="en-US" dirty="0"/>
              <a:t>Hot mix asphalt samples.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89736"/>
            <a:ext cx="4041775" cy="305154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A753E-EC79-4AA7-8B4D-F379B7F83DE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02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IA goal is review all samplers and testers on our projects.</a:t>
            </a:r>
          </a:p>
          <a:p>
            <a:endParaRPr lang="en-US" dirty="0"/>
          </a:p>
          <a:p>
            <a:r>
              <a:rPr lang="en-US" dirty="0"/>
              <a:t>John Brophy 715-493-3085</a:t>
            </a:r>
          </a:p>
          <a:p>
            <a:endParaRPr lang="en-US" dirty="0"/>
          </a:p>
          <a:p>
            <a:r>
              <a:rPr lang="en-US" dirty="0"/>
              <a:t>Jeff Michalski 715-459-4791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89736"/>
            <a:ext cx="4041775" cy="305154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A753E-EC79-4AA7-8B4D-F379B7F83DE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90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1" y="1676400"/>
            <a:ext cx="7731898" cy="3873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Questions and Answers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9B11C4-6641-4B55-B0D5-6B5D1E368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C7B7E-5163-4735-940E-3CF62FF7588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04800" y="1295400"/>
            <a:ext cx="4040188" cy="3941763"/>
          </a:xfrm>
        </p:spPr>
        <p:txBody>
          <a:bodyPr/>
          <a:lstStyle/>
          <a:p>
            <a:r>
              <a:rPr lang="en-US" dirty="0"/>
              <a:t>Project staff responsibilities.</a:t>
            </a:r>
          </a:p>
          <a:p>
            <a:endParaRPr lang="en-US" dirty="0"/>
          </a:p>
          <a:p>
            <a:r>
              <a:rPr lang="en-US" dirty="0"/>
              <a:t>Selecting all QV random numbers.</a:t>
            </a:r>
          </a:p>
          <a:p>
            <a:endParaRPr lang="en-US" dirty="0"/>
          </a:p>
          <a:p>
            <a:r>
              <a:rPr lang="en-US" dirty="0"/>
              <a:t>Collecting all QV samples.</a:t>
            </a:r>
          </a:p>
          <a:p>
            <a:endParaRPr lang="en-US" dirty="0"/>
          </a:p>
          <a:p>
            <a:r>
              <a:rPr lang="en-US" dirty="0"/>
              <a:t>Collecting all QC retained samples.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D07B113-402D-423F-A8BD-5F6695E74DF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2343612"/>
            <a:ext cx="2857500" cy="21431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83B35-D998-433D-8888-175E6CB130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5B1AD-C1E7-4D20-AC60-B7E30273B4C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0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8E72-FD0A-4127-A2A5-EB3A5A98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QV samples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BEEB04B-D43D-435B-B7E0-60C3713FEAC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3" y="1444625"/>
            <a:ext cx="2956322" cy="3941763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7AF4264-DBCB-4EBB-978D-FC5CF1968B1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51" y="1444625"/>
            <a:ext cx="2956322" cy="394176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D9F4F-71C8-4F46-84E9-5398812E82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C378-1022-45AA-B7F9-7D8AE9C7BCB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9C02A-0475-4DCC-A61E-DFA16DABA8B0}"/>
              </a:ext>
            </a:extLst>
          </p:cNvPr>
          <p:cNvSpPr txBox="1"/>
          <p:nvPr/>
        </p:nvSpPr>
        <p:spPr>
          <a:xfrm>
            <a:off x="1713303" y="4419600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Correct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06E857-0BAB-4ECB-80C5-CEB1DA03E93D}"/>
              </a:ext>
            </a:extLst>
          </p:cNvPr>
          <p:cNvSpPr txBox="1"/>
          <p:nvPr/>
        </p:nvSpPr>
        <p:spPr>
          <a:xfrm>
            <a:off x="5445065" y="4358044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Incomplete</a:t>
            </a:r>
          </a:p>
        </p:txBody>
      </p:sp>
    </p:spTree>
    <p:extLst>
      <p:ext uri="{BB962C8B-B14F-4D97-AF65-F5344CB8AC3E}">
        <p14:creationId xmlns:p14="http://schemas.microsoft.com/office/powerpoint/2010/main" val="70139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798D-A146-4739-AC01-AA40973F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change in HMA mix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24DB3-13D1-4235-A47C-DA2F76A7EE5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A change in AC grade.</a:t>
            </a:r>
          </a:p>
          <a:p>
            <a:endParaRPr lang="en-US" dirty="0"/>
          </a:p>
          <a:p>
            <a:r>
              <a:rPr lang="en-US" dirty="0"/>
              <a:t>Same mix design, same 250 number.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r>
              <a:rPr lang="en-US" dirty="0"/>
              <a:t>4 LT 58-28S</a:t>
            </a:r>
          </a:p>
          <a:p>
            <a:r>
              <a:rPr lang="en-US" dirty="0"/>
              <a:t>4 LT 58-34S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E5B58-D3A2-4DAD-B784-3A309929D1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Changing from a HMA (275 degrees) to a WMA (235 degrees) design.</a:t>
            </a:r>
          </a:p>
          <a:p>
            <a:endParaRPr lang="en-US" dirty="0"/>
          </a:p>
          <a:p>
            <a:r>
              <a:rPr lang="en-US" dirty="0"/>
              <a:t>Is a different mix design, needs a different 250 number, and another set of random numbers.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61FFF-5DEE-482D-9093-42C761438D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C378-1022-45AA-B7F9-7D8AE9C7BCB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EB1C-98AE-4EE7-9694-E17C63FB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5" y="292581"/>
            <a:ext cx="8229600" cy="1143000"/>
          </a:xfrm>
        </p:spPr>
        <p:txBody>
          <a:bodyPr/>
          <a:lstStyle/>
          <a:p>
            <a:r>
              <a:rPr lang="en-US" dirty="0"/>
              <a:t>Ignition oven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EAC0A-A1D1-40ED-ADCE-735C8BFBD82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Will be run on all HMA samples for PWL projects to check AC content.</a:t>
            </a:r>
          </a:p>
          <a:p>
            <a:endParaRPr lang="en-US" dirty="0"/>
          </a:p>
          <a:p>
            <a:r>
              <a:rPr lang="en-US" dirty="0"/>
              <a:t>AC content will be run on regular QMP projects starting in 2019.</a:t>
            </a:r>
          </a:p>
          <a:p>
            <a:endParaRPr lang="en-US" dirty="0"/>
          </a:p>
          <a:p>
            <a:r>
              <a:rPr lang="en-US" dirty="0"/>
              <a:t>Aggregate correction factor specific for each oven and mix design.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2A721C-FB27-449D-AE80-92F610AE930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25" y="1905000"/>
            <a:ext cx="3278666" cy="302896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226A9-E380-4899-B0FE-776F00237E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C378-1022-45AA-B7F9-7D8AE9C7BCB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9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HMA – Air Void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ASP-6, December 2016 lets.</a:t>
            </a:r>
          </a:p>
          <a:p>
            <a:endParaRPr lang="en-US" dirty="0"/>
          </a:p>
          <a:p>
            <a:r>
              <a:rPr lang="en-US" dirty="0"/>
              <a:t>Mix designs, still design to 4.0% air voids in lab. </a:t>
            </a:r>
          </a:p>
          <a:p>
            <a:endParaRPr lang="en-US" dirty="0"/>
          </a:p>
          <a:p>
            <a:r>
              <a:rPr lang="en-US" dirty="0"/>
              <a:t>Lowered to 3.0% air voids (target) in the field.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112034"/>
            <a:ext cx="4041775" cy="260694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A753E-EC79-4AA7-8B4D-F379B7F83DE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8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HMA – Dispute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QV sample falls outside of 2.0 – 4.3% air void range.</a:t>
            </a:r>
          </a:p>
          <a:p>
            <a:endParaRPr lang="en-US" dirty="0"/>
          </a:p>
          <a:p>
            <a:r>
              <a:rPr lang="en-US" dirty="0"/>
              <a:t>C.O. Materials will test the QV retained (that failed) and any needed forward and backward QC-retained samples (until they pass).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112034"/>
            <a:ext cx="4041775" cy="260694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A753E-EC79-4AA7-8B4D-F379B7F83D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9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5366D1-8830-4DBC-953D-6CEB912A6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1166-12-80, I-39, Plainfield to Stevens Point, Portage County</a:t>
            </a:r>
          </a:p>
          <a:p>
            <a:pPr lvl="1"/>
            <a:r>
              <a:rPr lang="en-US" dirty="0"/>
              <a:t>4 LT 58-28S	7970 tons</a:t>
            </a:r>
          </a:p>
          <a:p>
            <a:pPr lvl="1"/>
            <a:r>
              <a:rPr lang="en-US" dirty="0"/>
              <a:t>4 MT 58-28S	49500 tons</a:t>
            </a:r>
          </a:p>
          <a:p>
            <a:pPr lvl="1"/>
            <a:r>
              <a:rPr lang="en-US" dirty="0"/>
              <a:t>4 MT 58-28H	1500 tons</a:t>
            </a:r>
          </a:p>
          <a:p>
            <a:pPr lvl="1"/>
            <a:endParaRPr lang="en-US" dirty="0"/>
          </a:p>
          <a:p>
            <a:r>
              <a:rPr lang="en-US" dirty="0"/>
              <a:t>1600-22-81, Clintonville, Shawano County</a:t>
            </a:r>
          </a:p>
          <a:p>
            <a:pPr lvl="1"/>
            <a:r>
              <a:rPr lang="en-US" dirty="0"/>
              <a:t>3 MT 58-28S 	22380 tons</a:t>
            </a:r>
          </a:p>
          <a:p>
            <a:pPr lvl="1"/>
            <a:r>
              <a:rPr lang="en-US" dirty="0"/>
              <a:t>4 MT 58-28S	17407 tons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291A6B-1A6A-4FF2-BE46-982322D8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PWL projects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806EB-5E9D-4EB8-B5CA-66F5B4F810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C378-1022-45AA-B7F9-7D8AE9C7BCB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2971</TotalTime>
  <Words>668</Words>
  <Application>Microsoft Office PowerPoint</Application>
  <PresentationFormat>On-screen Show (4:3)</PresentationFormat>
  <Paragraphs>177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Wingdings</vt:lpstr>
      <vt:lpstr>Wingdings 2</vt:lpstr>
      <vt:lpstr>Wingdings 3</vt:lpstr>
      <vt:lpstr>Concourse</vt:lpstr>
      <vt:lpstr>Project Leadership Workshop Materials - 2018</vt:lpstr>
      <vt:lpstr>Staffing</vt:lpstr>
      <vt:lpstr>HMA</vt:lpstr>
      <vt:lpstr>Collecting QV samples</vt:lpstr>
      <vt:lpstr>A change in HMA mix designs</vt:lpstr>
      <vt:lpstr>Ignition oven</vt:lpstr>
      <vt:lpstr>HMA – Air Void Regression</vt:lpstr>
      <vt:lpstr>HMA – Dispute Resolution</vt:lpstr>
      <vt:lpstr>2018 PWL projects</vt:lpstr>
      <vt:lpstr>2018 PWL projects</vt:lpstr>
      <vt:lpstr>2018 PWL projects</vt:lpstr>
      <vt:lpstr>WisDOT Longitudinal Joint</vt:lpstr>
      <vt:lpstr>WisDOT Longitudinal Joint</vt:lpstr>
      <vt:lpstr>AC sampling frequency (new)</vt:lpstr>
      <vt:lpstr>AC sampling frequency</vt:lpstr>
      <vt:lpstr>Tack coat </vt:lpstr>
      <vt:lpstr>Base course – stockpile sampling</vt:lpstr>
      <vt:lpstr>Base course – random numbers</vt:lpstr>
      <vt:lpstr>QV base course – stockpile and placement</vt:lpstr>
      <vt:lpstr>Dropping off of samples</vt:lpstr>
      <vt:lpstr>Sample sizes</vt:lpstr>
      <vt:lpstr>Importance of observing sampling</vt:lpstr>
      <vt:lpstr>IA reviews</vt:lpstr>
      <vt:lpstr>       Questions and Answers </vt:lpstr>
    </vt:vector>
  </TitlesOfParts>
  <Company>Wisconsin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HAGENBUCHER, STACY A</cp:lastModifiedBy>
  <cp:revision>205</cp:revision>
  <dcterms:created xsi:type="dcterms:W3CDTF">2012-06-26T13:11:17Z</dcterms:created>
  <dcterms:modified xsi:type="dcterms:W3CDTF">2018-03-13T13:05:27Z</dcterms:modified>
</cp:coreProperties>
</file>