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9" r:id="rId3"/>
    <p:sldId id="305" r:id="rId4"/>
    <p:sldId id="307" r:id="rId5"/>
    <p:sldId id="303" r:id="rId6"/>
    <p:sldId id="310" r:id="rId7"/>
    <p:sldId id="306" r:id="rId8"/>
    <p:sldId id="312" r:id="rId9"/>
    <p:sldId id="313" r:id="rId10"/>
    <p:sldId id="314" r:id="rId11"/>
    <p:sldId id="315" r:id="rId12"/>
    <p:sldId id="277" r:id="rId13"/>
    <p:sldId id="276" r:id="rId14"/>
    <p:sldId id="282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9D"/>
    <a:srgbClr val="213681"/>
    <a:srgbClr val="2F4CB7"/>
    <a:srgbClr val="A7C2FF"/>
    <a:srgbClr val="BFC9EF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32" autoAdjust="0"/>
    <p:restoredTop sz="86575" autoAdjust="0"/>
  </p:normalViewPr>
  <p:slideViewPr>
    <p:cSldViewPr>
      <p:cViewPr varScale="1">
        <p:scale>
          <a:sx n="72" d="100"/>
          <a:sy n="72" d="100"/>
        </p:scale>
        <p:origin x="7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3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1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sconsindot.gov/hcciDocs/contracting-info/asp-9-s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isconsindot.gov/Pages/doing-bus/civil-rights/labornwage/default.aspx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4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continuing to partner with us to achieve compliance. It is greatly appreciated!!</a:t>
            </a:r>
          </a:p>
          <a:p>
            <a:r>
              <a:rPr lang="en-US" dirty="0"/>
              <a:t>Any specific questions I will be around during breaks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5BC91-B0B6-4F4A-BB52-2161FE3D6A24}" type="slidenum">
              <a:rPr lang="fr-CA" smtClean="0"/>
              <a:pPr>
                <a:defRPr/>
              </a:pPr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884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5BC91-B0B6-4F4A-BB52-2161FE3D6A24}" type="slidenum">
              <a:rPr lang="fr-CA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1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5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Carry over projects – please make sure wage board gets back up </a:t>
            </a:r>
          </a:p>
          <a:p>
            <a:r>
              <a:rPr lang="en-US" dirty="0"/>
              <a:t>Wage rates – need to be secured, can’t have legs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Communication from Project staff is</a:t>
            </a:r>
            <a:r>
              <a:rPr lang="en-US" baseline="0" dirty="0"/>
              <a:t> crucial at this point.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Letting date determines what rules are enforced for your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Projects with federal dollars </a:t>
            </a:r>
            <a:r>
              <a:rPr lang="en-US" sz="1200" u="sng" dirty="0"/>
              <a:t>will still have </a:t>
            </a:r>
            <a:r>
              <a:rPr lang="en-US" sz="1200" dirty="0"/>
              <a:t>prevailing wages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4904" lvl="4" indent="0">
              <a:buNone/>
            </a:pPr>
            <a:endParaRPr lang="en-US" sz="2000" dirty="0"/>
          </a:p>
          <a:p>
            <a:pPr marL="392113" lvl="1" indent="0">
              <a:buNone/>
            </a:pPr>
            <a:r>
              <a:rPr lang="en-US" sz="2000" dirty="0">
                <a:hlinkClick r:id="rId3"/>
              </a:rPr>
              <a:t>	http://wisconsindot.gov/hcciDocs/contracting-info/asp-9-s.pdf</a:t>
            </a:r>
            <a:endParaRPr lang="en-US" sz="2000" dirty="0"/>
          </a:p>
          <a:p>
            <a:pPr marL="392113" lvl="1" indent="0">
              <a:buNone/>
            </a:pPr>
            <a:r>
              <a:rPr lang="en-US" sz="2000" dirty="0">
                <a:hlinkClick r:id="rId4"/>
              </a:rPr>
              <a:t>	http://wisconsindot.gov/Pages/doing-bus/civil-	rights/</a:t>
            </a:r>
            <a:r>
              <a:rPr lang="en-US" sz="2000" dirty="0" err="1">
                <a:hlinkClick r:id="rId4"/>
              </a:rPr>
              <a:t>labornwage</a:t>
            </a:r>
            <a:r>
              <a:rPr lang="en-US" sz="2000" dirty="0">
                <a:hlinkClick r:id="rId4"/>
              </a:rPr>
              <a:t>/default.aspx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2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5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CAA020-6452-48B0-90C8-3448E1837A30}" type="datetime8">
              <a:rPr lang="en-US" smtClean="0">
                <a:solidFill>
                  <a:srgbClr val="464653"/>
                </a:solidFill>
              </a:rPr>
              <a:t>2/12/2018 10:58 AM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9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10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2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213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WisDOT North Central Region Labor Compliance</a:t>
            </a:r>
            <a:endParaRPr lang="en-US" sz="44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533400" y="2667961"/>
            <a:ext cx="7772400" cy="1200150"/>
          </a:xfrm>
        </p:spPr>
        <p:txBody>
          <a:bodyPr/>
          <a:lstStyle/>
          <a:p>
            <a:pPr marR="0" eaLnBrk="1" hangingPunct="1"/>
            <a:endParaRPr lang="en-US" dirty="0"/>
          </a:p>
          <a:p>
            <a:pPr marR="0" eaLnBrk="1" hangingPunct="1"/>
            <a:r>
              <a:rPr lang="en-US" dirty="0"/>
              <a:t> </a:t>
            </a:r>
          </a:p>
          <a:p>
            <a:pPr marR="0" eaLnBrk="1" hangingPunct="1"/>
            <a:endParaRPr lang="en-US" dirty="0"/>
          </a:p>
          <a:p>
            <a:r>
              <a:rPr lang="en-US" sz="2800" dirty="0">
                <a:ln w="0"/>
                <a:solidFill>
                  <a:schemeClr val="accent1"/>
                </a:solidFill>
                <a:ea typeface="Cambria Math" panose="02040503050406030204" pitchFamily="18" charset="0"/>
              </a:rPr>
              <a:t>2018 Project Leader Workshop</a:t>
            </a:r>
          </a:p>
          <a:p>
            <a:endParaRPr lang="en-US" sz="1800" dirty="0">
              <a:ln w="0"/>
              <a:solidFill>
                <a:schemeClr val="accent1"/>
              </a:solidFill>
              <a:ea typeface="Cambria Math" panose="02040503050406030204" pitchFamily="18" charset="0"/>
            </a:endParaRPr>
          </a:p>
          <a:p>
            <a:pPr marR="0"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851400"/>
          </a:xfrm>
        </p:spPr>
        <p:txBody>
          <a:bodyPr/>
          <a:lstStyle/>
          <a:p>
            <a:pPr marL="603885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Labor data no longer entered/collected via CRCS</a:t>
            </a:r>
            <a:br>
              <a:rPr lang="en-US" sz="2000" dirty="0"/>
            </a:br>
            <a:endParaRPr lang="en-US" sz="2000" dirty="0"/>
          </a:p>
          <a:p>
            <a:pPr marL="603885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Labor data will now be collected via Workforce Utilization Report</a:t>
            </a:r>
          </a:p>
          <a:p>
            <a:pPr marL="146685" lvl="2" indent="0">
              <a:buNone/>
            </a:pPr>
            <a:r>
              <a:rPr lang="en-US" sz="2000" dirty="0"/>
              <a:t>   	Microsoft Excel or compatible spreadsheet</a:t>
            </a:r>
          </a:p>
          <a:p>
            <a:pPr marL="374904" lvl="4" indent="0">
              <a:buNone/>
            </a:pPr>
            <a:r>
              <a:rPr lang="en-US" sz="2000" dirty="0"/>
              <a:t>	Details on HCCI site 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pPr marL="603504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Subs electronically submit labor data to prime via excel spreadsheet within 14 calendar days of the end of each quarter</a:t>
            </a:r>
            <a:br>
              <a:rPr lang="en-US" sz="2000" dirty="0"/>
            </a:br>
            <a:endParaRPr lang="en-US" sz="2000" dirty="0"/>
          </a:p>
          <a:p>
            <a:pPr marL="603504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Prime electronically submits all collected labor data to regional LCS within 21 calendar days of the end of each quarter</a:t>
            </a:r>
          </a:p>
          <a:p>
            <a:pPr marL="603504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146304" lvl="1" indent="0">
              <a:buNone/>
            </a:pPr>
            <a:endParaRPr lang="en-US" sz="2000" dirty="0"/>
          </a:p>
          <a:p>
            <a:pPr lvl="1"/>
            <a:endParaRPr lang="en-US" sz="1100" dirty="0"/>
          </a:p>
          <a:p>
            <a:pPr marL="1289304" lvl="6" indent="-457200">
              <a:buFont typeface="Wingdings" panose="05000000000000000000" pitchFamily="2" charset="2"/>
              <a:buChar char="Ø"/>
            </a:pPr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FF0000"/>
                </a:solidFill>
              </a:rPr>
              <a:t>ASP 9-S </a:t>
            </a:r>
            <a:r>
              <a:rPr lang="en-US" sz="2700" dirty="0"/>
              <a:t>Electronic labor data submittal for </a:t>
            </a:r>
            <a:r>
              <a:rPr lang="en-US" sz="2700" u="sng" dirty="0"/>
              <a:t>State Funded Only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4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685800"/>
            <a:ext cx="8183880" cy="49390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25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NEW TRUCKING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2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59" y="152400"/>
            <a:ext cx="7543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n-lt"/>
              </a:rPr>
              <a:t>What has changed….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533400"/>
            <a:ext cx="7833359" cy="54102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fontAlgn="auto">
              <a:lnSpc>
                <a:spcPct val="100000"/>
              </a:lnSpc>
              <a:buNone/>
            </a:pPr>
            <a:endParaRPr lang="en-US" sz="1200" dirty="0">
              <a:solidFill>
                <a:srgbClr val="213681"/>
              </a:solidFill>
            </a:endParaRPr>
          </a:p>
          <a:p>
            <a:pPr marL="485775" lvl="1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13681"/>
                </a:solidFill>
              </a:rPr>
              <a:t>84.062 was repealed- </a:t>
            </a:r>
            <a:r>
              <a:rPr lang="en-US" sz="2000" dirty="0">
                <a:solidFill>
                  <a:srgbClr val="213681"/>
                </a:solidFill>
              </a:rPr>
              <a:t>state funded projects not required prevailing wage rates &amp; ASP 9-S requires spreadsheets</a:t>
            </a:r>
          </a:p>
          <a:p>
            <a:pPr marL="485775" lvl="1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13681"/>
                </a:solidFill>
              </a:rPr>
              <a:t>Supplemental Required Contact Revisions (Revised)</a:t>
            </a:r>
          </a:p>
          <a:p>
            <a:pPr marL="668655" lvl="2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13681"/>
                </a:solidFill>
              </a:rPr>
              <a:t>Repealed law language was removed</a:t>
            </a:r>
          </a:p>
          <a:p>
            <a:pPr marL="668655" lvl="2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13681"/>
                </a:solidFill>
              </a:rPr>
              <a:t>Duplicate info contained in FHWA 1273 has been removed</a:t>
            </a:r>
          </a:p>
          <a:p>
            <a:pPr marL="668655" lvl="2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13681"/>
                </a:solidFill>
              </a:rPr>
              <a:t>Trucking was added</a:t>
            </a:r>
          </a:p>
          <a:p>
            <a:pPr marL="668655" lvl="2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13681"/>
                </a:solidFill>
              </a:rPr>
              <a:t>Resource list was added</a:t>
            </a:r>
          </a:p>
          <a:p>
            <a:pPr marL="485775" lvl="1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13681"/>
                </a:solidFill>
              </a:rPr>
              <a:t>Trucking (Federally Funded)</a:t>
            </a:r>
          </a:p>
          <a:p>
            <a:pPr marL="668655" lvl="2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13681"/>
                </a:solidFill>
              </a:rPr>
              <a:t>Covered hauls must be from a dedicated </a:t>
            </a:r>
            <a:r>
              <a:rPr lang="en-US" sz="1800" b="1" u="sng" dirty="0">
                <a:solidFill>
                  <a:srgbClr val="213681"/>
                </a:solidFill>
              </a:rPr>
              <a:t>AND </a:t>
            </a:r>
            <a:r>
              <a:rPr lang="en-US" sz="1800" dirty="0">
                <a:solidFill>
                  <a:srgbClr val="213681"/>
                </a:solidFill>
              </a:rPr>
              <a:t>virtually adjacent source (round trip)</a:t>
            </a:r>
          </a:p>
          <a:p>
            <a:pPr marL="668655" lvl="2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13681"/>
                </a:solidFill>
              </a:rPr>
              <a:t>Excavated material or spoil hauled to a site specifically indicated in the contract (round trip)</a:t>
            </a:r>
          </a:p>
          <a:p>
            <a:pPr marL="668655" lvl="2" indent="-285750" fontAlgn="auto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13681"/>
                </a:solidFill>
              </a:rPr>
              <a:t>Delivery of material by employee of a bona fide material supplier are not covered</a:t>
            </a:r>
          </a:p>
          <a:p>
            <a:pPr marL="485775" lvl="1" indent="-285750" fontAlgn="auto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13681"/>
                </a:solidFill>
              </a:rPr>
              <a:t>Defined navigable waters </a:t>
            </a:r>
            <a:r>
              <a:rPr lang="en-US" sz="2000" dirty="0">
                <a:solidFill>
                  <a:srgbClr val="213681"/>
                </a:solidFill>
              </a:rPr>
              <a:t>provided by the US Coast Guard &amp; US DOL</a:t>
            </a:r>
          </a:p>
        </p:txBody>
      </p:sp>
    </p:spTree>
    <p:extLst>
      <p:ext uri="{BB962C8B-B14F-4D97-AF65-F5344CB8AC3E}">
        <p14:creationId xmlns:p14="http://schemas.microsoft.com/office/powerpoint/2010/main" val="38761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hasn’t changed….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86586"/>
          </a:xfrm>
        </p:spPr>
        <p:txBody>
          <a:bodyPr>
            <a:normAutofit/>
          </a:bodyPr>
          <a:lstStyle/>
          <a:p>
            <a:pPr marL="485775" lvl="1" indent="-285750" fontAlgn="auto"/>
            <a:r>
              <a:rPr lang="en-US" sz="2000" dirty="0">
                <a:solidFill>
                  <a:srgbClr val="213681"/>
                </a:solidFill>
              </a:rPr>
              <a:t>Projects let in Jan. 2017 being carried over- requires state wages issued by DWD and federal wage rate determinations issued by U.S. DOL</a:t>
            </a:r>
            <a:br>
              <a:rPr lang="en-US" sz="2000" dirty="0">
                <a:solidFill>
                  <a:srgbClr val="213681"/>
                </a:solidFill>
              </a:rPr>
            </a:br>
            <a:endParaRPr lang="en-US" sz="2000" dirty="0">
              <a:solidFill>
                <a:srgbClr val="213681"/>
              </a:solidFill>
            </a:endParaRPr>
          </a:p>
          <a:p>
            <a:pPr marL="485775" lvl="1" indent="-285750" fontAlgn="auto"/>
            <a:r>
              <a:rPr lang="en-US" sz="2000" dirty="0">
                <a:solidFill>
                  <a:srgbClr val="213681"/>
                </a:solidFill>
              </a:rPr>
              <a:t>Projects let in Feb. 2017 through Nov. 2017 need to follow state statue 84.062 (Heavy 15, Highway 10 or Sewer and Water 8). These were issued by US DOL</a:t>
            </a:r>
            <a:br>
              <a:rPr lang="en-US" sz="2000" dirty="0">
                <a:solidFill>
                  <a:srgbClr val="213681"/>
                </a:solidFill>
              </a:rPr>
            </a:br>
            <a:endParaRPr lang="en-US" sz="2000" dirty="0">
              <a:solidFill>
                <a:srgbClr val="213681"/>
              </a:solidFill>
            </a:endParaRPr>
          </a:p>
          <a:p>
            <a:pPr marL="485775" lvl="1" indent="-285750" fontAlgn="auto"/>
            <a:r>
              <a:rPr lang="en-US" sz="2000" dirty="0">
                <a:solidFill>
                  <a:srgbClr val="213681"/>
                </a:solidFill>
              </a:rPr>
              <a:t>Federally funded projects require prevailing wages issued by US DOL</a:t>
            </a:r>
            <a:br>
              <a:rPr lang="en-US" sz="2000" dirty="0">
                <a:solidFill>
                  <a:srgbClr val="213681"/>
                </a:solidFill>
              </a:rPr>
            </a:br>
            <a:endParaRPr lang="en-US" sz="2000" dirty="0">
              <a:solidFill>
                <a:srgbClr val="213681"/>
              </a:solidFill>
            </a:endParaRPr>
          </a:p>
          <a:p>
            <a:pPr marL="485775" lvl="1" indent="-285750" fontAlgn="auto"/>
            <a:r>
              <a:rPr lang="en-US" sz="2000" dirty="0">
                <a:solidFill>
                  <a:srgbClr val="213681"/>
                </a:solidFill>
              </a:rPr>
              <a:t>All federally funded projects require payrolls in CRCS</a:t>
            </a:r>
          </a:p>
          <a:p>
            <a:pPr marL="438150" lvl="2" indent="0" fontAlgn="auto">
              <a:buNone/>
            </a:pPr>
            <a:endParaRPr lang="en-US" sz="1200" b="1" dirty="0">
              <a:solidFill>
                <a:srgbClr val="213681"/>
              </a:solidFill>
            </a:endParaRPr>
          </a:p>
          <a:p>
            <a:pPr marL="109537" indent="0">
              <a:buNone/>
            </a:pPr>
            <a:endParaRPr lang="en-US" b="1" dirty="0">
              <a:solidFill>
                <a:srgbClr val="21368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5"/>
          <p:cNvSpPr>
            <a:spLocks/>
          </p:cNvSpPr>
          <p:nvPr/>
        </p:nvSpPr>
        <p:spPr bwMode="auto">
          <a:xfrm>
            <a:off x="0" y="2417440"/>
            <a:ext cx="9144000" cy="74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-13873163">
              <a:defRPr/>
            </a:pPr>
            <a:endParaRPr lang="en-US" sz="4600" b="1" dirty="0">
              <a:ln w="19050">
                <a:solidFill>
                  <a:schemeClr val="bg2">
                    <a:lumMod val="40000"/>
                    <a:lumOff val="60000"/>
                  </a:schemeClr>
                </a:solidFill>
              </a:ln>
              <a:latin typeface="+mj-lt"/>
            </a:endParaRPr>
          </a:p>
          <a:p>
            <a:pPr algn="ctr" defTabSz="-13873163">
              <a:defRPr/>
            </a:pPr>
            <a:endParaRPr lang="en-US" sz="5400" b="1" dirty="0">
              <a:ln w="19050">
                <a:solidFill>
                  <a:schemeClr val="bg2">
                    <a:lumMod val="40000"/>
                    <a:lumOff val="60000"/>
                  </a:schemeClr>
                </a:solidFill>
              </a:ln>
              <a:latin typeface="+mj-lt"/>
            </a:endParaRPr>
          </a:p>
          <a:p>
            <a:pPr algn="ctr" defTabSz="-13873163">
              <a:defRPr/>
            </a:pP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latin typeface="+mn-lt"/>
                <a:ea typeface="Cambria Math" panose="02040503050406030204" pitchFamily="18" charset="0"/>
              </a:rPr>
              <a:t>THANK YOU</a:t>
            </a:r>
          </a:p>
        </p:txBody>
      </p:sp>
      <p:sp>
        <p:nvSpPr>
          <p:cNvPr id="1029" name="Forme 6"/>
          <p:cNvSpPr>
            <a:spLocks/>
          </p:cNvSpPr>
          <p:nvPr/>
        </p:nvSpPr>
        <p:spPr bwMode="auto">
          <a:xfrm>
            <a:off x="2339975" y="19161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fr-CA" sz="32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32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/>
          <p:cNvSpPr txBox="1">
            <a:spLocks noChangeArrowheads="1"/>
          </p:cNvSpPr>
          <p:nvPr/>
        </p:nvSpPr>
        <p:spPr bwMode="auto">
          <a:xfrm>
            <a:off x="225591" y="46069"/>
            <a:ext cx="8532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WisDOT Labor Compliance Specialists</a:t>
            </a:r>
          </a:p>
        </p:txBody>
      </p:sp>
      <p:pic>
        <p:nvPicPr>
          <p:cNvPr id="12291" name="Picture 8" descr="cnty5RegionREV1012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>
          <a:xfrm>
            <a:off x="68175" y="630844"/>
            <a:ext cx="4865179" cy="5793706"/>
          </a:xfrm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923236" y="2132160"/>
            <a:ext cx="486453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70C0"/>
                </a:solidFill>
                <a:latin typeface="Tw Cen MT"/>
              </a:rPr>
              <a:t>Western Wisconsin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Tw Cen MT"/>
              </a:rPr>
              <a:t>Lead - Laurie Dolsen	 (715) 392-7977  (NW)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Stephanie Jaecks 	 (715) 365-5732  (NC)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Tim Alston 	      	 (608) 242-8040  (SW)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Rebecca Porter	 (608) 245-2648  (SW)</a:t>
            </a:r>
            <a:br>
              <a:rPr lang="en-US" sz="1400" dirty="0">
                <a:solidFill>
                  <a:prstClr val="black"/>
                </a:solidFill>
                <a:latin typeface="Tw Cen MT"/>
              </a:rPr>
            </a:br>
            <a:r>
              <a:rPr lang="en-US" sz="1400" dirty="0">
                <a:solidFill>
                  <a:prstClr val="black"/>
                </a:solidFill>
                <a:latin typeface="Tw Cen MT"/>
              </a:rPr>
              <a:t>Deb Henning        	 (608) 884-1178  (SW Mega)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Julie Harkinson  	 (608) 772-5169  (SW Mega)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Diane Zimmer      	 (608) 884-1179  (SW Mega)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Crystal Wilson        	 (608) 264-8700  (SW Mega)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923236" y="765949"/>
            <a:ext cx="55243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70C0"/>
                </a:solidFill>
                <a:latin typeface="Tw Cen MT"/>
              </a:rPr>
              <a:t>Eastern Wisconsin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Tw Cen MT"/>
              </a:rPr>
              <a:t>Lead - Jason Johnson 	(920) 492-5728  (NE)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Teresa Rademacher	(920) 492-5657  (NE Mega)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Jennifer Lubinski   	(262) 548-5634  (SE)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Margaret Powers	(262) 521-5337  (SE Mega)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Janice Sindic      	(262) 548-5923  (SE Mega)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4923236" y="4060667"/>
            <a:ext cx="424847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u="sng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70C0"/>
                </a:solidFill>
                <a:latin typeface="Tw Cen MT"/>
              </a:rPr>
              <a:t>Labor Compliance Investigations (Statewide)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Tw Cen MT"/>
              </a:rPr>
              <a:t>Lead - Natalia Vega 	(262) 521-5358  (SE)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Teresa Rademacher 	(920) 492-5657  (NE)</a:t>
            </a:r>
            <a:br>
              <a:rPr lang="en-US" sz="1400" dirty="0">
                <a:solidFill>
                  <a:prstClr val="black"/>
                </a:solidFill>
                <a:latin typeface="Tw Cen MT"/>
              </a:rPr>
            </a:br>
            <a:r>
              <a:rPr lang="en-US" sz="1400" dirty="0">
                <a:solidFill>
                  <a:prstClr val="black"/>
                </a:solidFill>
                <a:latin typeface="Tw Cen MT"/>
              </a:rPr>
              <a:t>Boula Xiong 		(608) 267-7354  (SW)</a:t>
            </a:r>
            <a:endParaRPr lang="en-US" sz="1400" dirty="0">
              <a:solidFill>
                <a:srgbClr val="0070C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u="sng" dirty="0">
              <a:solidFill>
                <a:srgbClr val="0070C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70C0"/>
                </a:solidFill>
                <a:latin typeface="Tw Cen MT"/>
              </a:rPr>
              <a:t>Aeronautics (Statewide)</a:t>
            </a:r>
            <a:r>
              <a:rPr lang="en-US" sz="1400" dirty="0">
                <a:solidFill>
                  <a:srgbClr val="0070C0"/>
                </a:solidFill>
                <a:latin typeface="Tw Cen M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Shannon Clary    	 (608) 264-7607  (SW)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/>
              </a:rPr>
              <a:t>Crystal Wilson        	 (608) 264-8700  (SW)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228604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Tw Cen MT"/>
              </a:rPr>
              <a:t>NC</a:t>
            </a:r>
            <a:endParaRPr lang="en-US" b="1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746" y="21321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Tw Cen MT"/>
              </a:rPr>
              <a:t>NW</a:t>
            </a:r>
            <a:endParaRPr lang="en-US" b="1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297507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Tw Cen MT"/>
              </a:rPr>
              <a:t>NE</a:t>
            </a:r>
            <a:endParaRPr lang="en-US" b="1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2188" y="47454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Tw Cen MT"/>
              </a:rPr>
              <a:t>SW</a:t>
            </a:r>
            <a:endParaRPr lang="en-US" b="1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586740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Tw Cen MT"/>
              </a:rPr>
              <a:t>SE</a:t>
            </a:r>
            <a:endParaRPr lang="en-US" sz="1600" b="1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91" y="6464174"/>
            <a:ext cx="824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Tw Cen MT"/>
              </a:rPr>
              <a:t>2/02/17</a:t>
            </a:r>
          </a:p>
        </p:txBody>
      </p:sp>
    </p:spTree>
    <p:extLst>
      <p:ext uri="{BB962C8B-B14F-4D97-AF65-F5344CB8AC3E}">
        <p14:creationId xmlns:p14="http://schemas.microsoft.com/office/powerpoint/2010/main" val="18989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022" y="1371600"/>
            <a:ext cx="8229600" cy="4648200"/>
          </a:xfrm>
        </p:spPr>
        <p:txBody>
          <a:bodyPr/>
          <a:lstStyle/>
          <a:p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Daily Diaries -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cross-checked with CRCS reporting</a:t>
            </a:r>
          </a:p>
          <a:p>
            <a:pPr lvl="1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Details and accuracy are valuable </a:t>
            </a:r>
          </a:p>
          <a:p>
            <a:pPr lvl="1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Enter name of the trucking company and number on the truck</a:t>
            </a:r>
          </a:p>
          <a:p>
            <a:pPr lvl="1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Hours, work, equipment, # of employees</a:t>
            </a:r>
          </a:p>
          <a:p>
            <a:pPr lvl="1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FIT send for LCS to view</a:t>
            </a:r>
          </a:p>
          <a:p>
            <a:pPr marL="365125" lvl="1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r>
              <a:rPr lang="en-US" sz="2000" b="1" dirty="0">
                <a:solidFill>
                  <a:srgbClr val="253D9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Let LCS know</a:t>
            </a:r>
          </a:p>
          <a:p>
            <a:pPr marL="603250" lvl="2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r>
              <a:rPr lang="en-US" sz="2000" dirty="0">
                <a:solidFill>
                  <a:srgbClr val="253D9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you’re notified employees have issues with pay</a:t>
            </a:r>
          </a:p>
          <a:p>
            <a:pPr marL="603250" lvl="2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r>
              <a:rPr lang="en-US" sz="2000" dirty="0">
                <a:solidFill>
                  <a:srgbClr val="253D9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Updates to project schedule</a:t>
            </a:r>
          </a:p>
          <a:p>
            <a:pPr marL="365125" lvl="1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r>
              <a:rPr lang="en-US" sz="2000" b="1" dirty="0">
                <a:solidFill>
                  <a:srgbClr val="253D9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Substantially Complete</a:t>
            </a:r>
          </a:p>
          <a:p>
            <a:pPr marL="603250" lvl="2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r>
              <a:rPr lang="en-US" sz="2000" dirty="0">
                <a:solidFill>
                  <a:srgbClr val="253D9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Triggers automatic email to LCS</a:t>
            </a:r>
          </a:p>
          <a:p>
            <a:pPr marL="603250" lvl="2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r>
              <a:rPr lang="en-US" sz="2000" dirty="0">
                <a:solidFill>
                  <a:srgbClr val="253D9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Finals process recommendation 60 days for LCS to issue PCD </a:t>
            </a:r>
          </a:p>
          <a:p>
            <a:pPr marL="603250" lvl="2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r>
              <a:rPr lang="en-US" sz="2000" dirty="0">
                <a:solidFill>
                  <a:srgbClr val="253D9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you back date, PCD &amp; finals process already behind</a:t>
            </a:r>
          </a:p>
          <a:p>
            <a:pPr marL="603250" lvl="2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endParaRPr lang="en-US" sz="2000" dirty="0">
              <a:solidFill>
                <a:srgbClr val="253D9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03250" lvl="2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endParaRPr lang="en-US" sz="1600" dirty="0">
              <a:solidFill>
                <a:srgbClr val="253D9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03250" lvl="2" indent="-255588">
              <a:spcBef>
                <a:spcPts val="400"/>
              </a:spcBef>
              <a:buClr>
                <a:srgbClr val="EE0000"/>
              </a:buClr>
              <a:buSzPct val="68000"/>
              <a:buFont typeface="Wingdings 3" pitchFamily="18" charset="2"/>
              <a:buChar char=""/>
            </a:pPr>
            <a:endParaRPr lang="en-US" sz="1600" dirty="0">
              <a:solidFill>
                <a:srgbClr val="253D9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7662" lvl="2" indent="0">
              <a:spcBef>
                <a:spcPts val="400"/>
              </a:spcBef>
              <a:buClr>
                <a:srgbClr val="EE0000"/>
              </a:buClr>
              <a:buSzPct val="68000"/>
              <a:buNone/>
            </a:pPr>
            <a:endParaRPr lang="en-US" sz="1600" dirty="0">
              <a:solidFill>
                <a:srgbClr val="253D9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022" y="1143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Support between project leader and LCS: </a:t>
            </a:r>
            <a:r>
              <a:rPr lang="en-US" sz="4000" i="1" u="sng" dirty="0">
                <a:solidFill>
                  <a:schemeClr val="accent3">
                    <a:lumMod val="75000"/>
                  </a:schemeClr>
                </a:solidFill>
              </a:rPr>
              <a:t>Making a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111" y="54543"/>
            <a:ext cx="8872714" cy="1143000"/>
          </a:xfrm>
        </p:spPr>
        <p:txBody>
          <a:bodyPr/>
          <a:lstStyle/>
          <a:p>
            <a:pPr algn="ctr"/>
            <a:r>
              <a:rPr lang="en-US" dirty="0"/>
              <a:t>Construction Bulletin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3" descr="Wage Board c - clipped together hanging in porta pot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384" y="1037697"/>
            <a:ext cx="2798871" cy="47535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849" y="4953000"/>
            <a:ext cx="1981200" cy="488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Acceptable</a:t>
            </a:r>
          </a:p>
        </p:txBody>
      </p:sp>
      <p:pic>
        <p:nvPicPr>
          <p:cNvPr id="7" name="Content Placeholder 3" descr="good wage 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6360" y="1072166"/>
            <a:ext cx="3133440" cy="4719033"/>
          </a:xfrm>
          <a:prstGeom prst="rect">
            <a:avLst/>
          </a:prstGeom>
        </p:spPr>
      </p:pic>
      <p:pic>
        <p:nvPicPr>
          <p:cNvPr id="8" name="Content Placeholder 3" descr="Wage Board h - block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0750" y="1078797"/>
            <a:ext cx="3053249" cy="4712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36274" y="4932151"/>
            <a:ext cx="2362200" cy="567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Acceptable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95780" y="4932151"/>
            <a:ext cx="2514600" cy="5095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PERFECT!!!!</a:t>
            </a:r>
          </a:p>
        </p:txBody>
      </p:sp>
    </p:spTree>
    <p:extLst>
      <p:ext uri="{BB962C8B-B14F-4D97-AF65-F5344CB8AC3E}">
        <p14:creationId xmlns:p14="http://schemas.microsoft.com/office/powerpoint/2010/main" val="334637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038600"/>
          </a:xfrm>
        </p:spPr>
        <p:txBody>
          <a:bodyPr/>
          <a:lstStyle/>
          <a:p>
            <a:r>
              <a:rPr lang="en-US" sz="1800" b="1" dirty="0"/>
              <a:t>Checklist</a:t>
            </a:r>
            <a:r>
              <a:rPr lang="en-US" sz="1800" dirty="0"/>
              <a:t> provided at precon - complete and return prior to 1</a:t>
            </a:r>
            <a:r>
              <a:rPr lang="en-US" sz="1800" baseline="30000" dirty="0"/>
              <a:t>st</a:t>
            </a:r>
            <a:r>
              <a:rPr lang="en-US" sz="1800" dirty="0"/>
              <a:t> estimate.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Posters </a:t>
            </a:r>
            <a:r>
              <a:rPr lang="en-US" sz="1800" dirty="0"/>
              <a:t>must be maintained &amp; readable at all times:</a:t>
            </a:r>
          </a:p>
          <a:p>
            <a:pPr lvl="1"/>
            <a:r>
              <a:rPr lang="en-US" sz="1800" dirty="0"/>
              <a:t>They should not reduce poster size to fit on board</a:t>
            </a:r>
          </a:p>
          <a:p>
            <a:pPr lvl="1"/>
            <a:r>
              <a:rPr lang="en-US" sz="1800" dirty="0"/>
              <a:t>If print is covered up by bolts used to affix the board to the field office or supports—this must be corrected.</a:t>
            </a:r>
          </a:p>
          <a:p>
            <a:pPr lvl="1"/>
            <a:r>
              <a:rPr lang="en-US" sz="1800" dirty="0"/>
              <a:t>If posters are faded or damaged—replacements need to be requested.</a:t>
            </a:r>
          </a:p>
          <a:p>
            <a:pPr marL="392113" lvl="1" indent="0">
              <a:buNone/>
            </a:pPr>
            <a:endParaRPr lang="en-US" sz="1800" dirty="0"/>
          </a:p>
          <a:p>
            <a:r>
              <a:rPr lang="en-US" sz="1800" b="1" dirty="0">
                <a:solidFill>
                  <a:srgbClr val="213681"/>
                </a:solidFill>
              </a:rPr>
              <a:t>Binders </a:t>
            </a:r>
            <a:r>
              <a:rPr lang="en-US" sz="1800" dirty="0">
                <a:solidFill>
                  <a:srgbClr val="213681"/>
                </a:solidFill>
              </a:rPr>
              <a:t>by themselves are not acceptable</a:t>
            </a:r>
          </a:p>
          <a:p>
            <a:pPr marL="109537" indent="0">
              <a:buNone/>
            </a:pPr>
            <a:endParaRPr lang="en-US" sz="1800" dirty="0">
              <a:solidFill>
                <a:srgbClr val="213681"/>
              </a:solidFill>
            </a:endParaRPr>
          </a:p>
          <a:p>
            <a:r>
              <a:rPr lang="en-US" sz="1800" b="1" dirty="0">
                <a:solidFill>
                  <a:srgbClr val="213681"/>
                </a:solidFill>
              </a:rPr>
              <a:t>Wage Rates </a:t>
            </a:r>
            <a:r>
              <a:rPr lang="en-US" sz="1800" dirty="0">
                <a:solidFill>
                  <a:srgbClr val="213681"/>
                </a:solidFill>
              </a:rPr>
              <a:t>can be stacked  - </a:t>
            </a:r>
            <a:r>
              <a:rPr lang="en-US" sz="1800" b="1" dirty="0">
                <a:solidFill>
                  <a:srgbClr val="213681"/>
                </a:solidFill>
              </a:rPr>
              <a:t>if</a:t>
            </a:r>
            <a:r>
              <a:rPr lang="en-US" sz="1800" dirty="0">
                <a:solidFill>
                  <a:srgbClr val="213681"/>
                </a:solidFill>
              </a:rPr>
              <a:t> laminated and hung below a sign saying “Wage Rates”</a:t>
            </a:r>
            <a:endParaRPr lang="en-US" sz="1800" b="1" dirty="0">
              <a:solidFill>
                <a:srgbClr val="213681"/>
              </a:solidFill>
            </a:endParaRPr>
          </a:p>
          <a:p>
            <a:pPr marL="3921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Field observations on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Job Site Bulletin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z="1800" dirty="0"/>
              <a:t>If a DBE is not able to complete their contractor work- the contractor must make an effort to replace the DBE with a DBE contractor.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dirty="0"/>
              <a:t>ASP 4 requires we monitor payments entered to DBE’s in the Civil Rights Compliance System</a:t>
            </a:r>
          </a:p>
          <a:p>
            <a:pPr lvl="1"/>
            <a:r>
              <a:rPr lang="en-US" sz="1800" dirty="0"/>
              <a:t>Payments are verified during the closeout process and you will be asked about this if there are little to no payments made to the DBE firms</a:t>
            </a:r>
          </a:p>
          <a:p>
            <a:pPr lvl="1"/>
            <a:r>
              <a:rPr lang="en-US" sz="1800" dirty="0"/>
              <a:t>If work is reduced- regional LCS needs to know about it. Along with the DBE office. Contact LCS with quantity change when happens.</a:t>
            </a:r>
          </a:p>
          <a:p>
            <a:pPr marL="392113" lvl="1" indent="0">
              <a:buNone/>
            </a:pPr>
            <a:endParaRPr lang="en-US" sz="1400" dirty="0"/>
          </a:p>
          <a:p>
            <a:pPr marL="42291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Compliance Assessment Program Review or CAP Review by FHWA monitors the DBE program throughout the project to ensure the goals and requirements are being met and enforced.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333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DBE’s: </a:t>
            </a:r>
            <a:r>
              <a:rPr lang="en-US" u="sng" dirty="0"/>
              <a:t>Why it Matters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2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545" y="1447800"/>
            <a:ext cx="8229600" cy="4876800"/>
          </a:xfrm>
        </p:spPr>
        <p:txBody>
          <a:bodyPr/>
          <a:lstStyle/>
          <a:p>
            <a:r>
              <a:rPr lang="en-US" sz="2050" dirty="0">
                <a:latin typeface="Arial Narrow" panose="020B0606020202030204" pitchFamily="34" charset="0"/>
              </a:rPr>
              <a:t>Project Staff Assistance with Holding Prime Accountable </a:t>
            </a:r>
          </a:p>
          <a:p>
            <a:pPr lvl="1"/>
            <a:r>
              <a:rPr lang="en-US" sz="2050" dirty="0">
                <a:latin typeface="Arial Narrow" panose="020B0606020202030204" pitchFamily="34" charset="0"/>
              </a:rPr>
              <a:t>Withholding payments – required to hold final payment. </a:t>
            </a:r>
          </a:p>
          <a:p>
            <a:pPr lvl="1"/>
            <a:r>
              <a:rPr lang="en-US" sz="2050" dirty="0">
                <a:latin typeface="Arial Narrow" panose="020B0606020202030204" pitchFamily="34" charset="0"/>
              </a:rPr>
              <a:t>Discuss LC issues at weekly meetings</a:t>
            </a:r>
          </a:p>
          <a:p>
            <a:r>
              <a:rPr lang="en-US" sz="2050" dirty="0">
                <a:latin typeface="Arial Narrow" panose="020B0606020202030204" pitchFamily="34" charset="0"/>
              </a:rPr>
              <a:t>Communications from Investigators </a:t>
            </a:r>
          </a:p>
          <a:p>
            <a:pPr lvl="1"/>
            <a:r>
              <a:rPr lang="en-US" sz="2050" dirty="0">
                <a:latin typeface="Arial Narrow" panose="020B0606020202030204" pitchFamily="34" charset="0"/>
              </a:rPr>
              <a:t>Copied on written notifications to contractors</a:t>
            </a:r>
          </a:p>
          <a:p>
            <a:pPr lvl="1"/>
            <a:r>
              <a:rPr lang="en-US" sz="2050" dirty="0">
                <a:latin typeface="Arial Narrow" panose="020B0606020202030204" pitchFamily="34" charset="0"/>
              </a:rPr>
              <a:t>Updates at PM meetings (some regions)</a:t>
            </a:r>
          </a:p>
          <a:p>
            <a:r>
              <a:rPr lang="en-US" sz="2050" dirty="0">
                <a:latin typeface="Arial Narrow" panose="020B0606020202030204" pitchFamily="34" charset="0"/>
              </a:rPr>
              <a:t>Complexity and Time Frame</a:t>
            </a:r>
          </a:p>
          <a:p>
            <a:pPr lvl="1"/>
            <a:r>
              <a:rPr lang="en-US" sz="2050" dirty="0">
                <a:latin typeface="Arial Narrow" panose="020B0606020202030204" pitchFamily="34" charset="0"/>
              </a:rPr>
              <a:t>Varies by projects involved, timeframe, and violations</a:t>
            </a:r>
          </a:p>
          <a:p>
            <a:pPr lvl="1"/>
            <a:r>
              <a:rPr lang="en-US" sz="2050" dirty="0">
                <a:latin typeface="Arial Narrow" panose="020B0606020202030204" pitchFamily="34" charset="0"/>
              </a:rPr>
              <a:t>Other government agency involvement</a:t>
            </a:r>
          </a:p>
          <a:p>
            <a:r>
              <a:rPr lang="en-US" sz="2050" dirty="0">
                <a:latin typeface="Arial Narrow" panose="020B0606020202030204" pitchFamily="34" charset="0"/>
              </a:rPr>
              <a:t>WisDOT Recourse</a:t>
            </a:r>
          </a:p>
          <a:p>
            <a:pPr lvl="1"/>
            <a:r>
              <a:rPr lang="en-US" sz="2050" dirty="0">
                <a:latin typeface="Arial Narrow" panose="020B0606020202030204" pitchFamily="34" charset="0"/>
              </a:rPr>
              <a:t>Referral for suspension/debarment – case by case basis</a:t>
            </a:r>
          </a:p>
          <a:p>
            <a:pPr lvl="1"/>
            <a:r>
              <a:rPr lang="en-US" sz="2050" dirty="0">
                <a:latin typeface="Arial Narrow" panose="020B0606020202030204" pitchFamily="34" charset="0"/>
              </a:rPr>
              <a:t>Referral of case to other government agencies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Investigations Unit: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i="1" u="sng" dirty="0"/>
              <a:t>How project staff can assist with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8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399"/>
            <a:ext cx="9067800" cy="62404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656" y="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Prevailing Wage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8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Applies to all WisDOT projects let on or after </a:t>
            </a:r>
            <a:r>
              <a:rPr lang="en-US" sz="2000" i="1" u="sng" dirty="0"/>
              <a:t>September 23, 2017</a:t>
            </a:r>
          </a:p>
          <a:p>
            <a:pPr marL="109537" indent="0">
              <a:lnSpc>
                <a:spcPct val="150000"/>
              </a:lnSpc>
              <a:buNone/>
            </a:pPr>
            <a:endParaRPr lang="en-US" sz="2000" i="1" u="sng" dirty="0"/>
          </a:p>
          <a:p>
            <a:pPr>
              <a:lnSpc>
                <a:spcPct val="150000"/>
              </a:lnSpc>
            </a:pPr>
            <a:r>
              <a:rPr lang="en-US" sz="2000" b="1" i="1" u="sng" dirty="0"/>
              <a:t>State funded only projects </a:t>
            </a:r>
            <a:r>
              <a:rPr lang="en-US" sz="2000" dirty="0"/>
              <a:t>will no longer include any prevailing wage requirements.</a:t>
            </a:r>
          </a:p>
          <a:p>
            <a:pPr marL="109537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i="1" u="sng" dirty="0"/>
              <a:t>Does not affect </a:t>
            </a:r>
            <a:r>
              <a:rPr lang="en-US" sz="2000" dirty="0"/>
              <a:t>enforcement of Federal Davis-Bacon Act by USDOL or FHWA on projects with federal funds.</a:t>
            </a:r>
          </a:p>
          <a:p>
            <a:pPr marL="392113" lvl="1" indent="0">
              <a:buNone/>
            </a:pPr>
            <a:endParaRPr lang="en-US" sz="1800" dirty="0"/>
          </a:p>
          <a:p>
            <a:pPr marL="392113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378" y="1665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Act 59- Repeal of Wisconsin’s Prevailing Wage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73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</TotalTime>
  <Words>763</Words>
  <Application>Microsoft Office PowerPoint</Application>
  <PresentationFormat>On-screen Show (4:3)</PresentationFormat>
  <Paragraphs>155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Unicode MS</vt:lpstr>
      <vt:lpstr>Arial</vt:lpstr>
      <vt:lpstr>Arial Narrow</vt:lpstr>
      <vt:lpstr>Calibri</vt:lpstr>
      <vt:lpstr>Cambria Math</vt:lpstr>
      <vt:lpstr>Rockwell</vt:lpstr>
      <vt:lpstr>Tw Cen MT</vt:lpstr>
      <vt:lpstr>Wingdings</vt:lpstr>
      <vt:lpstr>Wingdings 2</vt:lpstr>
      <vt:lpstr>Wingdings 3</vt:lpstr>
      <vt:lpstr>Concourse</vt:lpstr>
      <vt:lpstr>WisDOT North Central Region Labor Compliance</vt:lpstr>
      <vt:lpstr>PowerPoint Presentation</vt:lpstr>
      <vt:lpstr>Support between project leader and LCS: Making a difference</vt:lpstr>
      <vt:lpstr>Construction Bulletin Board</vt:lpstr>
      <vt:lpstr>Field observations on  Job Site Bulletin Boards</vt:lpstr>
      <vt:lpstr>DBE’s: Why it Matters </vt:lpstr>
      <vt:lpstr>Investigations Unit:  How project staff can assist with resolution</vt:lpstr>
      <vt:lpstr>Prevailing Wage Laws</vt:lpstr>
      <vt:lpstr>Act 59- Repeal of Wisconsin’s Prevailing Wage Law</vt:lpstr>
      <vt:lpstr>ASP 9-S Electronic labor data submittal for State Funded Only Projects</vt:lpstr>
      <vt:lpstr>NEW TRUCKING</vt:lpstr>
      <vt:lpstr>What has changed….</vt:lpstr>
      <vt:lpstr>What hasn’t changed….</vt:lpstr>
      <vt:lpstr>PowerPoint Presentation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Jaecks, Stephanie - DOT</cp:lastModifiedBy>
  <cp:revision>348</cp:revision>
  <cp:lastPrinted>2016-03-17T19:48:55Z</cp:lastPrinted>
  <dcterms:created xsi:type="dcterms:W3CDTF">2012-06-26T13:11:17Z</dcterms:created>
  <dcterms:modified xsi:type="dcterms:W3CDTF">2018-02-12T16:59:35Z</dcterms:modified>
</cp:coreProperties>
</file>