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handoutMasterIdLst>
    <p:handoutMasterId r:id="rId17"/>
  </p:handoutMasterIdLst>
  <p:sldIdLst>
    <p:sldId id="256" r:id="rId2"/>
    <p:sldId id="278" r:id="rId3"/>
    <p:sldId id="273" r:id="rId4"/>
    <p:sldId id="287" r:id="rId5"/>
    <p:sldId id="257" r:id="rId6"/>
    <p:sldId id="297" r:id="rId7"/>
    <p:sldId id="279" r:id="rId8"/>
    <p:sldId id="296" r:id="rId9"/>
    <p:sldId id="268" r:id="rId10"/>
    <p:sldId id="275" r:id="rId11"/>
    <p:sldId id="285" r:id="rId12"/>
    <p:sldId id="260" r:id="rId13"/>
    <p:sldId id="295" r:id="rId14"/>
    <p:sldId id="293" r:id="rId1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9933"/>
    <a:srgbClr val="EEB42D"/>
    <a:srgbClr val="EED4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23" autoAdjust="0"/>
    <p:restoredTop sz="69748" autoAdjust="0"/>
  </p:normalViewPr>
  <p:slideViewPr>
    <p:cSldViewPr>
      <p:cViewPr varScale="1">
        <p:scale>
          <a:sx n="60" d="100"/>
          <a:sy n="60" d="100"/>
        </p:scale>
        <p:origin x="2362"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68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a:t>
            </a:r>
            <a:r>
              <a:rPr lang="en-US" sz="1600" baseline="0" dirty="0"/>
              <a:t> of </a:t>
            </a:r>
            <a:r>
              <a:rPr lang="en-US" sz="1600" dirty="0"/>
              <a:t>Contracts with</a:t>
            </a:r>
            <a:r>
              <a:rPr lang="en-US" sz="1600" baseline="0" dirty="0"/>
              <a:t> Final Estimate Approved for Payment </a:t>
            </a:r>
            <a:r>
              <a:rPr lang="en-US" sz="1600" dirty="0"/>
              <a:t>within FY17 by</a:t>
            </a:r>
            <a:r>
              <a:rPr lang="en-US" sz="1600" baseline="0" dirty="0"/>
              <a:t> </a:t>
            </a:r>
            <a:r>
              <a:rPr lang="en-US" sz="1600" dirty="0"/>
              <a:t>Region and Program that </a:t>
            </a:r>
            <a:r>
              <a:rPr lang="en-US" sz="1600" u="sng" dirty="0"/>
              <a:t>achieved</a:t>
            </a:r>
            <a:r>
              <a:rPr lang="en-US" sz="1600" u="sng" baseline="0" dirty="0"/>
              <a:t> </a:t>
            </a:r>
            <a:r>
              <a:rPr lang="en-US" sz="1600" baseline="0" dirty="0"/>
              <a:t>the 180 days (6 months) Target</a:t>
            </a:r>
            <a:endParaRPr lang="en-US" sz="1600" dirty="0"/>
          </a:p>
        </c:rich>
      </c:tx>
      <c:layout>
        <c:manualLayout>
          <c:xMode val="edge"/>
          <c:yMode val="edge"/>
          <c:x val="7.0453358025294635E-2"/>
          <c:y val="2.0432656054009048E-2"/>
        </c:manualLayout>
      </c:layout>
      <c:overlay val="1"/>
    </c:title>
    <c:autoTitleDeleted val="0"/>
    <c:plotArea>
      <c:layout>
        <c:manualLayout>
          <c:layoutTarget val="inner"/>
          <c:xMode val="edge"/>
          <c:yMode val="edge"/>
          <c:x val="6.0668032459726434E-2"/>
          <c:y val="0.10806895941701862"/>
          <c:w val="0.93933193470456378"/>
          <c:h val="0.80914681903680563"/>
        </c:manualLayout>
      </c:layout>
      <c:barChart>
        <c:barDir val="col"/>
        <c:grouping val="clustered"/>
        <c:varyColors val="0"/>
        <c:ser>
          <c:idx val="0"/>
          <c:order val="0"/>
          <c:tx>
            <c:v>Statewide Total</c:v>
          </c:tx>
          <c:spPr>
            <a:gradFill>
              <a:gsLst>
                <a:gs pos="0">
                  <a:srgbClr val="FFFFFF"/>
                </a:gs>
                <a:gs pos="7001">
                  <a:srgbClr val="E6E6E6"/>
                </a:gs>
                <a:gs pos="32001">
                  <a:srgbClr val="7D8496"/>
                </a:gs>
                <a:gs pos="47000">
                  <a:srgbClr val="E6E6E6"/>
                </a:gs>
                <a:gs pos="85001">
                  <a:srgbClr val="7D8496"/>
                </a:gs>
                <a:gs pos="100000">
                  <a:srgbClr val="E6E6E6"/>
                </a:gs>
              </a:gsLst>
              <a:lin ang="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orthographicFront"/>
              <a:lightRig rig="threePt" dir="t"/>
            </a:scene3d>
            <a:sp3d>
              <a:bevelT/>
              <a:bevelB/>
            </a:sp3d>
          </c:spPr>
          <c:invertIfNegative val="0"/>
          <c:dLbls>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'Annual Report'!$Q$16</c:f>
              <c:strCache>
                <c:ptCount val="1"/>
                <c:pt idx="0">
                  <c:v>% of Region Contracts that achieved the target of 180 days</c:v>
                </c:pt>
              </c:strCache>
            </c:strRef>
          </c:cat>
          <c:val>
            <c:numRef>
              <c:f>'Annual Report'!$Q$17</c:f>
              <c:numCache>
                <c:formatCode>0%</c:formatCode>
                <c:ptCount val="1"/>
                <c:pt idx="0">
                  <c:v>0.51624548736462095</c:v>
                </c:pt>
              </c:numCache>
            </c:numRef>
          </c:val>
          <c:extLst>
            <c:ext xmlns:c16="http://schemas.microsoft.com/office/drawing/2014/chart" uri="{C3380CC4-5D6E-409C-BE32-E72D297353CC}">
              <c16:uniqueId val="{00000000-23F8-42D0-B3D0-4950F9D111AC}"/>
            </c:ext>
          </c:extLst>
        </c:ser>
        <c:ser>
          <c:idx val="2"/>
          <c:order val="1"/>
          <c:tx>
            <c:strRef>
              <c:f>'Annual Report'!$N$18</c:f>
              <c:strCache>
                <c:ptCount val="1"/>
                <c:pt idx="0">
                  <c:v>NC</c:v>
                </c:pt>
              </c:strCache>
            </c:strRef>
          </c:tx>
          <c:spPr>
            <a:solidFill>
              <a:srgbClr val="C00000"/>
            </a:solidFill>
            <a:scene3d>
              <a:camera prst="orthographicFront"/>
              <a:lightRig rig="threePt" dir="t"/>
            </a:scene3d>
            <a:sp3d>
              <a:bevelT/>
              <a:bevelB/>
            </a:sp3d>
          </c:spPr>
          <c:invertIfNegative val="0"/>
          <c:dLbls>
            <c:dLbl>
              <c:idx val="3"/>
              <c:layout>
                <c:manualLayout>
                  <c:x val="1.6280380497290384E-3"/>
                  <c:y val="3.74531835205999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F8-42D0-B3D0-4950F9D111AC}"/>
                </c:ext>
              </c:extLst>
            </c:dLbl>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'Annual Report'!$Q$16</c:f>
              <c:strCache>
                <c:ptCount val="1"/>
                <c:pt idx="0">
                  <c:v>% of Region Contracts that achieved the target of 180 days</c:v>
                </c:pt>
              </c:strCache>
            </c:strRef>
          </c:cat>
          <c:val>
            <c:numRef>
              <c:f>'Annual Report'!$Q$18</c:f>
              <c:numCache>
                <c:formatCode>0%</c:formatCode>
                <c:ptCount val="1"/>
                <c:pt idx="0">
                  <c:v>0.58823529411764708</c:v>
                </c:pt>
              </c:numCache>
            </c:numRef>
          </c:val>
          <c:extLst>
            <c:ext xmlns:c16="http://schemas.microsoft.com/office/drawing/2014/chart" uri="{C3380CC4-5D6E-409C-BE32-E72D297353CC}">
              <c16:uniqueId val="{00000002-23F8-42D0-B3D0-4950F9D111AC}"/>
            </c:ext>
          </c:extLst>
        </c:ser>
        <c:ser>
          <c:idx val="4"/>
          <c:order val="2"/>
          <c:tx>
            <c:strRef>
              <c:f>'Annual Report'!$N$19</c:f>
              <c:strCache>
                <c:ptCount val="1"/>
                <c:pt idx="0">
                  <c:v>NE</c:v>
                </c:pt>
              </c:strCache>
            </c:strRef>
          </c:tx>
          <c:spPr>
            <a:solidFill>
              <a:schemeClr val="tx2"/>
            </a:solidFill>
            <a:scene3d>
              <a:camera prst="orthographicFront"/>
              <a:lightRig rig="threePt" dir="t"/>
            </a:scene3d>
            <a:sp3d>
              <a:bevelT/>
              <a:bevelB/>
            </a:sp3d>
          </c:spPr>
          <c:invertIfNegative val="0"/>
          <c:dLbls>
            <c:dLbl>
              <c:idx val="3"/>
              <c:layout>
                <c:manualLayout>
                  <c:x val="7.4100590822967212E-4"/>
                  <c:y val="3.74530483750335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3F8-42D0-B3D0-4950F9D111AC}"/>
                </c:ext>
              </c:extLst>
            </c:dLbl>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'Annual Report'!$Q$16</c:f>
              <c:strCache>
                <c:ptCount val="1"/>
                <c:pt idx="0">
                  <c:v>% of Region Contracts that achieved the target of 180 days</c:v>
                </c:pt>
              </c:strCache>
            </c:strRef>
          </c:cat>
          <c:val>
            <c:numRef>
              <c:f>'Annual Report'!$Q$19</c:f>
              <c:numCache>
                <c:formatCode>0%</c:formatCode>
                <c:ptCount val="1"/>
                <c:pt idx="0">
                  <c:v>0.56862745098039214</c:v>
                </c:pt>
              </c:numCache>
            </c:numRef>
          </c:val>
          <c:extLst>
            <c:ext xmlns:c16="http://schemas.microsoft.com/office/drawing/2014/chart" uri="{C3380CC4-5D6E-409C-BE32-E72D297353CC}">
              <c16:uniqueId val="{00000004-23F8-42D0-B3D0-4950F9D111AC}"/>
            </c:ext>
          </c:extLst>
        </c:ser>
        <c:ser>
          <c:idx val="1"/>
          <c:order val="3"/>
          <c:tx>
            <c:strRef>
              <c:f>'Annual Report'!$N$20</c:f>
              <c:strCache>
                <c:ptCount val="1"/>
                <c:pt idx="0">
                  <c:v>NW</c:v>
                </c:pt>
              </c:strCache>
            </c:strRef>
          </c:tx>
          <c:spPr>
            <a:solidFill>
              <a:srgbClr val="E46C0A"/>
            </a:solidFill>
            <a:ln>
              <a:solidFill>
                <a:srgbClr val="C00000"/>
              </a:solidFill>
            </a:ln>
            <a:scene3d>
              <a:camera prst="orthographicFront"/>
              <a:lightRig rig="threePt" dir="t"/>
            </a:scene3d>
            <a:sp3d>
              <a:bevelT/>
            </a:sp3d>
          </c:spPr>
          <c:invertIfNegative val="0"/>
          <c:dLbls>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'Annual Report'!$Q$16</c:f>
              <c:strCache>
                <c:ptCount val="1"/>
                <c:pt idx="0">
                  <c:v>% of Region Contracts that achieved the target of 180 days</c:v>
                </c:pt>
              </c:strCache>
            </c:strRef>
          </c:cat>
          <c:val>
            <c:numRef>
              <c:f>'Annual Report'!$Q$20</c:f>
              <c:numCache>
                <c:formatCode>0%</c:formatCode>
                <c:ptCount val="1"/>
                <c:pt idx="0">
                  <c:v>0.34482758620689657</c:v>
                </c:pt>
              </c:numCache>
            </c:numRef>
          </c:val>
          <c:extLst>
            <c:ext xmlns:c16="http://schemas.microsoft.com/office/drawing/2014/chart" uri="{C3380CC4-5D6E-409C-BE32-E72D297353CC}">
              <c16:uniqueId val="{00000005-23F8-42D0-B3D0-4950F9D111AC}"/>
            </c:ext>
          </c:extLst>
        </c:ser>
        <c:ser>
          <c:idx val="3"/>
          <c:order val="4"/>
          <c:tx>
            <c:strRef>
              <c:f>'Annual Report'!$N$21</c:f>
              <c:strCache>
                <c:ptCount val="1"/>
                <c:pt idx="0">
                  <c:v>SE</c:v>
                </c:pt>
              </c:strCache>
            </c:strRef>
          </c:tx>
          <c:spPr>
            <a:solidFill>
              <a:srgbClr val="77933C"/>
            </a:solidFill>
            <a:scene3d>
              <a:camera prst="orthographicFront"/>
              <a:lightRig rig="threePt" dir="t"/>
            </a:scene3d>
            <a:sp3d>
              <a:bevelT/>
              <a:bevelB/>
            </a:sp3d>
          </c:spPr>
          <c:invertIfNegative val="0"/>
          <c:dLbls>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'Annual Report'!$Q$16</c:f>
              <c:strCache>
                <c:ptCount val="1"/>
                <c:pt idx="0">
                  <c:v>% of Region Contracts that achieved the target of 180 days</c:v>
                </c:pt>
              </c:strCache>
            </c:strRef>
          </c:cat>
          <c:val>
            <c:numRef>
              <c:f>'Annual Report'!$Q$21</c:f>
              <c:numCache>
                <c:formatCode>0%</c:formatCode>
                <c:ptCount val="1"/>
                <c:pt idx="0">
                  <c:v>0.55555555555555558</c:v>
                </c:pt>
              </c:numCache>
            </c:numRef>
          </c:val>
          <c:extLst>
            <c:ext xmlns:c16="http://schemas.microsoft.com/office/drawing/2014/chart" uri="{C3380CC4-5D6E-409C-BE32-E72D297353CC}">
              <c16:uniqueId val="{00000006-23F8-42D0-B3D0-4950F9D111AC}"/>
            </c:ext>
          </c:extLst>
        </c:ser>
        <c:ser>
          <c:idx val="5"/>
          <c:order val="5"/>
          <c:tx>
            <c:strRef>
              <c:f>'Annual Report'!$N$22</c:f>
              <c:strCache>
                <c:ptCount val="1"/>
                <c:pt idx="0">
                  <c:v>SW</c:v>
                </c:pt>
              </c:strCache>
            </c:strRef>
          </c:tx>
          <c:spPr>
            <a:solidFill>
              <a:srgbClr val="FFFF00"/>
            </a:solidFill>
            <a:scene3d>
              <a:camera prst="orthographicFront"/>
              <a:lightRig rig="threePt" dir="t"/>
            </a:scene3d>
            <a:sp3d>
              <a:bevelT/>
            </a:sp3d>
          </c:spPr>
          <c:invertIfNegative val="0"/>
          <c:dLbls>
            <c:dLbl>
              <c:idx val="0"/>
              <c:layout>
                <c:manualLayout>
                  <c:x val="0"/>
                  <c:y val="1.08275279240453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3F8-42D0-B3D0-4950F9D111AC}"/>
                </c:ext>
              </c:extLst>
            </c:dLbl>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'Annual Report'!$Q$16</c:f>
              <c:strCache>
                <c:ptCount val="1"/>
                <c:pt idx="0">
                  <c:v>% of Region Contracts that achieved the target of 180 days</c:v>
                </c:pt>
              </c:strCache>
            </c:strRef>
          </c:cat>
          <c:val>
            <c:numRef>
              <c:f>'Annual Report'!$Q$22</c:f>
              <c:numCache>
                <c:formatCode>0%</c:formatCode>
                <c:ptCount val="1"/>
                <c:pt idx="0">
                  <c:v>0.55000000000000004</c:v>
                </c:pt>
              </c:numCache>
            </c:numRef>
          </c:val>
          <c:extLst>
            <c:ext xmlns:c16="http://schemas.microsoft.com/office/drawing/2014/chart" uri="{C3380CC4-5D6E-409C-BE32-E72D297353CC}">
              <c16:uniqueId val="{00000008-23F8-42D0-B3D0-4950F9D111AC}"/>
            </c:ext>
          </c:extLst>
        </c:ser>
        <c:ser>
          <c:idx val="7"/>
          <c:order val="6"/>
          <c:tx>
            <c:v>State Program</c:v>
          </c:tx>
          <c:spPr>
            <a:gradFill>
              <a:gsLst>
                <a:gs pos="0">
                  <a:schemeClr val="accent6"/>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scene3d>
              <a:camera prst="orthographicFront"/>
              <a:lightRig rig="threePt" dir="t"/>
            </a:scene3d>
            <a:sp3d>
              <a:bevelT/>
              <a:bevelB/>
            </a:sp3d>
          </c:spPr>
          <c:invertIfNegative val="0"/>
          <c:dLbls>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'Annual Report'!$Q$16</c:f>
              <c:strCache>
                <c:ptCount val="1"/>
                <c:pt idx="0">
                  <c:v>% of Region Contracts that achieved the target of 180 days</c:v>
                </c:pt>
              </c:strCache>
            </c:strRef>
          </c:cat>
          <c:val>
            <c:numRef>
              <c:f>'Annual Report'!$Q$23</c:f>
              <c:numCache>
                <c:formatCode>0%</c:formatCode>
                <c:ptCount val="1"/>
                <c:pt idx="0">
                  <c:v>0.4853801169590643</c:v>
                </c:pt>
              </c:numCache>
            </c:numRef>
          </c:val>
          <c:extLst>
            <c:ext xmlns:c16="http://schemas.microsoft.com/office/drawing/2014/chart" uri="{C3380CC4-5D6E-409C-BE32-E72D297353CC}">
              <c16:uniqueId val="{00000009-23F8-42D0-B3D0-4950F9D111AC}"/>
            </c:ext>
          </c:extLst>
        </c:ser>
        <c:ser>
          <c:idx val="8"/>
          <c:order val="7"/>
          <c:tx>
            <c:v>Local Program</c:v>
          </c:tx>
          <c:spPr>
            <a:solidFill>
              <a:schemeClr val="tx1"/>
            </a:solidFill>
            <a:scene3d>
              <a:camera prst="orthographicFront"/>
              <a:lightRig rig="threePt" dir="t"/>
            </a:scene3d>
            <a:sp3d>
              <a:bevelT/>
              <a:bevelB/>
            </a:sp3d>
          </c:spPr>
          <c:invertIfNegative val="0"/>
          <c:dLbls>
            <c:dLbl>
              <c:idx val="0"/>
              <c:layout>
                <c:manualLayout>
                  <c:x val="0"/>
                  <c:y val="-5.19673105157285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3F8-42D0-B3D0-4950F9D111AC}"/>
                </c:ext>
              </c:extLst>
            </c:dLbl>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'Annual Report'!$Q$16</c:f>
              <c:strCache>
                <c:ptCount val="1"/>
                <c:pt idx="0">
                  <c:v>% of Region Contracts that achieved the target of 180 days</c:v>
                </c:pt>
              </c:strCache>
            </c:strRef>
          </c:cat>
          <c:val>
            <c:numRef>
              <c:f>'Annual Report'!$Q$24</c:f>
              <c:numCache>
                <c:formatCode>0%</c:formatCode>
                <c:ptCount val="1"/>
                <c:pt idx="0">
                  <c:v>0.56818181818181823</c:v>
                </c:pt>
              </c:numCache>
            </c:numRef>
          </c:val>
          <c:extLst>
            <c:ext xmlns:c16="http://schemas.microsoft.com/office/drawing/2014/chart" uri="{C3380CC4-5D6E-409C-BE32-E72D297353CC}">
              <c16:uniqueId val="{0000000B-23F8-42D0-B3D0-4950F9D111AC}"/>
            </c:ext>
          </c:extLst>
        </c:ser>
        <c:ser>
          <c:idx val="9"/>
          <c:order val="8"/>
          <c:tx>
            <c:v>Mega/Major Program</c:v>
          </c:tx>
          <c:spPr>
            <a:solidFill>
              <a:schemeClr val="bg1">
                <a:lumMod val="50000"/>
              </a:schemeClr>
            </a:solidFill>
            <a:scene3d>
              <a:camera prst="orthographicFront"/>
              <a:lightRig rig="threePt" dir="t"/>
            </a:scene3d>
            <a:sp3d>
              <a:bevelT/>
              <a:bevelB/>
            </a:sp3d>
          </c:spPr>
          <c:invertIfNegative val="0"/>
          <c:dLbls>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'Annual Report'!$Q$16</c:f>
              <c:strCache>
                <c:ptCount val="1"/>
                <c:pt idx="0">
                  <c:v>% of Region Contracts that achieved the target of 180 days</c:v>
                </c:pt>
              </c:strCache>
            </c:strRef>
          </c:cat>
          <c:val>
            <c:numRef>
              <c:f>'Annual Report'!$Q$25</c:f>
              <c:numCache>
                <c:formatCode>0%</c:formatCode>
                <c:ptCount val="1"/>
                <c:pt idx="0">
                  <c:v>0.55555555555555558</c:v>
                </c:pt>
              </c:numCache>
            </c:numRef>
          </c:val>
          <c:extLst>
            <c:ext xmlns:c16="http://schemas.microsoft.com/office/drawing/2014/chart" uri="{C3380CC4-5D6E-409C-BE32-E72D297353CC}">
              <c16:uniqueId val="{0000000C-23F8-42D0-B3D0-4950F9D111AC}"/>
            </c:ext>
          </c:extLst>
        </c:ser>
        <c:dLbls>
          <c:showLegendKey val="0"/>
          <c:showVal val="0"/>
          <c:showCatName val="0"/>
          <c:showSerName val="0"/>
          <c:showPercent val="0"/>
          <c:showBubbleSize val="0"/>
        </c:dLbls>
        <c:gapWidth val="150"/>
        <c:axId val="358391616"/>
        <c:axId val="358395928"/>
      </c:barChart>
      <c:catAx>
        <c:axId val="358391616"/>
        <c:scaling>
          <c:orientation val="minMax"/>
        </c:scaling>
        <c:delete val="1"/>
        <c:axPos val="b"/>
        <c:numFmt formatCode="General" sourceLinked="1"/>
        <c:majorTickMark val="out"/>
        <c:minorTickMark val="none"/>
        <c:tickLblPos val="none"/>
        <c:crossAx val="358395928"/>
        <c:crosses val="autoZero"/>
        <c:auto val="1"/>
        <c:lblAlgn val="ctr"/>
        <c:lblOffset val="100"/>
        <c:noMultiLvlLbl val="0"/>
      </c:catAx>
      <c:valAx>
        <c:axId val="358395928"/>
        <c:scaling>
          <c:orientation val="minMax"/>
          <c:max val="1"/>
        </c:scaling>
        <c:delete val="0"/>
        <c:axPos val="l"/>
        <c:numFmt formatCode="0%" sourceLinked="1"/>
        <c:majorTickMark val="out"/>
        <c:minorTickMark val="none"/>
        <c:tickLblPos val="nextTo"/>
        <c:crossAx val="358391616"/>
        <c:crosses val="autoZero"/>
        <c:crossBetween val="between"/>
        <c:majorUnit val="0.2"/>
      </c:valAx>
    </c:plotArea>
    <c:legend>
      <c:legendPos val="r"/>
      <c:layout>
        <c:manualLayout>
          <c:xMode val="edge"/>
          <c:yMode val="edge"/>
          <c:x val="7.647437474705851E-2"/>
          <c:y val="0.14411941653359683"/>
          <c:w val="0.89633646585825921"/>
          <c:h val="0.11161718996793578"/>
        </c:manualLayout>
      </c:layout>
      <c:overlay val="0"/>
      <c:txPr>
        <a:bodyPr/>
        <a:lstStyle/>
        <a:p>
          <a:pPr>
            <a:defRPr sz="1200"/>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r>
              <a:rPr lang="en-US" sz="2400">
                <a:solidFill>
                  <a:sysClr val="windowText" lastClr="000000"/>
                </a:solidFill>
              </a:rPr>
              <a:t>Let Dates 8/1/16 to 7/31/17</a:t>
            </a:r>
          </a:p>
        </c:rich>
      </c:tx>
      <c:layout>
        <c:manualLayout>
          <c:xMode val="edge"/>
          <c:yMode val="edge"/>
          <c:x val="0.33901661982544984"/>
          <c:y val="2.4063502139105058E-2"/>
        </c:manualLayout>
      </c:layout>
      <c:overlay val="0"/>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28027072608795589"/>
          <c:y val="0.23279665868972257"/>
          <c:w val="0.30702538264995721"/>
          <c:h val="0.72971024007436713"/>
        </c:manualLayout>
      </c:layout>
      <c:pieChart>
        <c:varyColors val="1"/>
        <c:ser>
          <c:idx val="0"/>
          <c:order val="0"/>
          <c:dPt>
            <c:idx val="0"/>
            <c:bubble3D val="0"/>
            <c:explosion val="14"/>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AAD4-4A4E-92E6-7E581252C41C}"/>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AAD4-4A4E-92E6-7E581252C41C}"/>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AAD4-4A4E-92E6-7E581252C41C}"/>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AAD4-4A4E-92E6-7E581252C41C}"/>
              </c:ext>
            </c:extLst>
          </c:dPt>
          <c:dPt>
            <c:idx val="4"/>
            <c:bubble3D val="0"/>
            <c:spPr>
              <a:gradFill rotWithShape="1">
                <a:gsLst>
                  <a:gs pos="100000">
                    <a:srgbClr val="FFFF66"/>
                  </a:gs>
                  <a:gs pos="10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AAD4-4A4E-92E6-7E581252C41C}"/>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AAD4-4A4E-92E6-7E581252C41C}"/>
              </c:ext>
            </c:extLst>
          </c:dPt>
          <c:dLbls>
            <c:dLbl>
              <c:idx val="0"/>
              <c:layout>
                <c:manualLayout>
                  <c:x val="-1.8678160919540231E-2"/>
                  <c:y val="-2.8248587570621469E-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AD4-4A4E-92E6-7E581252C41C}"/>
                </c:ext>
              </c:extLst>
            </c:dLbl>
            <c:dLbl>
              <c:idx val="2"/>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D4-4A4E-92E6-7E581252C41C}"/>
                </c:ext>
              </c:extLst>
            </c:dLbl>
            <c:dLbl>
              <c:idx val="3"/>
              <c:layout>
                <c:manualLayout>
                  <c:x val="0"/>
                  <c:y val="3.3898305084745763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D4-4A4E-92E6-7E581252C41C}"/>
                </c:ext>
              </c:extLst>
            </c:dLbl>
            <c:dLbl>
              <c:idx val="4"/>
              <c:layout>
                <c:manualLayout>
                  <c:x val="4.3103448275861539E-3"/>
                  <c:y val="-2.5423728813559324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D4-4A4E-92E6-7E581252C41C}"/>
                </c:ext>
              </c:extLst>
            </c:dLbl>
            <c:dLbl>
              <c:idx val="5"/>
              <c:delete val="1"/>
              <c:extLst>
                <c:ext xmlns:c15="http://schemas.microsoft.com/office/drawing/2012/chart" uri="{CE6537A1-D6FC-4f65-9D91-7224C49458BB}"/>
                <c:ext xmlns:c16="http://schemas.microsoft.com/office/drawing/2014/chart" uri="{C3380CC4-5D6E-409C-BE32-E72D297353CC}">
                  <c16:uniqueId val="{0000000B-AAD4-4A4E-92E6-7E581252C41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NC!$AQ$87:$AQ$92</c:f>
              <c:strCache>
                <c:ptCount val="6"/>
                <c:pt idx="0">
                  <c:v>Did Meet the Overall Goal</c:v>
                </c:pt>
                <c:pt idx="1">
                  <c:v>In Process "Under 180"*</c:v>
                </c:pt>
                <c:pt idx="2">
                  <c:v>Plant Establishment Period*</c:v>
                </c:pt>
                <c:pt idx="3">
                  <c:v>Not Substantially Complete*</c:v>
                </c:pt>
                <c:pt idx="4">
                  <c:v>In Process "Over 180"</c:v>
                </c:pt>
                <c:pt idx="5">
                  <c:v>Did Not Meet the Overall Goal</c:v>
                </c:pt>
              </c:strCache>
            </c:strRef>
          </c:cat>
          <c:val>
            <c:numRef>
              <c:f>NC!$AR$87:$AR$92</c:f>
              <c:numCache>
                <c:formatCode>#" projects"</c:formatCode>
                <c:ptCount val="6"/>
                <c:pt idx="0">
                  <c:v>10</c:v>
                </c:pt>
                <c:pt idx="1">
                  <c:v>28</c:v>
                </c:pt>
                <c:pt idx="2">
                  <c:v>1</c:v>
                </c:pt>
                <c:pt idx="3">
                  <c:v>9</c:v>
                </c:pt>
                <c:pt idx="4">
                  <c:v>1</c:v>
                </c:pt>
                <c:pt idx="5">
                  <c:v>0</c:v>
                </c:pt>
              </c:numCache>
            </c:numRef>
          </c:val>
          <c:extLst>
            <c:ext xmlns:c16="http://schemas.microsoft.com/office/drawing/2014/chart" uri="{C3380CC4-5D6E-409C-BE32-E72D297353CC}">
              <c16:uniqueId val="{0000000C-AAD4-4A4E-92E6-7E581252C41C}"/>
            </c:ext>
          </c:extLst>
        </c:ser>
        <c:ser>
          <c:idx val="1"/>
          <c:order val="1"/>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E-AAD4-4A4E-92E6-7E581252C41C}"/>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0-AAD4-4A4E-92E6-7E581252C41C}"/>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2-AAD4-4A4E-92E6-7E581252C41C}"/>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4-AAD4-4A4E-92E6-7E581252C41C}"/>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6-AAD4-4A4E-92E6-7E581252C41C}"/>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8-AAD4-4A4E-92E6-7E581252C41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NC!$AQ$87:$AQ$92</c:f>
              <c:strCache>
                <c:ptCount val="6"/>
                <c:pt idx="0">
                  <c:v>Did Meet the Overall Goal</c:v>
                </c:pt>
                <c:pt idx="1">
                  <c:v>In Process "Under 180"*</c:v>
                </c:pt>
                <c:pt idx="2">
                  <c:v>Plant Establishment Period*</c:v>
                </c:pt>
                <c:pt idx="3">
                  <c:v>Not Substantially Complete*</c:v>
                </c:pt>
                <c:pt idx="4">
                  <c:v>In Process "Over 180"</c:v>
                </c:pt>
                <c:pt idx="5">
                  <c:v>Did Not Meet the Overall Goal</c:v>
                </c:pt>
              </c:strCache>
            </c:strRef>
          </c:cat>
          <c:val>
            <c:numRef>
              <c:f>NC!$AS$87:$AS$92</c:f>
              <c:numCache>
                <c:formatCode>0%</c:formatCode>
                <c:ptCount val="6"/>
                <c:pt idx="0">
                  <c:v>0.20408163265306123</c:v>
                </c:pt>
                <c:pt idx="1">
                  <c:v>0.5714285714285714</c:v>
                </c:pt>
                <c:pt idx="2">
                  <c:v>2.0408163265306121E-2</c:v>
                </c:pt>
                <c:pt idx="3">
                  <c:v>0.18367346938775511</c:v>
                </c:pt>
                <c:pt idx="4">
                  <c:v>2.0408163265306121E-2</c:v>
                </c:pt>
                <c:pt idx="5">
                  <c:v>0</c:v>
                </c:pt>
              </c:numCache>
            </c:numRef>
          </c:val>
          <c:extLst>
            <c:ext xmlns:c16="http://schemas.microsoft.com/office/drawing/2014/chart" uri="{C3380CC4-5D6E-409C-BE32-E72D297353CC}">
              <c16:uniqueId val="{00000019-AAD4-4A4E-92E6-7E581252C41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69684601199289486"/>
          <c:y val="0.16902175363672761"/>
          <c:w val="0.27054433603567185"/>
          <c:h val="0.7476587036789891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accent6">
        <a:lumMod val="40000"/>
        <a:lumOff val="60000"/>
      </a:schemeClr>
    </a:solidFill>
    <a:ln w="38100" cap="flat" cmpd="sng" algn="ctr">
      <a:solidFill>
        <a:schemeClr val="tx1"/>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0.66466</cdr:x>
      <cdr:y>0.22049</cdr:y>
    </cdr:from>
    <cdr:to>
      <cdr:x>0.66537</cdr:x>
      <cdr:y>0.99527</cdr:y>
    </cdr:to>
    <cdr:sp macro="" textlink="">
      <cdr:nvSpPr>
        <cdr:cNvPr id="5" name="Straight Connector 4">
          <a:extLst xmlns:a="http://schemas.openxmlformats.org/drawingml/2006/main">
            <a:ext uri="{FF2B5EF4-FFF2-40B4-BE49-F238E27FC236}">
              <a16:creationId xmlns:a16="http://schemas.microsoft.com/office/drawing/2014/main" id="{4B7DA047-9D57-4845-BA5B-BC6DB99EFB1F}"/>
            </a:ext>
          </a:extLst>
        </cdr:cNvPr>
        <cdr:cNvSpPr/>
      </cdr:nvSpPr>
      <cdr:spPr>
        <a:xfrm xmlns:a="http://schemas.openxmlformats.org/drawingml/2006/main">
          <a:off x="7218990" y="1080505"/>
          <a:ext cx="7704" cy="3796770"/>
        </a:xfrm>
        <a:prstGeom xmlns:a="http://schemas.openxmlformats.org/drawingml/2006/main" prst="line">
          <a:avLst/>
        </a:prstGeom>
        <a:ln xmlns:a="http://schemas.openxmlformats.org/drawingml/2006/main" w="5715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0.22723</cdr:x>
      <cdr:y>0.91314</cdr:y>
    </cdr:from>
    <cdr:to>
      <cdr:x>0.37437</cdr:x>
      <cdr:y>0.97327</cdr:y>
    </cdr:to>
    <cdr:sp macro="" textlink="">
      <cdr:nvSpPr>
        <cdr:cNvPr id="7" name="TextBox 6">
          <a:extLst xmlns:a="http://schemas.openxmlformats.org/drawingml/2006/main">
            <a:ext uri="{FF2B5EF4-FFF2-40B4-BE49-F238E27FC236}">
              <a16:creationId xmlns:a16="http://schemas.microsoft.com/office/drawing/2014/main" id="{13C703E3-B137-45A7-91D6-B172B471C53C}"/>
            </a:ext>
          </a:extLst>
        </cdr:cNvPr>
        <cdr:cNvSpPr txBox="1"/>
      </cdr:nvSpPr>
      <cdr:spPr>
        <a:xfrm xmlns:a="http://schemas.openxmlformats.org/drawingml/2006/main">
          <a:off x="2471057" y="4463144"/>
          <a:ext cx="1600200" cy="29391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050" b="1" i="1"/>
            <a:t>by Region</a:t>
          </a:r>
        </a:p>
      </cdr:txBody>
    </cdr:sp>
  </cdr:relSizeAnchor>
  <cdr:relSizeAnchor xmlns:cdr="http://schemas.openxmlformats.org/drawingml/2006/chartDrawing">
    <cdr:from>
      <cdr:x>0.71872</cdr:x>
      <cdr:y>0.91982</cdr:y>
    </cdr:from>
    <cdr:to>
      <cdr:x>0.86587</cdr:x>
      <cdr:y>0.97996</cdr:y>
    </cdr:to>
    <cdr:sp macro="" textlink="">
      <cdr:nvSpPr>
        <cdr:cNvPr id="8" name="TextBox 1">
          <a:extLst xmlns:a="http://schemas.openxmlformats.org/drawingml/2006/main">
            <a:ext uri="{FF2B5EF4-FFF2-40B4-BE49-F238E27FC236}">
              <a16:creationId xmlns:a16="http://schemas.microsoft.com/office/drawing/2014/main" id="{4FCB7254-84EF-4451-8601-B9537C538706}"/>
            </a:ext>
          </a:extLst>
        </cdr:cNvPr>
        <cdr:cNvSpPr txBox="1"/>
      </cdr:nvSpPr>
      <cdr:spPr>
        <a:xfrm xmlns:a="http://schemas.openxmlformats.org/drawingml/2006/main">
          <a:off x="7815943" y="4495800"/>
          <a:ext cx="1600200" cy="29391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050" b="1" i="1"/>
            <a:t>by Program</a:t>
          </a:r>
        </a:p>
      </cdr:txBody>
    </cdr:sp>
  </cdr:relSizeAnchor>
</c:userShapes>
</file>

<file path=ppt/drawings/drawing2.xml><?xml version="1.0" encoding="utf-8"?>
<c:userShapes xmlns:c="http://schemas.openxmlformats.org/drawingml/2006/chart">
  <cdr:relSizeAnchor xmlns:cdr="http://schemas.openxmlformats.org/drawingml/2006/chartDrawing">
    <cdr:from>
      <cdr:x>0.0189</cdr:x>
      <cdr:y>0.0339</cdr:y>
    </cdr:from>
    <cdr:to>
      <cdr:x>0.21707</cdr:x>
      <cdr:y>0.21322</cdr:y>
    </cdr:to>
    <cdr:sp macro="" textlink="">
      <cdr:nvSpPr>
        <cdr:cNvPr id="2" name="TextBox 14">
          <a:extLst xmlns:a="http://schemas.openxmlformats.org/drawingml/2006/main">
            <a:ext uri="{FF2B5EF4-FFF2-40B4-BE49-F238E27FC236}">
              <a16:creationId xmlns:a16="http://schemas.microsoft.com/office/drawing/2014/main" id="{730978A4-D7D2-4F54-B2EB-8937DDBF7631}"/>
            </a:ext>
          </a:extLst>
        </cdr:cNvPr>
        <cdr:cNvSpPr txBox="1"/>
      </cdr:nvSpPr>
      <cdr:spPr>
        <a:xfrm xmlns:a="http://schemas.openxmlformats.org/drawingml/2006/main">
          <a:off x="167061" y="152401"/>
          <a:ext cx="1751664" cy="806194"/>
        </a:xfrm>
        <a:prstGeom xmlns:a="http://schemas.openxmlformats.org/drawingml/2006/main" prst="rect">
          <a:avLst/>
        </a:prstGeom>
        <a:solidFill xmlns:a="http://schemas.openxmlformats.org/drawingml/2006/main">
          <a:schemeClr val="accent6">
            <a:lumMod val="40000"/>
            <a:lumOff val="60000"/>
          </a:schemeClr>
        </a:solidFill>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0" baseline="0" dirty="0"/>
            <a:t>*Still could potentially</a:t>
          </a:r>
          <a:r>
            <a:rPr lang="en-US" sz="1600" b="0" i="0" baseline="0" dirty="0"/>
            <a:t> increase </a:t>
          </a:r>
          <a:r>
            <a:rPr lang="en-US" sz="1600" b="0" baseline="0" dirty="0"/>
            <a:t>the percent meeting the overall goal</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0C3A4C2-FF2B-4011-9833-BA67DD2A458E}" type="datetimeFigureOut">
              <a:rPr lang="en-US" smtClean="0"/>
              <a:pPr/>
              <a:t>2/20/2018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AC7AAFD-6130-4DEC-9498-11383E3ABA2A}" type="slidenum">
              <a:rPr lang="en-US" smtClean="0"/>
              <a:pPr/>
              <a:t>‹#›</a:t>
            </a:fld>
            <a:endParaRPr lang="en-US"/>
          </a:p>
        </p:txBody>
      </p:sp>
    </p:spTree>
    <p:extLst>
      <p:ext uri="{BB962C8B-B14F-4D97-AF65-F5344CB8AC3E}">
        <p14:creationId xmlns:p14="http://schemas.microsoft.com/office/powerpoint/2010/main" val="1855322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B716A14-4142-45DA-B93B-4C426B12B7F4}" type="datetimeFigureOut">
              <a:rPr lang="en-US" smtClean="0"/>
              <a:pPr/>
              <a:t>2/20/2018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3FCAA65-B5B4-4111-A389-7B149099CA72}" type="slidenum">
              <a:rPr lang="en-US" smtClean="0"/>
              <a:pPr/>
              <a:t>‹#›</a:t>
            </a:fld>
            <a:endParaRPr lang="en-US"/>
          </a:p>
        </p:txBody>
      </p:sp>
    </p:spTree>
    <p:extLst>
      <p:ext uri="{BB962C8B-B14F-4D97-AF65-F5344CB8AC3E}">
        <p14:creationId xmlns:p14="http://schemas.microsoft.com/office/powerpoint/2010/main" val="2484693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FCAA65-B5B4-4111-A389-7B149099CA72}" type="slidenum">
              <a:rPr lang="en-US" smtClean="0"/>
              <a:pPr/>
              <a:t>1</a:t>
            </a:fld>
            <a:endParaRPr lang="en-US"/>
          </a:p>
        </p:txBody>
      </p:sp>
    </p:spTree>
    <p:extLst>
      <p:ext uri="{BB962C8B-B14F-4D97-AF65-F5344CB8AC3E}">
        <p14:creationId xmlns:p14="http://schemas.microsoft.com/office/powerpoint/2010/main" val="3547461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F3FCAA65-B5B4-4111-A389-7B149099CA72}" type="slidenum">
              <a:rPr lang="en-US" smtClean="0"/>
              <a:pPr/>
              <a:t>10</a:t>
            </a:fld>
            <a:endParaRPr lang="en-US"/>
          </a:p>
        </p:txBody>
      </p:sp>
    </p:spTree>
    <p:extLst>
      <p:ext uri="{BB962C8B-B14F-4D97-AF65-F5344CB8AC3E}">
        <p14:creationId xmlns:p14="http://schemas.microsoft.com/office/powerpoint/2010/main" val="1978905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be sending out</a:t>
            </a:r>
            <a:r>
              <a:rPr lang="en-US" baseline="0" dirty="0"/>
              <a:t> the link to the webpage – but data gathering on construction productivity is still ongoing.  I want to receive an email when this is completed – should be completed at least once per project, and on larger, multi year projects it should be completed at least once a year.  Still need to be done.</a:t>
            </a:r>
            <a:endParaRPr lang="en-US" dirty="0"/>
          </a:p>
        </p:txBody>
      </p:sp>
      <p:sp>
        <p:nvSpPr>
          <p:cNvPr id="4" name="Slide Number Placeholder 3"/>
          <p:cNvSpPr>
            <a:spLocks noGrp="1"/>
          </p:cNvSpPr>
          <p:nvPr>
            <p:ph type="sldNum" sz="quarter" idx="10"/>
          </p:nvPr>
        </p:nvSpPr>
        <p:spPr/>
        <p:txBody>
          <a:bodyPr/>
          <a:lstStyle/>
          <a:p>
            <a:fld id="{F3FCAA65-B5B4-4111-A389-7B149099CA72}" type="slidenum">
              <a:rPr lang="en-US" smtClean="0"/>
              <a:pPr/>
              <a:t>11</a:t>
            </a:fld>
            <a:endParaRPr lang="en-US"/>
          </a:p>
        </p:txBody>
      </p:sp>
    </p:spTree>
    <p:extLst>
      <p:ext uri="{BB962C8B-B14F-4D97-AF65-F5344CB8AC3E}">
        <p14:creationId xmlns:p14="http://schemas.microsoft.com/office/powerpoint/2010/main" val="1465039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Critical inspection.  </a:t>
            </a:r>
          </a:p>
        </p:txBody>
      </p:sp>
      <p:sp>
        <p:nvSpPr>
          <p:cNvPr id="4" name="Slide Number Placeholder 3"/>
          <p:cNvSpPr>
            <a:spLocks noGrp="1"/>
          </p:cNvSpPr>
          <p:nvPr>
            <p:ph type="sldNum" sz="quarter" idx="10"/>
          </p:nvPr>
        </p:nvSpPr>
        <p:spPr/>
        <p:txBody>
          <a:bodyPr/>
          <a:lstStyle/>
          <a:p>
            <a:fld id="{F3FCAA65-B5B4-4111-A389-7B149099CA72}" type="slidenum">
              <a:rPr lang="en-US" smtClean="0"/>
              <a:pPr/>
              <a:t>12</a:t>
            </a:fld>
            <a:endParaRPr lang="en-US"/>
          </a:p>
        </p:txBody>
      </p:sp>
    </p:spTree>
    <p:extLst>
      <p:ext uri="{BB962C8B-B14F-4D97-AF65-F5344CB8AC3E}">
        <p14:creationId xmlns:p14="http://schemas.microsoft.com/office/powerpoint/2010/main" val="2931570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are the upcoming construction</a:t>
            </a:r>
            <a:r>
              <a:rPr lang="en-US" baseline="0" dirty="0"/>
              <a:t> related trainings across the state:  They are available in </a:t>
            </a:r>
            <a:r>
              <a:rPr lang="en-US" baseline="0" dirty="0" err="1"/>
              <a:t>Learncenter</a:t>
            </a:r>
            <a:r>
              <a:rPr lang="en-US" baseline="0" dirty="0"/>
              <a:t> and the consultant side of </a:t>
            </a:r>
            <a:r>
              <a:rPr lang="en-US" baseline="0" dirty="0" err="1"/>
              <a:t>learncenter</a:t>
            </a:r>
            <a:r>
              <a:rPr lang="en-US" baseline="0" dirty="0"/>
              <a:t>.  More training will be available as the spring continues. </a:t>
            </a:r>
            <a:endParaRPr lang="en-US" dirty="0"/>
          </a:p>
        </p:txBody>
      </p:sp>
      <p:sp>
        <p:nvSpPr>
          <p:cNvPr id="4" name="Slide Number Placeholder 3"/>
          <p:cNvSpPr>
            <a:spLocks noGrp="1"/>
          </p:cNvSpPr>
          <p:nvPr>
            <p:ph type="sldNum" sz="quarter" idx="10"/>
          </p:nvPr>
        </p:nvSpPr>
        <p:spPr/>
        <p:txBody>
          <a:bodyPr/>
          <a:lstStyle/>
          <a:p>
            <a:fld id="{F3FCAA65-B5B4-4111-A389-7B149099CA72}" type="slidenum">
              <a:rPr lang="en-US" smtClean="0"/>
              <a:pPr/>
              <a:t>13</a:t>
            </a:fld>
            <a:endParaRPr lang="en-US"/>
          </a:p>
        </p:txBody>
      </p:sp>
    </p:spTree>
    <p:extLst>
      <p:ext uri="{BB962C8B-B14F-4D97-AF65-F5344CB8AC3E}">
        <p14:creationId xmlns:p14="http://schemas.microsoft.com/office/powerpoint/2010/main" val="4229712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FCAA65-B5B4-4111-A389-7B149099CA72}" type="slidenum">
              <a:rPr lang="en-US" smtClean="0"/>
              <a:pPr/>
              <a:t>14</a:t>
            </a:fld>
            <a:endParaRPr lang="en-US"/>
          </a:p>
        </p:txBody>
      </p:sp>
    </p:spTree>
    <p:extLst>
      <p:ext uri="{BB962C8B-B14F-4D97-AF65-F5344CB8AC3E}">
        <p14:creationId xmlns:p14="http://schemas.microsoft.com/office/powerpoint/2010/main" val="7863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FCAA65-B5B4-4111-A389-7B149099CA72}" type="slidenum">
              <a:rPr lang="en-US" smtClean="0"/>
              <a:pPr/>
              <a:t>2</a:t>
            </a:fld>
            <a:endParaRPr lang="en-US"/>
          </a:p>
        </p:txBody>
      </p:sp>
    </p:spTree>
    <p:extLst>
      <p:ext uri="{BB962C8B-B14F-4D97-AF65-F5344CB8AC3E}">
        <p14:creationId xmlns:p14="http://schemas.microsoft.com/office/powerpoint/2010/main" val="773926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FCAA65-B5B4-4111-A389-7B149099CA72}" type="slidenum">
              <a:rPr lang="en-US" smtClean="0"/>
              <a:pPr/>
              <a:t>3</a:t>
            </a:fld>
            <a:endParaRPr lang="en-US"/>
          </a:p>
        </p:txBody>
      </p:sp>
    </p:spTree>
    <p:extLst>
      <p:ext uri="{BB962C8B-B14F-4D97-AF65-F5344CB8AC3E}">
        <p14:creationId xmlns:p14="http://schemas.microsoft.com/office/powerpoint/2010/main" val="1263780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Backdate Substantial Complete Date – You are not the only one on the clock for the goals in the system.</a:t>
            </a:r>
          </a:p>
          <a:p>
            <a:r>
              <a:rPr lang="en-US" dirty="0"/>
              <a:t>Conditional Final Acceptance – Needs to be completed, and more timely at that.</a:t>
            </a:r>
          </a:p>
          <a:p>
            <a:r>
              <a:rPr lang="en-US" dirty="0"/>
              <a:t>State – we have been pushing limits on work to be completed – but we are missing more and more goals for getting finals in on time for checking.</a:t>
            </a:r>
          </a:p>
          <a:p>
            <a:endParaRPr lang="en-US" dirty="0"/>
          </a:p>
        </p:txBody>
      </p:sp>
      <p:sp>
        <p:nvSpPr>
          <p:cNvPr id="4" name="Slide Number Placeholder 3"/>
          <p:cNvSpPr>
            <a:spLocks noGrp="1"/>
          </p:cNvSpPr>
          <p:nvPr>
            <p:ph type="sldNum" sz="quarter" idx="10"/>
          </p:nvPr>
        </p:nvSpPr>
        <p:spPr/>
        <p:txBody>
          <a:bodyPr/>
          <a:lstStyle/>
          <a:p>
            <a:fld id="{F3FCAA65-B5B4-4111-A389-7B149099CA72}" type="slidenum">
              <a:rPr lang="en-US" smtClean="0"/>
              <a:pPr/>
              <a:t>4</a:t>
            </a:fld>
            <a:endParaRPr lang="en-US"/>
          </a:p>
        </p:txBody>
      </p:sp>
    </p:spTree>
    <p:extLst>
      <p:ext uri="{BB962C8B-B14F-4D97-AF65-F5344CB8AC3E}">
        <p14:creationId xmlns:p14="http://schemas.microsoft.com/office/powerpoint/2010/main" val="3828190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F3FCAA65-B5B4-4111-A389-7B149099CA72}" type="slidenum">
              <a:rPr lang="en-US" smtClean="0"/>
              <a:pPr/>
              <a:t>5</a:t>
            </a:fld>
            <a:endParaRPr lang="en-US"/>
          </a:p>
        </p:txBody>
      </p:sp>
    </p:spTree>
    <p:extLst>
      <p:ext uri="{BB962C8B-B14F-4D97-AF65-F5344CB8AC3E}">
        <p14:creationId xmlns:p14="http://schemas.microsoft.com/office/powerpoint/2010/main" val="1795289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CRIs – we had many CRI’s in our projects this year.  A few were project specific, many involved staging changes.  Make sure it qualifies as a CRI – Not just elimination of items, needs effort on the contractors end – expedited forces, changing the plan, buts still meeting standards.   </a:t>
            </a:r>
          </a:p>
          <a:p>
            <a:endParaRPr lang="en-US" baseline="0" dirty="0"/>
          </a:p>
          <a:p>
            <a:r>
              <a:rPr lang="en-US" baseline="0" dirty="0"/>
              <a:t>Additional Lessons Learned may be covered under Project Manager Panel, so don’t want to go into it too much here. </a:t>
            </a:r>
          </a:p>
          <a:p>
            <a:endParaRPr lang="en-US" baseline="0" dirty="0"/>
          </a:p>
          <a:p>
            <a:r>
              <a:rPr lang="en-US" baseline="0" dirty="0"/>
              <a:t>In general we are doing a good job at anticipating issues ahead of time.  Another fresh push though.  If you project has staging – review the plans.  See if what was proposed is feasible.  Plans are guidelines and not everything is caught in review..  Its seems like the traffic staging is where we have the biggest issues in the field.  So please take the time to review the staging plans and try to anticipate problems before you get there.  Common things I see missed on plans are grade changes between stages, or drainage issues during construction.  Try to review these items to try and avoid issues.  </a:t>
            </a:r>
          </a:p>
        </p:txBody>
      </p:sp>
      <p:sp>
        <p:nvSpPr>
          <p:cNvPr id="4" name="Slide Number Placeholder 3"/>
          <p:cNvSpPr>
            <a:spLocks noGrp="1"/>
          </p:cNvSpPr>
          <p:nvPr>
            <p:ph type="sldNum" sz="quarter" idx="10"/>
          </p:nvPr>
        </p:nvSpPr>
        <p:spPr/>
        <p:txBody>
          <a:bodyPr/>
          <a:lstStyle/>
          <a:p>
            <a:fld id="{F3FCAA65-B5B4-4111-A389-7B149099CA72}" type="slidenum">
              <a:rPr lang="en-US" smtClean="0"/>
              <a:pPr/>
              <a:t>6</a:t>
            </a:fld>
            <a:endParaRPr lang="en-US"/>
          </a:p>
        </p:txBody>
      </p:sp>
    </p:spTree>
    <p:extLst>
      <p:ext uri="{BB962C8B-B14F-4D97-AF65-F5344CB8AC3E}">
        <p14:creationId xmlns:p14="http://schemas.microsoft.com/office/powerpoint/2010/main" val="3687110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Contract Modifications –</a:t>
            </a:r>
          </a:p>
          <a:p>
            <a:r>
              <a:rPr lang="en-US" baseline="0" dirty="0"/>
              <a:t>We are 90% of the way there, but I am still seeing some modifications that are not in the specification layout.   This is a contract document, and needs to be laid out like the rest of the contract.</a:t>
            </a:r>
            <a:br>
              <a:rPr lang="en-US" baseline="0" dirty="0"/>
            </a:br>
            <a:r>
              <a:rPr lang="en-US" baseline="0" dirty="0"/>
              <a:t>Justifications – be as specific as possible, </a:t>
            </a:r>
            <a:r>
              <a:rPr lang="en-US" baseline="0" dirty="0" err="1"/>
              <a:t>Bidx</a:t>
            </a:r>
            <a:r>
              <a:rPr lang="en-US" baseline="0" dirty="0"/>
              <a:t> is a great resource, and if you reference other projects, include the ids.</a:t>
            </a:r>
          </a:p>
          <a:p>
            <a:r>
              <a:rPr lang="en-US" baseline="0" dirty="0"/>
              <a:t>Finally – if you add or modify an existing bid item – use the correct bid items, not a SPV. – this allow to better track which items are consistently being added to projects. </a:t>
            </a:r>
          </a:p>
        </p:txBody>
      </p:sp>
      <p:sp>
        <p:nvSpPr>
          <p:cNvPr id="4" name="Slide Number Placeholder 3"/>
          <p:cNvSpPr>
            <a:spLocks noGrp="1"/>
          </p:cNvSpPr>
          <p:nvPr>
            <p:ph type="sldNum" sz="quarter" idx="10"/>
          </p:nvPr>
        </p:nvSpPr>
        <p:spPr/>
        <p:txBody>
          <a:bodyPr/>
          <a:lstStyle/>
          <a:p>
            <a:fld id="{F3FCAA65-B5B4-4111-A389-7B149099CA72}" type="slidenum">
              <a:rPr lang="en-US" smtClean="0"/>
              <a:pPr/>
              <a:t>7</a:t>
            </a:fld>
            <a:endParaRPr lang="en-US"/>
          </a:p>
        </p:txBody>
      </p:sp>
    </p:spTree>
    <p:extLst>
      <p:ext uri="{BB962C8B-B14F-4D97-AF65-F5344CB8AC3E}">
        <p14:creationId xmlns:p14="http://schemas.microsoft.com/office/powerpoint/2010/main" val="1196270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Tracking continues to be a problem on asphalt paving projects – higher rate of tack, and trucks getting on it too soon, leads to tires having pick up – leaving residue especially on corners.</a:t>
            </a:r>
          </a:p>
          <a:p>
            <a:r>
              <a:rPr lang="en-US" baseline="0" dirty="0"/>
              <a:t>New materials are being allowed this year – work with your PM and BTS to approve the products.  If they use the usual SS – tracking is the contractors responsibility for clean up.</a:t>
            </a:r>
          </a:p>
          <a:p>
            <a:r>
              <a:rPr lang="en-US" baseline="0" dirty="0"/>
              <a:t>Percent within limits – we have 3 projects this year.  Spreadsheets for this process can be found on the DOT QMP page, new spreadsheets should be coming soon that are updated for easier use.  A handout of guild lines will also be made available in the next couple month with the frequently asked questions and best practices in it.</a:t>
            </a:r>
          </a:p>
          <a:p>
            <a:endParaRPr lang="en-US" baseline="0" dirty="0"/>
          </a:p>
        </p:txBody>
      </p:sp>
      <p:sp>
        <p:nvSpPr>
          <p:cNvPr id="4" name="Slide Number Placeholder 3"/>
          <p:cNvSpPr>
            <a:spLocks noGrp="1"/>
          </p:cNvSpPr>
          <p:nvPr>
            <p:ph type="sldNum" sz="quarter" idx="10"/>
          </p:nvPr>
        </p:nvSpPr>
        <p:spPr/>
        <p:txBody>
          <a:bodyPr/>
          <a:lstStyle/>
          <a:p>
            <a:fld id="{F3FCAA65-B5B4-4111-A389-7B149099CA72}" type="slidenum">
              <a:rPr lang="en-US" smtClean="0"/>
              <a:pPr/>
              <a:t>8</a:t>
            </a:fld>
            <a:endParaRPr lang="en-US"/>
          </a:p>
        </p:txBody>
      </p:sp>
    </p:spTree>
    <p:extLst>
      <p:ext uri="{BB962C8B-B14F-4D97-AF65-F5344CB8AC3E}">
        <p14:creationId xmlns:p14="http://schemas.microsoft.com/office/powerpoint/2010/main" val="24358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F3FCAA65-B5B4-4111-A389-7B149099CA72}" type="slidenum">
              <a:rPr lang="en-US" smtClean="0"/>
              <a:pPr/>
              <a:t>9</a:t>
            </a:fld>
            <a:endParaRPr lang="en-US"/>
          </a:p>
        </p:txBody>
      </p:sp>
    </p:spTree>
    <p:extLst>
      <p:ext uri="{BB962C8B-B14F-4D97-AF65-F5344CB8AC3E}">
        <p14:creationId xmlns:p14="http://schemas.microsoft.com/office/powerpoint/2010/main" val="2121718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1"/>
            <a:ext cx="7772400" cy="1829761"/>
          </a:xfrm>
        </p:spPr>
        <p:txBody>
          <a:bodyPr anchor="b"/>
          <a:lstStyle>
            <a:lvl1pPr algn="r">
              <a:defRPr sz="4800" b="1">
                <a:solidFill>
                  <a:srgbClr val="213681"/>
                </a:solidFill>
                <a:effectLst>
                  <a:outerShdw blurRad="31750" dist="25400" dir="5400000" algn="tl" rotWithShape="0">
                    <a:srgbClr val="000000">
                      <a:alpha val="25000"/>
                    </a:srgbClr>
                  </a:outerShdw>
                </a:effectLst>
              </a:defRPr>
            </a:lvl1pPr>
            <a:extLst/>
          </a:lstStyle>
          <a:p>
            <a:r>
              <a:rPr lang="en-US"/>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D0BC0776-D4CE-4337-B8BC-3285B513B93E}"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1A5A2D2D-F705-4E07-BBCD-AE1D555AC60C}"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5" name="Content Placeholder 4"/>
          <p:cNvSpPr>
            <a:spLocks noGrp="1"/>
          </p:cNvSpPr>
          <p:nvPr>
            <p:ph sz="quarter" idx="2"/>
          </p:nvPr>
        </p:nvSpPr>
        <p:spPr>
          <a:xfrm>
            <a:off x="457200" y="1444294"/>
            <a:ext cx="4040188"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F0D08495-E49B-4D90-8D54-6646AB0D9D94}"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EACFC240-AC5C-4F4A-97BC-E70981DAF5C1}"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664698"/>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A610433C-A50A-41CA-B494-C203840829FD}"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B602607A-97D2-4864-93E7-9E6FA772057C}"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D0AECD81-C237-4F38-8253-C4559AFEFB28}"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p:cNvSpPr/>
          <p:nvPr/>
        </p:nvSpPr>
        <p:spPr>
          <a:xfrm flipV="1">
            <a:off x="0" y="5206360"/>
            <a:ext cx="9144000" cy="171204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15026 h 23922"/>
              <a:gd name="connsiteX1" fmla="*/ 21600 w 21600"/>
              <a:gd name="connsiteY1" fmla="*/ 0 h 23922"/>
              <a:gd name="connsiteX2" fmla="*/ 21600 w 21600"/>
              <a:gd name="connsiteY2" fmla="*/ 17322 h 23922"/>
              <a:gd name="connsiteX3" fmla="*/ 0 w 21600"/>
              <a:gd name="connsiteY3" fmla="*/ 20172 h 23922"/>
              <a:gd name="connsiteX4" fmla="*/ 0 w 21600"/>
              <a:gd name="connsiteY4" fmla="*/ 15026 h 23922"/>
              <a:gd name="connsiteX0" fmla="*/ 0 w 21600"/>
              <a:gd name="connsiteY0" fmla="*/ 0 h 8896"/>
              <a:gd name="connsiteX1" fmla="*/ 21600 w 21600"/>
              <a:gd name="connsiteY1" fmla="*/ 0 h 8896"/>
              <a:gd name="connsiteX2" fmla="*/ 21600 w 21600"/>
              <a:gd name="connsiteY2" fmla="*/ 2296 h 8896"/>
              <a:gd name="connsiteX3" fmla="*/ 0 w 21600"/>
              <a:gd name="connsiteY3" fmla="*/ 5146 h 8896"/>
              <a:gd name="connsiteX4" fmla="*/ 0 w 21600"/>
              <a:gd name="connsiteY4" fmla="*/ 0 h 8896"/>
              <a:gd name="connsiteX0" fmla="*/ 0 w 10000"/>
              <a:gd name="connsiteY0" fmla="*/ 0 h 10000"/>
              <a:gd name="connsiteX1" fmla="*/ 10000 w 10000"/>
              <a:gd name="connsiteY1" fmla="*/ 0 h 10000"/>
              <a:gd name="connsiteX2" fmla="*/ 10000 w 10000"/>
              <a:gd name="connsiteY2" fmla="*/ 3704 h 10000"/>
              <a:gd name="connsiteX3" fmla="*/ 0 w 10000"/>
              <a:gd name="connsiteY3" fmla="*/ 5785 h 10000"/>
              <a:gd name="connsiteX4" fmla="*/ 0 w 10000"/>
              <a:gd name="connsiteY4" fmla="*/ 0 h 10000"/>
              <a:gd name="connsiteX0" fmla="*/ 0 w 10000"/>
              <a:gd name="connsiteY0" fmla="*/ 367 h 10367"/>
              <a:gd name="connsiteX1" fmla="*/ 10000 w 10000"/>
              <a:gd name="connsiteY1" fmla="*/ 367 h 10367"/>
              <a:gd name="connsiteX2" fmla="*/ 10000 w 10000"/>
              <a:gd name="connsiteY2" fmla="*/ 4071 h 10367"/>
              <a:gd name="connsiteX3" fmla="*/ 0 w 10000"/>
              <a:gd name="connsiteY3" fmla="*/ 6152 h 10367"/>
              <a:gd name="connsiteX4" fmla="*/ 0 w 10000"/>
              <a:gd name="connsiteY4" fmla="*/ 367 h 10367"/>
              <a:gd name="connsiteX0" fmla="*/ 0 w 10000"/>
              <a:gd name="connsiteY0" fmla="*/ 367 h 8620"/>
              <a:gd name="connsiteX1" fmla="*/ 10000 w 10000"/>
              <a:gd name="connsiteY1" fmla="*/ 367 h 8620"/>
              <a:gd name="connsiteX2" fmla="*/ 10000 w 10000"/>
              <a:gd name="connsiteY2" fmla="*/ 4071 h 8620"/>
              <a:gd name="connsiteX3" fmla="*/ 0 w 10000"/>
              <a:gd name="connsiteY3" fmla="*/ 6152 h 8620"/>
              <a:gd name="connsiteX4" fmla="*/ 0 w 10000"/>
              <a:gd name="connsiteY4" fmla="*/ 367 h 8620"/>
              <a:gd name="connsiteX0" fmla="*/ 0 w 10000"/>
              <a:gd name="connsiteY0" fmla="*/ 426 h 12067"/>
              <a:gd name="connsiteX1" fmla="*/ 10000 w 10000"/>
              <a:gd name="connsiteY1" fmla="*/ 426 h 12067"/>
              <a:gd name="connsiteX2" fmla="*/ 10000 w 10000"/>
              <a:gd name="connsiteY2" fmla="*/ 4723 h 12067"/>
              <a:gd name="connsiteX3" fmla="*/ 0 w 10000"/>
              <a:gd name="connsiteY3" fmla="*/ 7137 h 12067"/>
              <a:gd name="connsiteX4" fmla="*/ 0 w 10000"/>
              <a:gd name="connsiteY4" fmla="*/ 426 h 1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067">
                <a:moveTo>
                  <a:pt x="0" y="426"/>
                </a:moveTo>
                <a:lnTo>
                  <a:pt x="10000" y="426"/>
                </a:lnTo>
                <a:lnTo>
                  <a:pt x="10000" y="4723"/>
                </a:lnTo>
                <a:cubicBezTo>
                  <a:pt x="8802" y="0"/>
                  <a:pt x="3211" y="12067"/>
                  <a:pt x="0" y="7137"/>
                </a:cubicBezTo>
                <a:lnTo>
                  <a:pt x="0" y="426"/>
                </a:lnTo>
                <a:close/>
              </a:path>
            </a:pathLst>
          </a:custGeom>
          <a:blipFill>
            <a:blip r:embed="rId9" cstate="print"/>
            <a:stretch>
              <a:fillRect t="-50000"/>
            </a:stretch>
          </a:blipFill>
          <a:ln>
            <a:noFill/>
          </a:ln>
          <a:effectLst>
            <a:innerShdw blurRad="63500" dist="50800" dir="16200000">
              <a:prstClr val="black">
                <a:alpha val="50000"/>
              </a:prstClr>
            </a:inn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itle Placeholder 8"/>
          <p:cNvSpPr>
            <a:spLocks noGrp="1"/>
          </p:cNvSpPr>
          <p:nvPr>
            <p:ph type="title"/>
          </p:nvPr>
        </p:nvSpPr>
        <p:spPr>
          <a:xfrm>
            <a:off x="457200" y="533400"/>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endParaRPr lang="en-US" dirty="0"/>
          </a:p>
        </p:txBody>
      </p:sp>
      <p:sp>
        <p:nvSpPr>
          <p:cNvPr id="1030" name="Text Placeholder 29"/>
          <p:cNvSpPr>
            <a:spLocks noGrp="1"/>
          </p:cNvSpPr>
          <p:nvPr>
            <p:ph type="body" idx="1"/>
          </p:nvPr>
        </p:nvSpPr>
        <p:spPr bwMode="auto">
          <a:xfrm>
            <a:off x="457200" y="1676400"/>
            <a:ext cx="8229600" cy="387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descr="WisDOTlogo.gif"/>
          <p:cNvPicPr>
            <a:picLocks noChangeAspect="1"/>
          </p:cNvPicPr>
          <p:nvPr/>
        </p:nvPicPr>
        <p:blipFill>
          <a:blip r:embed="rId10" cstate="print"/>
          <a:stretch>
            <a:fillRect/>
          </a:stretch>
        </p:blipFill>
        <p:spPr>
          <a:xfrm>
            <a:off x="308002" y="5943600"/>
            <a:ext cx="762000" cy="762000"/>
          </a:xfrm>
          <a:prstGeom prst="ellipse">
            <a:avLst/>
          </a:prstGeom>
          <a:ln w="38100" cap="rnd" cmpd="sng">
            <a:solidFill>
              <a:schemeClr val="bg1"/>
            </a:solidFill>
          </a:ln>
          <a:effectLst>
            <a:outerShdw blurRad="50800" dist="38100" dir="5400000" algn="t" rotWithShape="0">
              <a:srgbClr val="213681">
                <a:alpha val="40000"/>
              </a:srgbClr>
            </a:outerShdw>
          </a:effec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rtl="0" eaLnBrk="1" fontAlgn="base" hangingPunct="1">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rgbClr val="002F9D"/>
          </a:solidFill>
          <a:latin typeface="Arial" charset="0"/>
        </a:defRPr>
      </a:lvl2pPr>
      <a:lvl3pPr algn="l" rtl="0" eaLnBrk="1" fontAlgn="base" hangingPunct="1">
        <a:spcBef>
          <a:spcPct val="0"/>
        </a:spcBef>
        <a:spcAft>
          <a:spcPct val="0"/>
        </a:spcAft>
        <a:defRPr sz="4100" b="1">
          <a:solidFill>
            <a:srgbClr val="002F9D"/>
          </a:solidFill>
          <a:latin typeface="Arial" charset="0"/>
        </a:defRPr>
      </a:lvl3pPr>
      <a:lvl4pPr algn="l" rtl="0" eaLnBrk="1" fontAlgn="base" hangingPunct="1">
        <a:spcBef>
          <a:spcPct val="0"/>
        </a:spcBef>
        <a:spcAft>
          <a:spcPct val="0"/>
        </a:spcAft>
        <a:defRPr sz="4100" b="1">
          <a:solidFill>
            <a:srgbClr val="002F9D"/>
          </a:solidFill>
          <a:latin typeface="Arial" charset="0"/>
        </a:defRPr>
      </a:lvl4pPr>
      <a:lvl5pPr algn="l" rtl="0" eaLnBrk="1" fontAlgn="base" hangingPunct="1">
        <a:spcBef>
          <a:spcPct val="0"/>
        </a:spcBef>
        <a:spcAft>
          <a:spcPct val="0"/>
        </a:spcAft>
        <a:defRPr sz="4100" b="1">
          <a:solidFill>
            <a:srgbClr val="002F9D"/>
          </a:solidFill>
          <a:latin typeface="Arial" charset="0"/>
        </a:defRPr>
      </a:lvl5pPr>
      <a:lvl6pPr marL="457200" algn="l" rtl="0" eaLnBrk="1" fontAlgn="base" hangingPunct="1">
        <a:spcBef>
          <a:spcPct val="0"/>
        </a:spcBef>
        <a:spcAft>
          <a:spcPct val="0"/>
        </a:spcAft>
        <a:defRPr sz="4100" b="1">
          <a:solidFill>
            <a:srgbClr val="002F9D"/>
          </a:solidFill>
          <a:latin typeface="Arial" charset="0"/>
        </a:defRPr>
      </a:lvl6pPr>
      <a:lvl7pPr marL="914400" algn="l" rtl="0" eaLnBrk="1" fontAlgn="base" hangingPunct="1">
        <a:spcBef>
          <a:spcPct val="0"/>
        </a:spcBef>
        <a:spcAft>
          <a:spcPct val="0"/>
        </a:spcAft>
        <a:defRPr sz="4100" b="1">
          <a:solidFill>
            <a:srgbClr val="002F9D"/>
          </a:solidFill>
          <a:latin typeface="Arial" charset="0"/>
        </a:defRPr>
      </a:lvl7pPr>
      <a:lvl8pPr marL="1371600" algn="l" rtl="0" eaLnBrk="1" fontAlgn="base" hangingPunct="1">
        <a:spcBef>
          <a:spcPct val="0"/>
        </a:spcBef>
        <a:spcAft>
          <a:spcPct val="0"/>
        </a:spcAft>
        <a:defRPr sz="4100" b="1">
          <a:solidFill>
            <a:srgbClr val="002F9D"/>
          </a:solidFill>
          <a:latin typeface="Arial" charset="0"/>
        </a:defRPr>
      </a:lvl8pPr>
      <a:lvl9pPr marL="1828800" algn="l" rtl="0" eaLnBrk="1" fontAlgn="base" hangingPunct="1">
        <a:spcBef>
          <a:spcPct val="0"/>
        </a:spcBef>
        <a:spcAft>
          <a:spcPct val="0"/>
        </a:spcAft>
        <a:defRPr sz="4100" b="1">
          <a:solidFill>
            <a:srgbClr val="002F9D"/>
          </a:solidFill>
          <a:latin typeface="Arial"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1828800"/>
            <a:ext cx="7772400" cy="1829761"/>
          </a:xfrm>
        </p:spPr>
        <p:txBody>
          <a:bodyPr>
            <a:normAutofit fontScale="90000"/>
          </a:bodyPr>
          <a:lstStyle/>
          <a:p>
            <a:pPr eaLnBrk="1" hangingPunct="1"/>
            <a:r>
              <a:rPr lang="en-US" dirty="0"/>
              <a:t>Construction 2018 Updates – The Odds and Ends</a:t>
            </a:r>
          </a:p>
        </p:txBody>
      </p:sp>
      <p:sp>
        <p:nvSpPr>
          <p:cNvPr id="3075" name="Subtitle 2"/>
          <p:cNvSpPr>
            <a:spLocks noGrp="1"/>
          </p:cNvSpPr>
          <p:nvPr>
            <p:ph type="subTitle" idx="1"/>
          </p:nvPr>
        </p:nvSpPr>
        <p:spPr/>
        <p:txBody>
          <a:bodyPr/>
          <a:lstStyle/>
          <a:p>
            <a:pPr eaLnBrk="1" hangingPunct="1"/>
            <a:r>
              <a:rPr lang="en-US" dirty="0"/>
              <a:t>Stacy Hagenbucher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err="1"/>
              <a:t>AASHTOWare</a:t>
            </a:r>
            <a:r>
              <a:rPr lang="en-US" dirty="0"/>
              <a:t> is Coming . . . .</a:t>
            </a:r>
          </a:p>
          <a:p>
            <a:pPr lvl="1"/>
            <a:r>
              <a:rPr lang="en-US" dirty="0"/>
              <a:t>When? </a:t>
            </a:r>
          </a:p>
          <a:p>
            <a:pPr lvl="2"/>
            <a:r>
              <a:rPr lang="en-US" dirty="0"/>
              <a:t>Dave Castleberg will let us know at Construction Standards training!</a:t>
            </a:r>
          </a:p>
          <a:p>
            <a:pPr lvl="2"/>
            <a:endParaRPr lang="en-US" dirty="0"/>
          </a:p>
        </p:txBody>
      </p:sp>
      <p:sp>
        <p:nvSpPr>
          <p:cNvPr id="3" name="Title 2"/>
          <p:cNvSpPr>
            <a:spLocks noGrp="1"/>
          </p:cNvSpPr>
          <p:nvPr>
            <p:ph type="title"/>
          </p:nvPr>
        </p:nvSpPr>
        <p:spPr/>
        <p:txBody>
          <a:bodyPr>
            <a:normAutofit/>
          </a:bodyPr>
          <a:lstStyle/>
          <a:p>
            <a:r>
              <a:rPr lang="en-US" dirty="0"/>
              <a:t>ACM Update</a:t>
            </a:r>
          </a:p>
        </p:txBody>
      </p:sp>
      <p:pic>
        <p:nvPicPr>
          <p:cNvPr id="5" name="Picture 4">
            <a:extLst>
              <a:ext uri="{FF2B5EF4-FFF2-40B4-BE49-F238E27FC236}">
                <a16:creationId xmlns:a16="http://schemas.microsoft.com/office/drawing/2014/main" id="{5A441FA1-6BAF-47FB-9297-D9D2D2441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3705631"/>
            <a:ext cx="1524000" cy="187234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Online –</a:t>
            </a:r>
          </a:p>
          <a:p>
            <a:r>
              <a:rPr lang="en-US" dirty="0"/>
              <a:t>Complete at least once per project</a:t>
            </a:r>
          </a:p>
        </p:txBody>
      </p:sp>
      <p:sp>
        <p:nvSpPr>
          <p:cNvPr id="3" name="Title 2"/>
          <p:cNvSpPr>
            <a:spLocks noGrp="1"/>
          </p:cNvSpPr>
          <p:nvPr>
            <p:ph type="title"/>
          </p:nvPr>
        </p:nvSpPr>
        <p:spPr/>
        <p:txBody>
          <a:bodyPr/>
          <a:lstStyle/>
          <a:p>
            <a:r>
              <a:rPr lang="en-US" dirty="0"/>
              <a:t>Construction Productivity	</a:t>
            </a:r>
          </a:p>
        </p:txBody>
      </p:sp>
      <p:pic>
        <p:nvPicPr>
          <p:cNvPr id="4" name="Picture 3"/>
          <p:cNvPicPr>
            <a:picLocks noChangeAspect="1"/>
          </p:cNvPicPr>
          <p:nvPr/>
        </p:nvPicPr>
        <p:blipFill>
          <a:blip r:embed="rId3"/>
          <a:stretch>
            <a:fillRect/>
          </a:stretch>
        </p:blipFill>
        <p:spPr>
          <a:xfrm>
            <a:off x="3124200" y="2819400"/>
            <a:ext cx="5171485" cy="3562579"/>
          </a:xfrm>
          <a:prstGeom prst="rect">
            <a:avLst/>
          </a:prstGeom>
        </p:spPr>
      </p:pic>
    </p:spTree>
    <p:extLst>
      <p:ext uri="{BB962C8B-B14F-4D97-AF65-F5344CB8AC3E}">
        <p14:creationId xmlns:p14="http://schemas.microsoft.com/office/powerpoint/2010/main" val="1499449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lstStyle/>
          <a:p>
            <a:pPr lvl="0"/>
            <a:r>
              <a:rPr lang="en-US" b="1" dirty="0"/>
              <a:t>The guide has been updated for this year.  Includes recommended experience levels.</a:t>
            </a:r>
          </a:p>
          <a:p>
            <a:pPr lvl="0"/>
            <a:r>
              <a:rPr lang="en-US" b="1" dirty="0"/>
              <a:t>Located -</a:t>
            </a:r>
            <a:r>
              <a:rPr lang="en-US" dirty="0"/>
              <a:t> </a:t>
            </a:r>
            <a:r>
              <a:rPr lang="en-US" dirty="0" err="1"/>
              <a:t>WisDOT</a:t>
            </a:r>
            <a:r>
              <a:rPr lang="en-US" dirty="0"/>
              <a:t> webpage, under resources.</a:t>
            </a:r>
          </a:p>
          <a:p>
            <a:pPr lvl="0"/>
            <a:r>
              <a:rPr lang="en-US" dirty="0"/>
              <a:t>Continuous – Concrete Pours, Asphalt Placement, Pipe/Storm Sewer Installations</a:t>
            </a:r>
          </a:p>
          <a:p>
            <a:pPr lvl="0"/>
            <a:r>
              <a:rPr lang="en-US" dirty="0"/>
              <a:t>Know WHAT you are to be checking and noting in your diaries.</a:t>
            </a:r>
          </a:p>
        </p:txBody>
      </p:sp>
      <p:sp>
        <p:nvSpPr>
          <p:cNvPr id="7170" name="Title 1"/>
          <p:cNvSpPr>
            <a:spLocks noGrp="1"/>
          </p:cNvSpPr>
          <p:nvPr>
            <p:ph type="title"/>
          </p:nvPr>
        </p:nvSpPr>
        <p:spPr/>
        <p:txBody>
          <a:bodyPr/>
          <a:lstStyle/>
          <a:p>
            <a:pPr eaLnBrk="1" hangingPunct="1"/>
            <a:r>
              <a:rPr lang="en-US" dirty="0"/>
              <a:t>Critical Inspection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lstStyle/>
          <a:p>
            <a:pPr lvl="1"/>
            <a:r>
              <a:rPr lang="en-US" dirty="0"/>
              <a:t>Construction Standards/Material Quality Control</a:t>
            </a:r>
          </a:p>
          <a:p>
            <a:pPr lvl="2"/>
            <a:r>
              <a:rPr lang="en-US" dirty="0"/>
              <a:t>March 14</a:t>
            </a:r>
            <a:r>
              <a:rPr lang="en-US" baseline="30000" dirty="0"/>
              <a:t>th</a:t>
            </a:r>
            <a:r>
              <a:rPr lang="en-US" dirty="0"/>
              <a:t> at Mid-State Technical College – Wisconsin Rapids</a:t>
            </a:r>
          </a:p>
          <a:p>
            <a:pPr lvl="2"/>
            <a:r>
              <a:rPr lang="en-US" dirty="0"/>
              <a:t>March 15</a:t>
            </a:r>
            <a:r>
              <a:rPr lang="en-US" baseline="30000" dirty="0"/>
              <a:t>th</a:t>
            </a:r>
            <a:r>
              <a:rPr lang="en-US" dirty="0"/>
              <a:t> at NCR – Rhinelander Office</a:t>
            </a:r>
          </a:p>
          <a:p>
            <a:pPr lvl="1"/>
            <a:r>
              <a:rPr lang="en-US" dirty="0"/>
              <a:t>Work Zone Traffic Control Inspection Training</a:t>
            </a:r>
          </a:p>
          <a:p>
            <a:pPr lvl="2"/>
            <a:r>
              <a:rPr lang="en-US" dirty="0"/>
              <a:t>February 27</a:t>
            </a:r>
            <a:r>
              <a:rPr lang="en-US" baseline="30000" dirty="0"/>
              <a:t>th</a:t>
            </a:r>
            <a:r>
              <a:rPr lang="en-US" dirty="0"/>
              <a:t> at NCR– Wisconsin Rapids Office</a:t>
            </a:r>
          </a:p>
          <a:p>
            <a:pPr lvl="2"/>
            <a:r>
              <a:rPr lang="en-US" dirty="0"/>
              <a:t>February 28</a:t>
            </a:r>
            <a:r>
              <a:rPr lang="en-US" baseline="30000" dirty="0"/>
              <a:t>th</a:t>
            </a:r>
            <a:r>
              <a:rPr lang="en-US" dirty="0"/>
              <a:t> at NCR – Rhinelander Office</a:t>
            </a:r>
          </a:p>
          <a:p>
            <a:pPr lvl="1"/>
            <a:r>
              <a:rPr lang="en-US" dirty="0"/>
              <a:t>Earthwork Inspection</a:t>
            </a:r>
          </a:p>
          <a:p>
            <a:pPr lvl="2"/>
            <a:r>
              <a:rPr lang="en-US" dirty="0"/>
              <a:t>March 8</a:t>
            </a:r>
            <a:r>
              <a:rPr lang="en-US" baseline="30000" dirty="0"/>
              <a:t>th</a:t>
            </a:r>
            <a:r>
              <a:rPr lang="en-US" dirty="0"/>
              <a:t> - Waukesha</a:t>
            </a:r>
          </a:p>
          <a:p>
            <a:pPr lvl="1"/>
            <a:endParaRPr lang="en-US" dirty="0"/>
          </a:p>
        </p:txBody>
      </p:sp>
      <p:sp>
        <p:nvSpPr>
          <p:cNvPr id="7170" name="Title 1"/>
          <p:cNvSpPr>
            <a:spLocks noGrp="1"/>
          </p:cNvSpPr>
          <p:nvPr>
            <p:ph type="title"/>
          </p:nvPr>
        </p:nvSpPr>
        <p:spPr/>
        <p:txBody>
          <a:bodyPr/>
          <a:lstStyle/>
          <a:p>
            <a:pPr eaLnBrk="1" hangingPunct="1"/>
            <a:r>
              <a:rPr lang="en-US" dirty="0"/>
              <a:t>Upcoming Training</a:t>
            </a:r>
          </a:p>
        </p:txBody>
      </p:sp>
    </p:spTree>
    <p:extLst>
      <p:ext uri="{BB962C8B-B14F-4D97-AF65-F5344CB8AC3E}">
        <p14:creationId xmlns:p14="http://schemas.microsoft.com/office/powerpoint/2010/main" val="837552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Thank You!</a:t>
            </a:r>
          </a:p>
        </p:txBody>
      </p:sp>
      <p:pic>
        <p:nvPicPr>
          <p:cNvPr id="9" name="Content Placeholder 8">
            <a:extLst>
              <a:ext uri="{FF2B5EF4-FFF2-40B4-BE49-F238E27FC236}">
                <a16:creationId xmlns:a16="http://schemas.microsoft.com/office/drawing/2014/main" id="{51C54C68-DA47-4FDF-A156-12F5BE9E43C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43250" y="1922462"/>
            <a:ext cx="2857500" cy="3381375"/>
          </a:xfrm>
        </p:spPr>
      </p:pic>
    </p:spTree>
    <p:extLst>
      <p:ext uri="{BB962C8B-B14F-4D97-AF65-F5344CB8AC3E}">
        <p14:creationId xmlns:p14="http://schemas.microsoft.com/office/powerpoint/2010/main" val="2204601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Final Process – How are we doing?</a:t>
            </a:r>
          </a:p>
        </p:txBody>
      </p:sp>
      <p:sp>
        <p:nvSpPr>
          <p:cNvPr id="2" name="Content Placeholder 1">
            <a:extLst>
              <a:ext uri="{FF2B5EF4-FFF2-40B4-BE49-F238E27FC236}">
                <a16:creationId xmlns:a16="http://schemas.microsoft.com/office/drawing/2014/main" id="{B4E54320-E5CB-4BEB-A138-2883B29415D9}"/>
              </a:ext>
            </a:extLst>
          </p:cNvPr>
          <p:cNvSpPr>
            <a:spLocks noGrp="1"/>
          </p:cNvSpPr>
          <p:nvPr>
            <p:ph idx="1"/>
          </p:nvPr>
        </p:nvSpPr>
        <p:spPr/>
        <p:txBody>
          <a:bodyPr/>
          <a:lstStyle/>
          <a:p>
            <a:r>
              <a:rPr lang="en-US" sz="2400" dirty="0"/>
              <a:t>Statewide Goal – 55% of projects Complete in 180 days</a:t>
            </a:r>
          </a:p>
          <a:p>
            <a:endParaRPr lang="en-US" dirty="0"/>
          </a:p>
        </p:txBody>
      </p:sp>
      <p:graphicFrame>
        <p:nvGraphicFramePr>
          <p:cNvPr id="4" name="Chart 3">
            <a:extLst>
              <a:ext uri="{FF2B5EF4-FFF2-40B4-BE49-F238E27FC236}">
                <a16:creationId xmlns:a16="http://schemas.microsoft.com/office/drawing/2014/main" id="{00000000-0008-0000-0100-000010000000}"/>
              </a:ext>
            </a:extLst>
          </p:cNvPr>
          <p:cNvGraphicFramePr>
            <a:graphicFrameLocks/>
          </p:cNvGraphicFramePr>
          <p:nvPr>
            <p:extLst>
              <p:ext uri="{D42A27DB-BD31-4B8C-83A1-F6EECF244321}">
                <p14:modId xmlns:p14="http://schemas.microsoft.com/office/powerpoint/2010/main" val="252042315"/>
              </p:ext>
            </p:extLst>
          </p:nvPr>
        </p:nvGraphicFramePr>
        <p:xfrm>
          <a:off x="152400" y="2133600"/>
          <a:ext cx="9228948" cy="39254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9087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Final Process – How are we doing?</a:t>
            </a:r>
          </a:p>
        </p:txBody>
      </p:sp>
      <p:graphicFrame>
        <p:nvGraphicFramePr>
          <p:cNvPr id="5" name="Content Placeholder 4">
            <a:extLst>
              <a:ext uri="{FF2B5EF4-FFF2-40B4-BE49-F238E27FC236}">
                <a16:creationId xmlns:a16="http://schemas.microsoft.com/office/drawing/2014/main" id="{00000000-0008-0000-0200-00000F000000}"/>
              </a:ext>
            </a:extLst>
          </p:cNvPr>
          <p:cNvGraphicFramePr>
            <a:graphicFrameLocks noGrp="1"/>
          </p:cNvGraphicFramePr>
          <p:nvPr>
            <p:ph idx="1"/>
            <p:extLst>
              <p:ext uri="{D42A27DB-BD31-4B8C-83A1-F6EECF244321}">
                <p14:modId xmlns:p14="http://schemas.microsoft.com/office/powerpoint/2010/main" val="2359506594"/>
              </p:ext>
            </p:extLst>
          </p:nvPr>
        </p:nvGraphicFramePr>
        <p:xfrm>
          <a:off x="304800" y="1524000"/>
          <a:ext cx="8839200" cy="4495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609600"/>
          </a:xfrm>
        </p:spPr>
        <p:txBody>
          <a:bodyPr>
            <a:normAutofit fontScale="90000"/>
          </a:bodyPr>
          <a:lstStyle/>
          <a:p>
            <a:r>
              <a:rPr lang="en-US" dirty="0"/>
              <a:t>Final Process – How are we doing?</a:t>
            </a:r>
          </a:p>
        </p:txBody>
      </p:sp>
      <p:sp>
        <p:nvSpPr>
          <p:cNvPr id="2" name="Content Placeholder 1">
            <a:extLst>
              <a:ext uri="{FF2B5EF4-FFF2-40B4-BE49-F238E27FC236}">
                <a16:creationId xmlns:a16="http://schemas.microsoft.com/office/drawing/2014/main" id="{E7D96392-D13D-4705-8AB4-09EB9F7D8D26}"/>
              </a:ext>
            </a:extLst>
          </p:cNvPr>
          <p:cNvSpPr>
            <a:spLocks noGrp="1"/>
          </p:cNvSpPr>
          <p:nvPr>
            <p:ph idx="1"/>
          </p:nvPr>
        </p:nvSpPr>
        <p:spPr/>
        <p:txBody>
          <a:bodyPr/>
          <a:lstStyle/>
          <a:p>
            <a:r>
              <a:rPr lang="en-US" dirty="0"/>
              <a:t>Substantially Complete Date</a:t>
            </a:r>
          </a:p>
          <a:p>
            <a:pPr lvl="1"/>
            <a:r>
              <a:rPr lang="en-US" dirty="0"/>
              <a:t>Starts Clock – FOR EVERYONE	</a:t>
            </a:r>
          </a:p>
          <a:p>
            <a:r>
              <a:rPr lang="en-US" dirty="0"/>
              <a:t>Conditional Final Acceptance</a:t>
            </a:r>
          </a:p>
          <a:p>
            <a:pPr lvl="1"/>
            <a:r>
              <a:rPr lang="en-US" dirty="0"/>
              <a:t>After Punchlist is completed – relieves contractor of maintenance</a:t>
            </a:r>
          </a:p>
          <a:p>
            <a:r>
              <a:rPr lang="en-US" dirty="0"/>
              <a:t>Finals Boxes and Materials </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627033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457200" y="1676400"/>
            <a:ext cx="8229600" cy="3873500"/>
          </a:xfrm>
        </p:spPr>
        <p:txBody>
          <a:bodyPr/>
          <a:lstStyle/>
          <a:p>
            <a:pPr lvl="1"/>
            <a:r>
              <a:rPr lang="en-US" dirty="0"/>
              <a:t>Punchlist/All Work Complete</a:t>
            </a:r>
          </a:p>
          <a:p>
            <a:pPr lvl="1"/>
            <a:r>
              <a:rPr lang="en-US" dirty="0"/>
              <a:t>Back to in house checking – Rhinelander and Wisconsin Rapids</a:t>
            </a:r>
          </a:p>
          <a:p>
            <a:pPr lvl="1"/>
            <a:r>
              <a:rPr lang="en-US" dirty="0"/>
              <a:t>Pay Items	</a:t>
            </a:r>
          </a:p>
          <a:p>
            <a:pPr lvl="2"/>
            <a:r>
              <a:rPr lang="en-US" dirty="0"/>
              <a:t>Be specific on location of items – drawn on plans, or STA and offset.</a:t>
            </a:r>
          </a:p>
          <a:p>
            <a:pPr lvl="1"/>
            <a:r>
              <a:rPr lang="en-US" dirty="0"/>
              <a:t>Project Level Checking	</a:t>
            </a:r>
          </a:p>
          <a:p>
            <a:pPr lvl="2"/>
            <a:r>
              <a:rPr lang="en-US" dirty="0"/>
              <a:t>Make sure this is done on all calculations</a:t>
            </a:r>
          </a:p>
          <a:p>
            <a:pPr lvl="2"/>
            <a:r>
              <a:rPr lang="en-US" dirty="0"/>
              <a:t>Initial all sheets</a:t>
            </a:r>
          </a:p>
          <a:p>
            <a:pPr lvl="1"/>
            <a:r>
              <a:rPr lang="en-US" dirty="0"/>
              <a:t>Explanation of Variation</a:t>
            </a:r>
          </a:p>
          <a:p>
            <a:pPr lvl="2"/>
            <a:r>
              <a:rPr lang="en-US" dirty="0"/>
              <a:t>Does your explanation have enough detail</a:t>
            </a:r>
          </a:p>
          <a:p>
            <a:pPr lvl="2"/>
            <a:endParaRPr lang="en-US" dirty="0"/>
          </a:p>
        </p:txBody>
      </p:sp>
      <p:sp>
        <p:nvSpPr>
          <p:cNvPr id="4098" name="Title 1"/>
          <p:cNvSpPr>
            <a:spLocks noGrp="1"/>
          </p:cNvSpPr>
          <p:nvPr>
            <p:ph type="title"/>
          </p:nvPr>
        </p:nvSpPr>
        <p:spPr/>
        <p:txBody>
          <a:bodyPr>
            <a:normAutofit fontScale="90000"/>
          </a:bodyPr>
          <a:lstStyle/>
          <a:p>
            <a:pPr eaLnBrk="1" hangingPunct="1"/>
            <a:r>
              <a:rPr lang="en-US" dirty="0"/>
              <a:t>Areas for Improvement on Finals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Lessons Learned</a:t>
            </a:r>
          </a:p>
        </p:txBody>
      </p:sp>
      <p:sp>
        <p:nvSpPr>
          <p:cNvPr id="5" name="Content Placeholder 4"/>
          <p:cNvSpPr>
            <a:spLocks noGrp="1"/>
          </p:cNvSpPr>
          <p:nvPr>
            <p:ph idx="1"/>
          </p:nvPr>
        </p:nvSpPr>
        <p:spPr/>
        <p:txBody>
          <a:bodyPr/>
          <a:lstStyle/>
          <a:p>
            <a:r>
              <a:rPr lang="en-US" dirty="0"/>
              <a:t>CRI</a:t>
            </a:r>
          </a:p>
          <a:p>
            <a:pPr lvl="1"/>
            <a:r>
              <a:rPr lang="en-US" dirty="0"/>
              <a:t>Are all costs accounted for?</a:t>
            </a:r>
          </a:p>
          <a:p>
            <a:pPr lvl="1"/>
            <a:r>
              <a:rPr lang="en-US" dirty="0"/>
              <a:t>Is it the same product?</a:t>
            </a:r>
          </a:p>
          <a:p>
            <a:pPr lvl="1"/>
            <a:r>
              <a:rPr lang="en-US" dirty="0"/>
              <a:t>Does it meet standards?</a:t>
            </a:r>
          </a:p>
          <a:p>
            <a:r>
              <a:rPr lang="en-US" dirty="0"/>
              <a:t>Staging – review your plans closely to anticipate issues  </a:t>
            </a:r>
          </a:p>
          <a:p>
            <a:pPr lvl="1"/>
            <a:endParaRPr lang="en-US" dirty="0"/>
          </a:p>
          <a:p>
            <a:pPr lvl="1"/>
            <a:endParaRPr lang="en-US" dirty="0"/>
          </a:p>
        </p:txBody>
      </p:sp>
    </p:spTree>
    <p:extLst>
      <p:ext uri="{BB962C8B-B14F-4D97-AF65-F5344CB8AC3E}">
        <p14:creationId xmlns:p14="http://schemas.microsoft.com/office/powerpoint/2010/main" val="2066236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584" y="1676400"/>
            <a:ext cx="8229600" cy="3873500"/>
          </a:xfrm>
        </p:spPr>
        <p:txBody>
          <a:bodyPr/>
          <a:lstStyle/>
          <a:p>
            <a:pPr lvl="1"/>
            <a:r>
              <a:rPr lang="en-US" dirty="0"/>
              <a:t>Contract Modifications</a:t>
            </a:r>
          </a:p>
          <a:p>
            <a:pPr lvl="2"/>
            <a:r>
              <a:rPr lang="en-US" dirty="0"/>
              <a:t>The Contract Modification is an extension of your special provisions and should read JUST LIKE THEM.</a:t>
            </a:r>
          </a:p>
          <a:p>
            <a:pPr lvl="2"/>
            <a:r>
              <a:rPr lang="en-US" dirty="0"/>
              <a:t>Justifications – Be specific, reference </a:t>
            </a:r>
            <a:r>
              <a:rPr lang="en-US" dirty="0" err="1"/>
              <a:t>Bidx</a:t>
            </a:r>
            <a:r>
              <a:rPr lang="en-US" dirty="0"/>
              <a:t>, project ids.</a:t>
            </a:r>
          </a:p>
          <a:p>
            <a:pPr lvl="2"/>
            <a:r>
              <a:rPr lang="en-US" dirty="0"/>
              <a:t>Use existing bid items – </a:t>
            </a:r>
          </a:p>
          <a:p>
            <a:pPr lvl="3"/>
            <a:r>
              <a:rPr lang="en-US" dirty="0"/>
              <a:t>Don’t add SPV. Rock Bags </a:t>
            </a:r>
          </a:p>
          <a:p>
            <a:pPr lvl="3"/>
            <a:r>
              <a:rPr lang="en-US" dirty="0"/>
              <a:t>Use 628.7570 Rock Bags</a:t>
            </a:r>
          </a:p>
          <a:p>
            <a:pPr lvl="1"/>
            <a:r>
              <a:rPr lang="en-US" dirty="0"/>
              <a:t>Tack</a:t>
            </a:r>
          </a:p>
          <a:p>
            <a:pPr lvl="2"/>
            <a:r>
              <a:rPr lang="en-US" dirty="0"/>
              <a:t>Not optional – not even between new layers of asphalt</a:t>
            </a:r>
          </a:p>
          <a:p>
            <a:pPr lvl="2"/>
            <a:endParaRPr lang="en-US" dirty="0"/>
          </a:p>
        </p:txBody>
      </p:sp>
      <p:sp>
        <p:nvSpPr>
          <p:cNvPr id="3" name="Title 2"/>
          <p:cNvSpPr>
            <a:spLocks noGrp="1"/>
          </p:cNvSpPr>
          <p:nvPr>
            <p:ph type="title"/>
          </p:nvPr>
        </p:nvSpPr>
        <p:spPr/>
        <p:txBody>
          <a:bodyPr>
            <a:normAutofit fontScale="90000"/>
          </a:bodyPr>
          <a:lstStyle/>
          <a:p>
            <a:r>
              <a:rPr lang="en-US" dirty="0"/>
              <a:t>Lessons Learned – Field Observations</a:t>
            </a:r>
          </a:p>
        </p:txBody>
      </p:sp>
    </p:spTree>
    <p:extLst>
      <p:ext uri="{BB962C8B-B14F-4D97-AF65-F5344CB8AC3E}">
        <p14:creationId xmlns:p14="http://schemas.microsoft.com/office/powerpoint/2010/main" val="783112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2018 Construction</a:t>
            </a:r>
          </a:p>
        </p:txBody>
      </p:sp>
      <p:sp>
        <p:nvSpPr>
          <p:cNvPr id="5" name="Content Placeholder 4"/>
          <p:cNvSpPr>
            <a:spLocks noGrp="1"/>
          </p:cNvSpPr>
          <p:nvPr>
            <p:ph idx="1"/>
          </p:nvPr>
        </p:nvSpPr>
        <p:spPr/>
        <p:txBody>
          <a:bodyPr/>
          <a:lstStyle/>
          <a:p>
            <a:pPr lvl="1"/>
            <a:r>
              <a:rPr lang="en-US" dirty="0"/>
              <a:t>Tracking – New options available for tack</a:t>
            </a:r>
          </a:p>
          <a:p>
            <a:pPr lvl="2"/>
            <a:r>
              <a:rPr lang="en-US" dirty="0"/>
              <a:t>QS &amp; MS – work with PM &amp; CO – SHOULD be able to change</a:t>
            </a:r>
          </a:p>
          <a:p>
            <a:pPr lvl="2"/>
            <a:r>
              <a:rPr lang="en-US" dirty="0"/>
              <a:t>Contractor IS responsible for cleanup</a:t>
            </a:r>
          </a:p>
          <a:p>
            <a:pPr lvl="1"/>
            <a:r>
              <a:rPr lang="en-US" dirty="0"/>
              <a:t>PWL –</a:t>
            </a:r>
          </a:p>
          <a:p>
            <a:pPr lvl="2"/>
            <a:r>
              <a:rPr lang="en-US" dirty="0"/>
              <a:t>New Spreadsheets available soon on </a:t>
            </a:r>
            <a:r>
              <a:rPr lang="en-US" dirty="0" err="1"/>
              <a:t>WisDOT</a:t>
            </a:r>
            <a:r>
              <a:rPr lang="en-US" dirty="0"/>
              <a:t> QMP Page</a:t>
            </a:r>
          </a:p>
          <a:p>
            <a:pPr lvl="2"/>
            <a:r>
              <a:rPr lang="en-US" dirty="0"/>
              <a:t>New Guidelines books available prior to construction</a:t>
            </a:r>
          </a:p>
          <a:p>
            <a:pPr lvl="1"/>
            <a:r>
              <a:rPr lang="en-US" dirty="0"/>
              <a:t>Work with the Contractor</a:t>
            </a:r>
          </a:p>
          <a:p>
            <a:pPr lvl="2"/>
            <a:r>
              <a:rPr lang="en-US" dirty="0"/>
              <a:t>Understand when items are truly beyond scope and when they aren’t.</a:t>
            </a:r>
          </a:p>
          <a:p>
            <a:pPr lvl="2"/>
            <a:endParaRPr lang="en-US" dirty="0"/>
          </a:p>
        </p:txBody>
      </p:sp>
    </p:spTree>
    <p:extLst>
      <p:ext uri="{BB962C8B-B14F-4D97-AF65-F5344CB8AC3E}">
        <p14:creationId xmlns:p14="http://schemas.microsoft.com/office/powerpoint/2010/main" val="963372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Pantry</a:t>
            </a:r>
          </a:p>
        </p:txBody>
      </p:sp>
      <p:sp>
        <p:nvSpPr>
          <p:cNvPr id="5" name="Content Placeholder 4"/>
          <p:cNvSpPr>
            <a:spLocks noGrp="1"/>
          </p:cNvSpPr>
          <p:nvPr>
            <p:ph idx="1"/>
          </p:nvPr>
        </p:nvSpPr>
        <p:spPr/>
        <p:txBody>
          <a:bodyPr/>
          <a:lstStyle/>
          <a:p>
            <a:pPr lvl="1"/>
            <a:r>
              <a:rPr lang="en-US" dirty="0"/>
              <a:t>Updated Pre-Con Agenda	</a:t>
            </a:r>
          </a:p>
          <a:p>
            <a:pPr lvl="2"/>
            <a:r>
              <a:rPr lang="en-US" dirty="0"/>
              <a:t>Take out items that do not apply to your project.</a:t>
            </a:r>
          </a:p>
          <a:p>
            <a:pPr lvl="1"/>
            <a:r>
              <a:rPr lang="en-US" dirty="0"/>
              <a:t>Overall a few items were renamed</a:t>
            </a:r>
          </a:p>
          <a:p>
            <a:pPr lvl="1"/>
            <a:r>
              <a:rPr lang="en-US" dirty="0"/>
              <a:t>Removed HMA Density Sheet – this is to be done in MTS.</a:t>
            </a:r>
          </a:p>
          <a:p>
            <a:pPr lvl="1"/>
            <a:endParaRPr lang="en-US" dirty="0"/>
          </a:p>
          <a:p>
            <a:pPr lvl="1"/>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isDOT3">
      <a:dk1>
        <a:srgbClr val="253D92"/>
      </a:dk1>
      <a:lt1>
        <a:srgbClr val="FFFFFF"/>
      </a:lt1>
      <a:dk2>
        <a:srgbClr val="5772D5"/>
      </a:dk2>
      <a:lt2>
        <a:srgbClr val="D8D8D8"/>
      </a:lt2>
      <a:accent1>
        <a:srgbClr val="EE0000"/>
      </a:accent1>
      <a:accent2>
        <a:srgbClr val="5772D5"/>
      </a:accent2>
      <a:accent3>
        <a:srgbClr val="FF7979"/>
      </a:accent3>
      <a:accent4>
        <a:srgbClr val="B1E2F5"/>
      </a:accent4>
      <a:accent5>
        <a:srgbClr val="FFFFFF"/>
      </a:accent5>
      <a:accent6>
        <a:srgbClr val="FFFFFF"/>
      </a:accent6>
      <a:hlink>
        <a:srgbClr val="00B0F0"/>
      </a:hlink>
      <a:folHlink>
        <a:srgbClr val="B1E2F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11311</TotalTime>
  <Words>984</Words>
  <Application>Microsoft Office PowerPoint</Application>
  <PresentationFormat>On-screen Show (4:3)</PresentationFormat>
  <Paragraphs>116</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Wingdings</vt:lpstr>
      <vt:lpstr>Wingdings 2</vt:lpstr>
      <vt:lpstr>Wingdings 3</vt:lpstr>
      <vt:lpstr>Concourse</vt:lpstr>
      <vt:lpstr>Construction 2018 Updates – The Odds and Ends</vt:lpstr>
      <vt:lpstr>Final Process – How are we doing?</vt:lpstr>
      <vt:lpstr>Final Process – How are we doing?</vt:lpstr>
      <vt:lpstr>Final Process – How are we doing?</vt:lpstr>
      <vt:lpstr>Areas for Improvement on Finals</vt:lpstr>
      <vt:lpstr>Lessons Learned</vt:lpstr>
      <vt:lpstr>Lessons Learned – Field Observations</vt:lpstr>
      <vt:lpstr>2018 Construction</vt:lpstr>
      <vt:lpstr>Pantry</vt:lpstr>
      <vt:lpstr>ACM Update</vt:lpstr>
      <vt:lpstr>Construction Productivity </vt:lpstr>
      <vt:lpstr>Critical Inspection </vt:lpstr>
      <vt:lpstr>Upcoming Training</vt:lpstr>
      <vt:lpstr>Thank You!</vt:lpstr>
    </vt:vector>
  </TitlesOfParts>
  <Company>Wisconsin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Tips &amp; Tricks</dc:title>
  <dc:creator>dots5h</dc:creator>
  <cp:lastModifiedBy>HAGENBUCHER, STACY A</cp:lastModifiedBy>
  <cp:revision>413</cp:revision>
  <cp:lastPrinted>1601-01-01T00:00:00Z</cp:lastPrinted>
  <dcterms:created xsi:type="dcterms:W3CDTF">2014-02-03T13:52:25Z</dcterms:created>
  <dcterms:modified xsi:type="dcterms:W3CDTF">2018-02-20T14:09:45Z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TC010721541033</vt:lpwstr>
  </property>
</Properties>
</file>