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58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1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308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58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59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32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69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48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36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536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9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5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8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8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38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5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950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491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24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04BA71B-1A75-422E-B066-614EA60B5E5B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9CD2EA4-075F-40F8-89E8-C9F8F1F43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53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FEC3D-3C6B-46E9-9F67-9F9BC6F8A9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314" y="1380068"/>
            <a:ext cx="9151709" cy="261619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608-469-0456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>david.pilon@dot.wi.gov</a:t>
            </a:r>
          </a:p>
        </p:txBody>
      </p:sp>
    </p:spTree>
    <p:extLst>
      <p:ext uri="{BB962C8B-B14F-4D97-AF65-F5344CB8AC3E}">
        <p14:creationId xmlns:p14="http://schemas.microsoft.com/office/powerpoint/2010/main" val="928734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6DD98E8-C293-467C-A494-9EADBB973415}"/>
              </a:ext>
            </a:extLst>
          </p:cNvPr>
          <p:cNvSpPr/>
          <p:nvPr/>
        </p:nvSpPr>
        <p:spPr>
          <a:xfrm>
            <a:off x="4150023" y="544677"/>
            <a:ext cx="58376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Field Staff Day is Ruined….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28F1B5-2A0C-4773-852A-8830D3E554AA}"/>
              </a:ext>
            </a:extLst>
          </p:cNvPr>
          <p:cNvSpPr txBox="1"/>
          <p:nvPr/>
        </p:nvSpPr>
        <p:spPr>
          <a:xfrm>
            <a:off x="2351314" y="2104571"/>
            <a:ext cx="98406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Contractor wants to argue the amount of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sawcuts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….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after the fact.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See item 690.0250, Sawing Concrete for guidance on measurement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Contractor may want to argue the need for additional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sawcuts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Contractor may want to argue that “everyone else pays for additional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sawcuts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Contractor may want to be paid for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sawcuts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along the asphalt shoulder.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12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B47D47-3A10-4835-BE19-9E920994B3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9729" y="284239"/>
            <a:ext cx="6206266" cy="106689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DA171B1-AA12-47F7-BC67-53A35195AB95}"/>
              </a:ext>
            </a:extLst>
          </p:cNvPr>
          <p:cNvSpPr/>
          <p:nvPr/>
        </p:nvSpPr>
        <p:spPr>
          <a:xfrm>
            <a:off x="3379728" y="1726363"/>
            <a:ext cx="7810785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Contractor will want to argue that the quantity of SHES patches/repairs paid for is wrong based on which type of patch has the higher price.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Keep good records on all patching/repair quantities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Keep good records on material used for each patch/repair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Keep records on SHES patches/repairs placed for the contractor’s convenience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6843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A685E-5CC5-4EC3-95A5-C35A94B49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D276ADF-7098-47C3-95CD-550FE1F9B4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1" y="92721"/>
            <a:ext cx="11737730" cy="676527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D52C9C-8F7F-4CE5-969E-1D8A93FB732D}"/>
              </a:ext>
            </a:extLst>
          </p:cNvPr>
          <p:cNvSpPr txBox="1"/>
          <p:nvPr/>
        </p:nvSpPr>
        <p:spPr>
          <a:xfrm>
            <a:off x="1618343" y="4905829"/>
            <a:ext cx="96955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When doing SHES work, it is becoming state practice to do this work at night.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16233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8D9F19F-85BE-4FCF-B1A6-A8DADFED4E12}"/>
              </a:ext>
            </a:extLst>
          </p:cNvPr>
          <p:cNvSpPr/>
          <p:nvPr/>
        </p:nvSpPr>
        <p:spPr>
          <a:xfrm>
            <a:off x="1937657" y="435819"/>
            <a:ext cx="78086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Field Staff Day is REALLY Ruined….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E7B63D-1A92-47A6-B27E-F9323A260D66}"/>
              </a:ext>
            </a:extLst>
          </p:cNvPr>
          <p:cNvSpPr txBox="1"/>
          <p:nvPr/>
        </p:nvSpPr>
        <p:spPr>
          <a:xfrm>
            <a:off x="2750457" y="1763486"/>
            <a:ext cx="73224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SHES patches don’t set up and you have to open for traffic!!!</a:t>
            </a:r>
          </a:p>
          <a:p>
            <a:endParaRPr lang="en-US" sz="2400" dirty="0"/>
          </a:p>
          <a:p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1073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FEC3D-3C6B-46E9-9F67-9F9BC6F8A9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314" y="1380068"/>
            <a:ext cx="9151709" cy="261619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608-469-0456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>david.pilon@dot.wi.gov</a:t>
            </a:r>
          </a:p>
        </p:txBody>
      </p:sp>
    </p:spTree>
    <p:extLst>
      <p:ext uri="{BB962C8B-B14F-4D97-AF65-F5344CB8AC3E}">
        <p14:creationId xmlns:p14="http://schemas.microsoft.com/office/powerpoint/2010/main" val="284787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2A8A8-FEE7-4726-91B6-306C2953E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“Pet Peeve Bid items”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9EDF6-D8A3-4DED-BB59-08FAAEC13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Items that contractors routinely use to ruin the field staff’s day.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Volume 1 of ?</a:t>
            </a:r>
          </a:p>
        </p:txBody>
      </p:sp>
    </p:spTree>
    <p:extLst>
      <p:ext uri="{BB962C8B-B14F-4D97-AF65-F5344CB8AC3E}">
        <p14:creationId xmlns:p14="http://schemas.microsoft.com/office/powerpoint/2010/main" val="234585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39FBC8-81E9-42B5-B8A2-C735C8071D99}"/>
              </a:ext>
            </a:extLst>
          </p:cNvPr>
          <p:cNvSpPr txBox="1"/>
          <p:nvPr/>
        </p:nvSpPr>
        <p:spPr>
          <a:xfrm>
            <a:off x="2670628" y="326573"/>
            <a:ext cx="965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390.0303 – Base Patching Concrete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390.0305 – Base Patching Concrete SHES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Used when overlaying concrete with asphalt.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416.1710 – Concrete Pavement Repair</a:t>
            </a:r>
          </a:p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416.1715 – Concrete Pavement Repair SHES</a:t>
            </a:r>
          </a:p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feet in length and under.</a:t>
            </a:r>
          </a:p>
          <a:p>
            <a:endParaRPr 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416.1720 – Concrete Pavement Replacement</a:t>
            </a:r>
          </a:p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416.1725 – Concrete Pavement Replacement SHES</a:t>
            </a:r>
          </a:p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15’ in length to 300’ in length</a:t>
            </a:r>
          </a:p>
          <a:p>
            <a:endParaRPr 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 when the concrete repair/replacement is the finished surface</a:t>
            </a:r>
          </a:p>
        </p:txBody>
      </p:sp>
    </p:spTree>
    <p:extLst>
      <p:ext uri="{BB962C8B-B14F-4D97-AF65-F5344CB8AC3E}">
        <p14:creationId xmlns:p14="http://schemas.microsoft.com/office/powerpoint/2010/main" val="3511284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2C7840-CC49-485E-BD7C-F838194E9DA3}"/>
              </a:ext>
            </a:extLst>
          </p:cNvPr>
          <p:cNvSpPr txBox="1"/>
          <p:nvPr/>
        </p:nvSpPr>
        <p:spPr>
          <a:xfrm>
            <a:off x="1083769" y="2061029"/>
            <a:ext cx="1115903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</a:rPr>
              <a:t>Similarities…..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</a:rPr>
              <a:t>items include the cost of removal of the existing concrete pavement.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</a:rPr>
              <a:t>items do not include payment for </a:t>
            </a:r>
            <a:r>
              <a:rPr lang="en-US" sz="2400" dirty="0" err="1">
                <a:latin typeface="Arial" panose="020B0604020202020204" pitchFamily="34" charset="0"/>
              </a:rPr>
              <a:t>sawcuts</a:t>
            </a:r>
            <a:r>
              <a:rPr lang="en-US" sz="2400" dirty="0">
                <a:latin typeface="Arial" panose="020B0604020202020204" pitchFamily="34" charset="0"/>
              </a:rPr>
              <a:t> for removal.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</a:rPr>
              <a:t>measured for payment by the </a:t>
            </a:r>
            <a:r>
              <a:rPr lang="en-US" sz="2400" b="1" dirty="0">
                <a:latin typeface="Arial" panose="020B0604020202020204" pitchFamily="34" charset="0"/>
              </a:rPr>
              <a:t>S.Y.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</a:rPr>
              <a:t>are considered Ancillary Concrete for materials purposes.</a:t>
            </a:r>
            <a:r>
              <a:rPr lang="en-US" sz="2400" b="1" dirty="0">
                <a:latin typeface="Arial" panose="020B0604020202020204" pitchFamily="34" charset="0"/>
              </a:rPr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</a:rPr>
              <a:t>items do not include payment for Drilled Tie Bars and Drilled Dowel Bars.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</a:rPr>
              <a:t>items have 3 </a:t>
            </a:r>
            <a:r>
              <a:rPr lang="en-US" sz="2400" b="1" i="1" dirty="0">
                <a:latin typeface="Arial" panose="020B0604020202020204" pitchFamily="34" charset="0"/>
              </a:rPr>
              <a:t>unique</a:t>
            </a:r>
            <a:r>
              <a:rPr lang="en-US" sz="2400" dirty="0">
                <a:latin typeface="Arial" panose="020B0604020202020204" pitchFamily="34" charset="0"/>
              </a:rPr>
              <a:t> standard detail drawings that should be in your plans.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</a:rPr>
              <a:t>UNIQUE to the bid item.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98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CE8DC7-23B5-451E-9C13-28328455DA21}"/>
              </a:ext>
            </a:extLst>
          </p:cNvPr>
          <p:cNvSpPr txBox="1"/>
          <p:nvPr/>
        </p:nvSpPr>
        <p:spPr>
          <a:xfrm>
            <a:off x="1719944" y="1180738"/>
            <a:ext cx="104212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Differences…..</a:t>
            </a:r>
          </a:p>
          <a:p>
            <a:r>
              <a:rPr lang="en-US" dirty="0"/>
              <a:t>Materials.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390.0303 – Base Patching Concrete			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Type B Family Concrete(400 lbs. cement /CY)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390.0305 – Base Patching Concrete SHES		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Follow 416.2 (846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lbs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cement/CY)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Opening Strength 2000 psi.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416.1710 – Concrete Pavement Repair			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Type C Family Concrete (660 lbs. cement/CY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416.1715 – Concrete Pavement Repair SHES	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Follow 416.2 (846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lbs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cement/CY)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416.1720 – Concrete Pavement Replacement	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Type C Family Concrete (660 lbs. cement/CY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416.1725 – Concrete Pavement Replacement SHES	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Follow 416.2 (846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lbs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cement/CY)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Opening Strength 3000 psi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40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E368FE-F6BC-4650-A6F5-1E100DE2AD77}"/>
              </a:ext>
            </a:extLst>
          </p:cNvPr>
          <p:cNvSpPr/>
          <p:nvPr/>
        </p:nvSpPr>
        <p:spPr>
          <a:xfrm>
            <a:off x="2213429" y="1997839"/>
            <a:ext cx="9651999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Consolidation and Strike off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390.0303 – Base Patching Concrete   			hand methods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390.0305 – Base Patching Concrete SHES		hand methods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(You may see the power rolling pin)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416.1710 – Concrete Pavement Repair			Vibrator and Vibrating Screed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416.1715 – Concrete Pavement Repair SHES	 Vibrator and Vibrating Screed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416.1720 – Concrete Pavement Replacement**	 Vibrator and Vibrating Screed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416.1725 – Concrete Pavement Replacement SHES**	 Vibrator and Vibrating Screed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** contractor may want to use a concrete paver on longer patches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977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49ED9B1-40C2-45C9-BE7A-CC1E7F7965A5}"/>
              </a:ext>
            </a:extLst>
          </p:cNvPr>
          <p:cNvSpPr/>
          <p:nvPr/>
        </p:nvSpPr>
        <p:spPr>
          <a:xfrm>
            <a:off x="3048000" y="1613119"/>
            <a:ext cx="92456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Surface Finish.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390.0303 – Base Patching Concrete   			Strike off flush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390.0305 – Base Patching Concrete SHES		Strike off flush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416.1710 – Concrete Pavement Repair			Tined or Turf Drag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416.1715 – Concrete Pavement Repair SHES	Tined of Turf Drag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416.1720 – Concrete Pavement Replacement	Tined or Turf Drag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416.1725 – Concrete Pavement Replacement SHES  Tined or Turf Drag</a:t>
            </a:r>
          </a:p>
        </p:txBody>
      </p:sp>
    </p:spTree>
    <p:extLst>
      <p:ext uri="{BB962C8B-B14F-4D97-AF65-F5344CB8AC3E}">
        <p14:creationId xmlns:p14="http://schemas.microsoft.com/office/powerpoint/2010/main" val="3440737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57BF2-F7E1-441F-960B-2E9C26471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Staff Day is Ruined….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E133E-D4FD-4162-AD72-9FCD65F2A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39257"/>
            <a:ext cx="10018713" cy="375194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Base Patching/ Concrete Repair projects usually…</a:t>
            </a:r>
          </a:p>
          <a:p>
            <a:r>
              <a:rPr lang="en-US" dirty="0"/>
              <a:t>Have the contractor show up unannounced with a large workforce.</a:t>
            </a:r>
          </a:p>
          <a:p>
            <a:r>
              <a:rPr lang="en-US" dirty="0"/>
              <a:t>Plenty of inspectors required.</a:t>
            </a:r>
          </a:p>
          <a:p>
            <a:r>
              <a:rPr lang="en-US" dirty="0"/>
              <a:t>Lots to measure / keep track of </a:t>
            </a:r>
          </a:p>
          <a:p>
            <a:pPr lvl="1"/>
            <a:r>
              <a:rPr lang="en-US" dirty="0"/>
              <a:t>Full Depth </a:t>
            </a:r>
            <a:r>
              <a:rPr lang="en-US" dirty="0" err="1"/>
              <a:t>Sawcuts</a:t>
            </a:r>
            <a:endParaRPr lang="en-US" dirty="0"/>
          </a:p>
          <a:p>
            <a:pPr lvl="1"/>
            <a:r>
              <a:rPr lang="en-US" dirty="0"/>
              <a:t>Patch size.</a:t>
            </a:r>
          </a:p>
          <a:p>
            <a:pPr lvl="1"/>
            <a:r>
              <a:rPr lang="en-US" dirty="0"/>
              <a:t>Usually at least 2 mix designs running and being placed concurrently</a:t>
            </a:r>
          </a:p>
          <a:p>
            <a:pPr lvl="1"/>
            <a:r>
              <a:rPr lang="en-US" dirty="0"/>
              <a:t>Drilled Dowel Bars</a:t>
            </a:r>
          </a:p>
          <a:p>
            <a:pPr lvl="1"/>
            <a:r>
              <a:rPr lang="en-US" dirty="0"/>
              <a:t>Drilled Tie Bars</a:t>
            </a:r>
          </a:p>
          <a:p>
            <a:pPr lvl="1"/>
            <a:r>
              <a:rPr lang="en-US" dirty="0"/>
              <a:t>Quality checks to make sure work is being done according to plan.</a:t>
            </a:r>
          </a:p>
        </p:txBody>
      </p:sp>
    </p:spTree>
    <p:extLst>
      <p:ext uri="{BB962C8B-B14F-4D97-AF65-F5344CB8AC3E}">
        <p14:creationId xmlns:p14="http://schemas.microsoft.com/office/powerpoint/2010/main" val="1287491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CDF0F5C-F2B7-4C93-B7E6-F70910EEE6D6}"/>
              </a:ext>
            </a:extLst>
          </p:cNvPr>
          <p:cNvSpPr/>
          <p:nvPr/>
        </p:nvSpPr>
        <p:spPr>
          <a:xfrm>
            <a:off x="3896022" y="435819"/>
            <a:ext cx="58503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Field Staff Day is Ruined….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B3004-6948-4E66-B6E9-E3E1DD3EFD61}"/>
              </a:ext>
            </a:extLst>
          </p:cNvPr>
          <p:cNvSpPr txBox="1"/>
          <p:nvPr/>
        </p:nvSpPr>
        <p:spPr>
          <a:xfrm>
            <a:off x="2953656" y="2090057"/>
            <a:ext cx="805542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Contractor will want to be paid for Tie Bars and Dowel Bars, and will usually challenge the quantity for these items in the plans.</a:t>
            </a:r>
          </a:p>
          <a:p>
            <a:endParaRPr lang="en-US" sz="2400" dirty="0"/>
          </a:p>
          <a:p>
            <a:r>
              <a:rPr lang="en-US" sz="2400" dirty="0"/>
              <a:t>Contractor usually forgets the word….</a:t>
            </a:r>
          </a:p>
          <a:p>
            <a:endParaRPr lang="en-US" dirty="0"/>
          </a:p>
          <a:p>
            <a:r>
              <a:rPr lang="en-US" sz="4000" b="1" dirty="0"/>
              <a:t>Drilled</a:t>
            </a:r>
          </a:p>
          <a:p>
            <a:r>
              <a:rPr lang="en-US" sz="2400" dirty="0"/>
              <a:t>We only pay for </a:t>
            </a:r>
            <a:r>
              <a:rPr lang="en-US" sz="2400" i="1" dirty="0"/>
              <a:t>Drilled </a:t>
            </a:r>
            <a:r>
              <a:rPr lang="en-US" sz="2400" dirty="0"/>
              <a:t>tie bars and </a:t>
            </a:r>
            <a:r>
              <a:rPr lang="en-US" sz="2400" i="1" dirty="0"/>
              <a:t>Drilled</a:t>
            </a:r>
            <a:r>
              <a:rPr lang="en-US" sz="2400" dirty="0"/>
              <a:t> dowel bars.  The rest are incidental.</a:t>
            </a:r>
          </a:p>
        </p:txBody>
      </p:sp>
    </p:spTree>
    <p:extLst>
      <p:ext uri="{BB962C8B-B14F-4D97-AF65-F5344CB8AC3E}">
        <p14:creationId xmlns:p14="http://schemas.microsoft.com/office/powerpoint/2010/main" val="1227166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1475</TotalTime>
  <Words>407</Words>
  <Application>Microsoft Office PowerPoint</Application>
  <PresentationFormat>Widescreen</PresentationFormat>
  <Paragraphs>99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Corbel</vt:lpstr>
      <vt:lpstr>Parallax</vt:lpstr>
      <vt:lpstr>608-469-0456 david.pilon@dot.wi.gov</vt:lpstr>
      <vt:lpstr>“Pet Peeve Bid items”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Field Staff Day is Ruined….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608-469-0456 david.pilon@dot.wi.gov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608-469-0456 david.pilon@dot.wi.gov</dc:title>
  <dc:creator>PILON, DAVID P</dc:creator>
  <cp:lastModifiedBy>PILON, DAVID P</cp:lastModifiedBy>
  <cp:revision>26</cp:revision>
  <dcterms:created xsi:type="dcterms:W3CDTF">2018-02-14T15:45:02Z</dcterms:created>
  <dcterms:modified xsi:type="dcterms:W3CDTF">2018-02-15T16:20:36Z</dcterms:modified>
</cp:coreProperties>
</file>