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302" r:id="rId4"/>
    <p:sldId id="301" r:id="rId5"/>
    <p:sldId id="303" r:id="rId6"/>
    <p:sldId id="304" r:id="rId7"/>
    <p:sldId id="331" r:id="rId8"/>
    <p:sldId id="306" r:id="rId9"/>
    <p:sldId id="321" r:id="rId10"/>
    <p:sldId id="261" r:id="rId11"/>
    <p:sldId id="260" r:id="rId12"/>
    <p:sldId id="290" r:id="rId13"/>
    <p:sldId id="287" r:id="rId14"/>
    <p:sldId id="323" r:id="rId15"/>
    <p:sldId id="307" r:id="rId16"/>
    <p:sldId id="318" r:id="rId17"/>
    <p:sldId id="319" r:id="rId18"/>
    <p:sldId id="326" r:id="rId19"/>
    <p:sldId id="320" r:id="rId20"/>
    <p:sldId id="284" r:id="rId21"/>
    <p:sldId id="296" r:id="rId22"/>
    <p:sldId id="325" r:id="rId23"/>
    <p:sldId id="277" r:id="rId24"/>
    <p:sldId id="308" r:id="rId25"/>
    <p:sldId id="317" r:id="rId26"/>
    <p:sldId id="312" r:id="rId27"/>
    <p:sldId id="313" r:id="rId28"/>
    <p:sldId id="314" r:id="rId29"/>
    <p:sldId id="315" r:id="rId30"/>
    <p:sldId id="311" r:id="rId31"/>
    <p:sldId id="310" r:id="rId32"/>
    <p:sldId id="309" r:id="rId33"/>
    <p:sldId id="328" r:id="rId34"/>
    <p:sldId id="329" r:id="rId35"/>
    <p:sldId id="330" r:id="rId36"/>
    <p:sldId id="295" r:id="rId37"/>
    <p:sldId id="324" r:id="rId38"/>
    <p:sldId id="322" r:id="rId39"/>
    <p:sldId id="274" r:id="rId40"/>
    <p:sldId id="273" r:id="rId4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681"/>
    <a:srgbClr val="A7C2FF"/>
    <a:srgbClr val="2F4CB7"/>
    <a:srgbClr val="BFC9EF"/>
    <a:srgbClr val="002F9D"/>
    <a:srgbClr val="4B68D1"/>
    <a:srgbClr val="253D92"/>
    <a:srgbClr val="89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1" autoAdjust="0"/>
    <p:restoredTop sz="96198" autoAdjust="0"/>
  </p:normalViewPr>
  <p:slideViewPr>
    <p:cSldViewPr>
      <p:cViewPr varScale="1">
        <p:scale>
          <a:sx n="70" d="100"/>
          <a:sy n="70" d="100"/>
        </p:scale>
        <p:origin x="72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200" d="100"/>
          <a:sy n="200" d="100"/>
        </p:scale>
        <p:origin x="-1044" y="-39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619" y="0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409737-B42F-4E99-BE9E-3150B19156F7}" type="datetimeFigureOut">
              <a:rPr lang="en-US"/>
              <a:pPr>
                <a:defRPr/>
              </a:pPr>
              <a:t>10/13/2016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39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619" y="8830639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5B7B7E-BD6A-4951-A152-0A8C255FD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051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619" y="0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0B40AD-C3B0-4F65-94B5-F66320FF2E04}" type="datetimeFigureOut">
              <a:rPr lang="en-US"/>
              <a:pPr>
                <a:defRPr/>
              </a:pPr>
              <a:t>10/13/2016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79" tIns="45190" rIns="90379" bIns="4519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12" y="4416104"/>
            <a:ext cx="5609576" cy="4182440"/>
          </a:xfrm>
          <a:prstGeom prst="rect">
            <a:avLst/>
          </a:prstGeom>
        </p:spPr>
        <p:txBody>
          <a:bodyPr vert="horz" lIns="90379" tIns="45190" rIns="90379" bIns="4519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39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619" y="8830639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488F0C-6769-4BD1-B394-ECE77D272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861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943DFA-035C-4DA5-9840-62FA0030F74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Before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 well prepared with content. Know facts and figures and your audience.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Everyone should be able to read the slides but if NOT, read it to them. Otherwise don’t include it.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Do a final check on microphone and other equipment well before the start time.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Practice the presentation aloud several times. Feel comfortable.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Drink fluids and do something to relax you.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During presentation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Smile and be confident. 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Introduce yourself and the organization.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Speak with energy, clearly, and in a reasonable volume so everyone can hear you.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Do not read each line on the slide show – use your own wording and add in examples or additional information which will aid in comprehension.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Talk “friendly” and with the attitude that you are here to provide information and assistance. Have a “win/win” attitude.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you make an error, politely clarify or correct it. Move on quickly and don’t dwell on it.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you can’t answer a question, politely indicate you don’t have the information available. Indicate that you will follow-up individually with the requestor. 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After presentation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 available for follow up.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 prepared for additional comments, questions or clarifications.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Maintain composure.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you make a promise, be sure to follow up quickly or reassign if appropriate.</a:t>
            </a:r>
          </a:p>
        </p:txBody>
      </p:sp>
    </p:spTree>
    <p:extLst>
      <p:ext uri="{BB962C8B-B14F-4D97-AF65-F5344CB8AC3E}">
        <p14:creationId xmlns:p14="http://schemas.microsoft.com/office/powerpoint/2010/main" val="781248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89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25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58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02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70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81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47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70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69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27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18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1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0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72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71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7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20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52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8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068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14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333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549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08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731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8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636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283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810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806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778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80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785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88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89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1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58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87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Overview of the Unit</a:t>
            </a:r>
            <a:r>
              <a:rPr lang="en-US" baseline="0" dirty="0" smtClean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93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0A2AD120-39C9-4762-9808-4997980F33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89C35698-ECFA-45D4-B95F-4F52958123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4D1A753E-EC79-4AA7-8B4D-F379B7F83D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DB104AA0-9F21-4485-B088-466B0F3009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664698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C38AFE01-58B7-4B7A-B8D5-787EBD0E15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96E48EDD-1FD1-4C50-94FF-D58D47BF00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E0710924-D447-41AA-9A85-433CA037B1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 flipV="1">
            <a:off x="0" y="5206360"/>
            <a:ext cx="9144000" cy="171204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15026 h 23922"/>
              <a:gd name="connsiteX1" fmla="*/ 21600 w 21600"/>
              <a:gd name="connsiteY1" fmla="*/ 0 h 23922"/>
              <a:gd name="connsiteX2" fmla="*/ 21600 w 21600"/>
              <a:gd name="connsiteY2" fmla="*/ 17322 h 23922"/>
              <a:gd name="connsiteX3" fmla="*/ 0 w 21600"/>
              <a:gd name="connsiteY3" fmla="*/ 20172 h 23922"/>
              <a:gd name="connsiteX4" fmla="*/ 0 w 21600"/>
              <a:gd name="connsiteY4" fmla="*/ 15026 h 23922"/>
              <a:gd name="connsiteX0" fmla="*/ 0 w 21600"/>
              <a:gd name="connsiteY0" fmla="*/ 0 h 8896"/>
              <a:gd name="connsiteX1" fmla="*/ 21600 w 21600"/>
              <a:gd name="connsiteY1" fmla="*/ 0 h 8896"/>
              <a:gd name="connsiteX2" fmla="*/ 21600 w 21600"/>
              <a:gd name="connsiteY2" fmla="*/ 2296 h 8896"/>
              <a:gd name="connsiteX3" fmla="*/ 0 w 21600"/>
              <a:gd name="connsiteY3" fmla="*/ 5146 h 8896"/>
              <a:gd name="connsiteX4" fmla="*/ 0 w 21600"/>
              <a:gd name="connsiteY4" fmla="*/ 0 h 8896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3704 h 10000"/>
              <a:gd name="connsiteX3" fmla="*/ 0 w 10000"/>
              <a:gd name="connsiteY3" fmla="*/ 5785 h 10000"/>
              <a:gd name="connsiteX4" fmla="*/ 0 w 10000"/>
              <a:gd name="connsiteY4" fmla="*/ 0 h 10000"/>
              <a:gd name="connsiteX0" fmla="*/ 0 w 10000"/>
              <a:gd name="connsiteY0" fmla="*/ 367 h 10367"/>
              <a:gd name="connsiteX1" fmla="*/ 10000 w 10000"/>
              <a:gd name="connsiteY1" fmla="*/ 367 h 10367"/>
              <a:gd name="connsiteX2" fmla="*/ 10000 w 10000"/>
              <a:gd name="connsiteY2" fmla="*/ 4071 h 10367"/>
              <a:gd name="connsiteX3" fmla="*/ 0 w 10000"/>
              <a:gd name="connsiteY3" fmla="*/ 6152 h 10367"/>
              <a:gd name="connsiteX4" fmla="*/ 0 w 10000"/>
              <a:gd name="connsiteY4" fmla="*/ 367 h 10367"/>
              <a:gd name="connsiteX0" fmla="*/ 0 w 10000"/>
              <a:gd name="connsiteY0" fmla="*/ 367 h 8620"/>
              <a:gd name="connsiteX1" fmla="*/ 10000 w 10000"/>
              <a:gd name="connsiteY1" fmla="*/ 367 h 8620"/>
              <a:gd name="connsiteX2" fmla="*/ 10000 w 10000"/>
              <a:gd name="connsiteY2" fmla="*/ 4071 h 8620"/>
              <a:gd name="connsiteX3" fmla="*/ 0 w 10000"/>
              <a:gd name="connsiteY3" fmla="*/ 6152 h 8620"/>
              <a:gd name="connsiteX4" fmla="*/ 0 w 10000"/>
              <a:gd name="connsiteY4" fmla="*/ 367 h 8620"/>
              <a:gd name="connsiteX0" fmla="*/ 0 w 10000"/>
              <a:gd name="connsiteY0" fmla="*/ 426 h 12067"/>
              <a:gd name="connsiteX1" fmla="*/ 10000 w 10000"/>
              <a:gd name="connsiteY1" fmla="*/ 426 h 12067"/>
              <a:gd name="connsiteX2" fmla="*/ 10000 w 10000"/>
              <a:gd name="connsiteY2" fmla="*/ 4723 h 12067"/>
              <a:gd name="connsiteX3" fmla="*/ 0 w 10000"/>
              <a:gd name="connsiteY3" fmla="*/ 7137 h 12067"/>
              <a:gd name="connsiteX4" fmla="*/ 0 w 10000"/>
              <a:gd name="connsiteY4" fmla="*/ 426 h 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067">
                <a:moveTo>
                  <a:pt x="0" y="426"/>
                </a:moveTo>
                <a:lnTo>
                  <a:pt x="10000" y="426"/>
                </a:lnTo>
                <a:lnTo>
                  <a:pt x="10000" y="4723"/>
                </a:lnTo>
                <a:cubicBezTo>
                  <a:pt x="8802" y="0"/>
                  <a:pt x="3211" y="12067"/>
                  <a:pt x="0" y="7137"/>
                </a:cubicBezTo>
                <a:lnTo>
                  <a:pt x="0" y="426"/>
                </a:lnTo>
                <a:close/>
              </a:path>
            </a:pathLst>
          </a:custGeom>
          <a:blipFill>
            <a:blip r:embed="rId9" cstate="print"/>
            <a:stretch>
              <a:fillRect t="-50000"/>
            </a:stretch>
          </a:blip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3" name="Picture 22" descr="WisDOTlogo.gif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08002" y="5943600"/>
            <a:ext cx="762000" cy="762000"/>
          </a:xfrm>
          <a:prstGeom prst="ellipse">
            <a:avLst/>
          </a:prstGeom>
          <a:ln w="38100" cap="rnd" cmpd="sng">
            <a:solidFill>
              <a:schemeClr val="bg1"/>
            </a:solidFill>
          </a:ln>
          <a:effectLst>
            <a:outerShdw blurRad="50800" dist="38100" dir="5400000" algn="t" rotWithShape="0">
              <a:srgbClr val="213681">
                <a:alpha val="4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002F9D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1"/>
            <a:ext cx="8305800" cy="17526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tx1"/>
                </a:solidFill>
              </a:rPr>
              <a:t>Drilled Shaft Base Grouting – Zoo Interchange Project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382000" cy="1905000"/>
          </a:xfrm>
        </p:spPr>
        <p:txBody>
          <a:bodyPr/>
          <a:lstStyle/>
          <a:p>
            <a:pPr marR="0" algn="ctr" eaLnBrk="1" hangingPunct="1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Midwest Geotechnical Conference</a:t>
            </a:r>
          </a:p>
          <a:p>
            <a:pPr marR="0" algn="ctr" eaLnBrk="1" hangingPunct="1">
              <a:spcBef>
                <a:spcPts val="200"/>
              </a:spcBef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East Lansing, Michigan</a:t>
            </a:r>
          </a:p>
          <a:p>
            <a:pPr marR="0" algn="ctr" eaLnBrk="1" hangingPunct="1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October 18, 2016</a:t>
            </a:r>
          </a:p>
          <a:p>
            <a:pPr marR="0" algn="ctr" eaLnBrk="1" hangingPunct="1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Bob Arndorfer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2057402"/>
            <a:ext cx="2743197" cy="1828798"/>
          </a:xfrm>
          <a:prstGeom prst="rect">
            <a:avLst/>
          </a:prstGeom>
          <a:ln>
            <a:solidFill>
              <a:srgbClr val="1C75B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153400" cy="40386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Been Done in US Over Last 15 Years – Generally Not Used On Many D-B Projects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Most Done By Applied Foundation Testing (AFT) From Florida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Benefits </a:t>
            </a:r>
            <a:r>
              <a:rPr lang="en-US" sz="2800" dirty="0"/>
              <a:t>in Loadings/Resistance Factors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Concern Over </a:t>
            </a:r>
            <a:r>
              <a:rPr lang="en-US" sz="2800" u="sng" dirty="0" smtClean="0"/>
              <a:t>Non-redundant</a:t>
            </a:r>
            <a:r>
              <a:rPr lang="en-US" sz="2800" dirty="0" smtClean="0"/>
              <a:t> Foundations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Limited Experience With Large-diameter Shafts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b="1" dirty="0" smtClean="0"/>
              <a:t>But</a:t>
            </a:r>
            <a:r>
              <a:rPr lang="en-US" sz="2800" dirty="0" smtClean="0"/>
              <a:t>, Limited AASHTO Guidance on Design Methodology and How to Include Benefits in Design Process – FHWA Current Research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Grouting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Grouting Basics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118" y="1208964"/>
            <a:ext cx="7869785" cy="526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6482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Increase Usable Base Resistance (Higher </a:t>
            </a:r>
            <a:r>
              <a:rPr lang="el-GR" sz="2800" dirty="0" smtClean="0"/>
              <a:t>ϕ</a:t>
            </a:r>
            <a:r>
              <a:rPr lang="en-US" sz="2800" dirty="0" smtClean="0"/>
              <a:t>)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Preloading base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Improving base soils – compaction/permeation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Increasing tip area – In some cases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Improve side resistance – upward grout movement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Decrease Settlement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Improve Reliability of Base Resistance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Reduce Construction Risk – Increase Confidence Level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Shorter or Smaller Shafts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of Base Grouting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4754" name="Picture 2" descr="Image result for benefits ima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57487"/>
            <a:ext cx="1905000" cy="1070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6482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Acts as a Partial ‘Load Test’ to Confirm Design Assumptions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Improve Strain </a:t>
            </a:r>
            <a:r>
              <a:rPr lang="en-US" sz="2800" dirty="0" err="1" smtClean="0"/>
              <a:t>Compatabiliy</a:t>
            </a:r>
            <a:r>
              <a:rPr lang="en-US" sz="2800" dirty="0" smtClean="0"/>
              <a:t> Between Base and Shaft - Skin Friction and End Bearing Resistances Act Simultaneously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Produces an Upward Reaction to ‘Pre-load’ Side Friction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Compresses Base Soils to Reduce Soil Disturbance Due to Drilling Operations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Generally Used For Granular Base Soils</a:t>
            </a:r>
          </a:p>
          <a:p>
            <a:pPr marL="109537" indent="0">
              <a:buClr>
                <a:schemeClr val="bg2">
                  <a:lumMod val="10000"/>
                </a:schemeClr>
              </a:buClr>
              <a:buSzPct val="125000"/>
              <a:buNone/>
            </a:pP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Cont’d.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6482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Is </a:t>
            </a:r>
            <a:r>
              <a:rPr lang="en-US" sz="2800" b="1" dirty="0"/>
              <a:t>Not</a:t>
            </a:r>
            <a:r>
              <a:rPr lang="en-US" sz="2800" dirty="0"/>
              <a:t> a True Load Test Unless Base Grout Pressures Are Equal to Applied Loads + Shaft Dead Load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Is </a:t>
            </a:r>
            <a:r>
              <a:rPr lang="en-US" sz="2800" b="1" dirty="0" smtClean="0"/>
              <a:t>Not</a:t>
            </a:r>
            <a:r>
              <a:rPr lang="en-US" sz="2800" dirty="0" smtClean="0"/>
              <a:t> a Substitute For Proper Shaft Construction Operations/Inspection and Base Cleaning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Does </a:t>
            </a:r>
            <a:r>
              <a:rPr lang="en-US" sz="2800" b="1" dirty="0"/>
              <a:t>Not</a:t>
            </a:r>
            <a:r>
              <a:rPr lang="en-US" sz="2800" dirty="0"/>
              <a:t> Remediate Shaft </a:t>
            </a:r>
            <a:r>
              <a:rPr lang="en-US" sz="2800" dirty="0" smtClean="0"/>
              <a:t>Defects/Issues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Not All Base Grouters Are Equal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Base Grouting Is </a:t>
            </a:r>
            <a:r>
              <a:rPr lang="en-US" sz="3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endParaRPr lang="en-US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22" y="4876800"/>
            <a:ext cx="1167209" cy="116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1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6482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How To Account for Base Grouting In Design?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Design Based on GEC 10 and AASHTO Code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No AASHTO Guidance on Shaft Design Methodology When Base-Grouted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Neither Design Guide Provides Resistance Factors When Base Grouting is Done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Worked With Ben Rivers and Jerry DiMaggio on Design Methodologies/Resistance Factors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Grouting Design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6482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2012 </a:t>
            </a:r>
            <a:r>
              <a:rPr lang="en-US" sz="2800" dirty="0"/>
              <a:t>FHWA/ADSC Synthesis Report </a:t>
            </a:r>
            <a:r>
              <a:rPr lang="en-US" sz="2800" dirty="0" smtClean="0"/>
              <a:t>             On </a:t>
            </a:r>
            <a:r>
              <a:rPr lang="en-US" sz="2800" dirty="0"/>
              <a:t>Post-Grouting of Drilled </a:t>
            </a:r>
            <a:r>
              <a:rPr lang="en-US" sz="2800" dirty="0" smtClean="0"/>
              <a:t>Shafts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2015 Workshop on Post-Grouted Shafts – FHWA, DFI, ADSC, </a:t>
            </a:r>
            <a:r>
              <a:rPr lang="en-US" sz="2800" dirty="0" err="1" smtClean="0"/>
              <a:t>CalTrans</a:t>
            </a: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Use Tip Capacity Multiplier (TCM) Factor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TCM Used to Increase Base Resistance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Computed By Following GEC 10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Methodology Based on Tip Founded in Granular Soils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No Guidance If a Reduction Factor </a:t>
            </a:r>
            <a:r>
              <a:rPr lang="en-US" sz="2800" dirty="0" smtClean="0"/>
              <a:t>Should </a:t>
            </a:r>
            <a:r>
              <a:rPr lang="en-US" sz="2800" dirty="0"/>
              <a:t>be Applied to TCM Value </a:t>
            </a:r>
            <a:r>
              <a:rPr lang="en-US" sz="2800" dirty="0" smtClean="0"/>
              <a:t>(</a:t>
            </a:r>
            <a:r>
              <a:rPr lang="en-US" sz="2800" dirty="0"/>
              <a:t>U</a:t>
            </a:r>
            <a:r>
              <a:rPr lang="en-US" sz="2800" dirty="0" smtClean="0"/>
              <a:t>sed </a:t>
            </a:r>
            <a:r>
              <a:rPr lang="en-US" sz="2800" dirty="0"/>
              <a:t>1.0)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SzPct val="80000"/>
              <a:buFont typeface="Wingdings" pitchFamily="2" charset="2"/>
              <a:buChar char="§"/>
            </a:pPr>
            <a:endParaRPr lang="en-US" sz="1400" dirty="0" smtClean="0"/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Grouting Design – Cont’d.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7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6482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Shaft Side and Base Resistances are Based on Vertical Displacement of 5% of Diameter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This value is excessive for serviceability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Used design value of 1”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Checked Both Service and Strength Limits, Service Generally Controlled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Grouting Design – Cont’d.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5" name="Group 306"/>
          <p:cNvGrpSpPr>
            <a:grpSpLocks/>
          </p:cNvGrpSpPr>
          <p:nvPr/>
        </p:nvGrpSpPr>
        <p:grpSpPr bwMode="auto">
          <a:xfrm>
            <a:off x="7696200" y="3581400"/>
            <a:ext cx="901890" cy="2743200"/>
            <a:chOff x="3537" y="509"/>
            <a:chExt cx="1175" cy="3822"/>
          </a:xfrm>
        </p:grpSpPr>
        <p:grpSp>
          <p:nvGrpSpPr>
            <p:cNvPr id="6" name="Group 298"/>
            <p:cNvGrpSpPr>
              <a:grpSpLocks/>
            </p:cNvGrpSpPr>
            <p:nvPr/>
          </p:nvGrpSpPr>
          <p:grpSpPr bwMode="auto">
            <a:xfrm>
              <a:off x="3537" y="829"/>
              <a:ext cx="1175" cy="3502"/>
              <a:chOff x="1951" y="829"/>
              <a:chExt cx="1175" cy="3502"/>
            </a:xfrm>
          </p:grpSpPr>
          <p:grpSp>
            <p:nvGrpSpPr>
              <p:cNvPr id="23" name="Group 261"/>
              <p:cNvGrpSpPr>
                <a:grpSpLocks/>
              </p:cNvGrpSpPr>
              <p:nvPr/>
            </p:nvGrpSpPr>
            <p:grpSpPr bwMode="auto">
              <a:xfrm>
                <a:off x="2782" y="833"/>
                <a:ext cx="76" cy="265"/>
                <a:chOff x="2744" y="825"/>
                <a:chExt cx="76" cy="265"/>
              </a:xfrm>
            </p:grpSpPr>
            <p:sp>
              <p:nvSpPr>
                <p:cNvPr id="71" name="Line 186"/>
                <p:cNvSpPr>
                  <a:spLocks noChangeAspect="1" noChangeShapeType="1"/>
                </p:cNvSpPr>
                <p:nvPr/>
              </p:nvSpPr>
              <p:spPr bwMode="auto">
                <a:xfrm>
                  <a:off x="2819" y="825"/>
                  <a:ext cx="1" cy="2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AutoShape 18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744" y="969"/>
                  <a:ext cx="64" cy="114"/>
                </a:xfrm>
                <a:prstGeom prst="rtTriangl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260"/>
              <p:cNvGrpSpPr>
                <a:grpSpLocks/>
              </p:cNvGrpSpPr>
              <p:nvPr/>
            </p:nvGrpSpPr>
            <p:grpSpPr bwMode="auto">
              <a:xfrm>
                <a:off x="2224" y="829"/>
                <a:ext cx="69" cy="273"/>
                <a:chOff x="2228" y="833"/>
                <a:chExt cx="69" cy="273"/>
              </a:xfrm>
            </p:grpSpPr>
            <p:sp>
              <p:nvSpPr>
                <p:cNvPr id="69" name="Line 205"/>
                <p:cNvSpPr>
                  <a:spLocks noChangeAspect="1" noChangeShapeType="1"/>
                </p:cNvSpPr>
                <p:nvPr/>
              </p:nvSpPr>
              <p:spPr bwMode="auto">
                <a:xfrm>
                  <a:off x="2228" y="833"/>
                  <a:ext cx="1" cy="2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AutoShape 206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2245" y="977"/>
                  <a:ext cx="52" cy="129"/>
                </a:xfrm>
                <a:prstGeom prst="rtTriangl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222"/>
              <p:cNvGrpSpPr>
                <a:grpSpLocks noChangeAspect="1"/>
              </p:cNvGrpSpPr>
              <p:nvPr/>
            </p:nvGrpSpPr>
            <p:grpSpPr bwMode="auto">
              <a:xfrm>
                <a:off x="1951" y="3447"/>
                <a:ext cx="1175" cy="884"/>
                <a:chOff x="4416" y="6380"/>
                <a:chExt cx="1305" cy="900"/>
              </a:xfrm>
            </p:grpSpPr>
            <p:grpSp>
              <p:nvGrpSpPr>
                <p:cNvPr id="50" name="Group 223"/>
                <p:cNvGrpSpPr>
                  <a:grpSpLocks noChangeAspect="1"/>
                </p:cNvGrpSpPr>
                <p:nvPr/>
              </p:nvGrpSpPr>
              <p:grpSpPr bwMode="auto">
                <a:xfrm>
                  <a:off x="4416" y="6380"/>
                  <a:ext cx="1305" cy="900"/>
                  <a:chOff x="4416" y="6380"/>
                  <a:chExt cx="1305" cy="900"/>
                </a:xfrm>
              </p:grpSpPr>
              <p:sp>
                <p:nvSpPr>
                  <p:cNvPr id="51" name="Line 2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537" y="6380"/>
                    <a:ext cx="115" cy="11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" name="Line 22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457" y="6532"/>
                    <a:ext cx="154" cy="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" name="Line 22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416" y="6692"/>
                    <a:ext cx="166" cy="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" name="Line 22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445" y="6839"/>
                    <a:ext cx="150" cy="3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" name="Line 22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532" y="6947"/>
                    <a:ext cx="117" cy="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" name="Line 22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648" y="7035"/>
                    <a:ext cx="93" cy="1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Line 23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814" y="7093"/>
                    <a:ext cx="47" cy="13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" name="Line 23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950" y="7132"/>
                    <a:ext cx="31" cy="13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Line 23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5097" y="7130"/>
                    <a:ext cx="2" cy="15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" name="Line 23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19" y="7124"/>
                    <a:ext cx="1" cy="14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" name="Line 23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315" y="7094"/>
                    <a:ext cx="56" cy="14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" name="Line 23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413" y="7046"/>
                    <a:ext cx="86" cy="13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" name="Line 23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497" y="6980"/>
                    <a:ext cx="92" cy="10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Line 23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557" y="6896"/>
                    <a:ext cx="110" cy="8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" name="Line 23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587" y="6806"/>
                    <a:ext cx="122" cy="5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" name="Line 23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593" y="6710"/>
                    <a:ext cx="128" cy="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" name="Line 24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575" y="6551"/>
                    <a:ext cx="110" cy="6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" name="Line 24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527" y="6437"/>
                    <a:ext cx="101" cy="10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sm" len="sm"/>
                    <a:tailEnd type="none" w="sm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6" name="Group 262"/>
              <p:cNvGrpSpPr>
                <a:grpSpLocks/>
              </p:cNvGrpSpPr>
              <p:nvPr/>
            </p:nvGrpSpPr>
            <p:grpSpPr bwMode="auto">
              <a:xfrm>
                <a:off x="2782" y="1365"/>
                <a:ext cx="76" cy="265"/>
                <a:chOff x="2744" y="825"/>
                <a:chExt cx="76" cy="265"/>
              </a:xfrm>
            </p:grpSpPr>
            <p:sp>
              <p:nvSpPr>
                <p:cNvPr id="48" name="Line 263"/>
                <p:cNvSpPr>
                  <a:spLocks noChangeAspect="1" noChangeShapeType="1"/>
                </p:cNvSpPr>
                <p:nvPr/>
              </p:nvSpPr>
              <p:spPr bwMode="auto">
                <a:xfrm>
                  <a:off x="2819" y="825"/>
                  <a:ext cx="1" cy="2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AutoShape 26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744" y="969"/>
                  <a:ext cx="64" cy="114"/>
                </a:xfrm>
                <a:prstGeom prst="rtTriangl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265"/>
              <p:cNvGrpSpPr>
                <a:grpSpLocks/>
              </p:cNvGrpSpPr>
              <p:nvPr/>
            </p:nvGrpSpPr>
            <p:grpSpPr bwMode="auto">
              <a:xfrm>
                <a:off x="2224" y="1361"/>
                <a:ext cx="69" cy="273"/>
                <a:chOff x="2228" y="833"/>
                <a:chExt cx="69" cy="273"/>
              </a:xfrm>
            </p:grpSpPr>
            <p:sp>
              <p:nvSpPr>
                <p:cNvPr id="46" name="Line 266"/>
                <p:cNvSpPr>
                  <a:spLocks noChangeAspect="1" noChangeShapeType="1"/>
                </p:cNvSpPr>
                <p:nvPr/>
              </p:nvSpPr>
              <p:spPr bwMode="auto">
                <a:xfrm>
                  <a:off x="2228" y="833"/>
                  <a:ext cx="1" cy="2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AutoShape 26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2245" y="977"/>
                  <a:ext cx="52" cy="129"/>
                </a:xfrm>
                <a:prstGeom prst="rtTriangl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268"/>
              <p:cNvGrpSpPr>
                <a:grpSpLocks/>
              </p:cNvGrpSpPr>
              <p:nvPr/>
            </p:nvGrpSpPr>
            <p:grpSpPr bwMode="auto">
              <a:xfrm>
                <a:off x="2782" y="1949"/>
                <a:ext cx="76" cy="265"/>
                <a:chOff x="2744" y="825"/>
                <a:chExt cx="76" cy="265"/>
              </a:xfrm>
            </p:grpSpPr>
            <p:sp>
              <p:nvSpPr>
                <p:cNvPr id="44" name="Line 269"/>
                <p:cNvSpPr>
                  <a:spLocks noChangeAspect="1" noChangeShapeType="1"/>
                </p:cNvSpPr>
                <p:nvPr/>
              </p:nvSpPr>
              <p:spPr bwMode="auto">
                <a:xfrm>
                  <a:off x="2819" y="825"/>
                  <a:ext cx="1" cy="2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AutoShape 27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744" y="969"/>
                  <a:ext cx="64" cy="114"/>
                </a:xfrm>
                <a:prstGeom prst="rtTriangl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271"/>
              <p:cNvGrpSpPr>
                <a:grpSpLocks/>
              </p:cNvGrpSpPr>
              <p:nvPr/>
            </p:nvGrpSpPr>
            <p:grpSpPr bwMode="auto">
              <a:xfrm>
                <a:off x="2224" y="1945"/>
                <a:ext cx="69" cy="273"/>
                <a:chOff x="2228" y="833"/>
                <a:chExt cx="69" cy="273"/>
              </a:xfrm>
            </p:grpSpPr>
            <p:sp>
              <p:nvSpPr>
                <p:cNvPr id="42" name="Line 272"/>
                <p:cNvSpPr>
                  <a:spLocks noChangeAspect="1" noChangeShapeType="1"/>
                </p:cNvSpPr>
                <p:nvPr/>
              </p:nvSpPr>
              <p:spPr bwMode="auto">
                <a:xfrm>
                  <a:off x="2228" y="833"/>
                  <a:ext cx="1" cy="2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AutoShape 273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2245" y="977"/>
                  <a:ext cx="52" cy="129"/>
                </a:xfrm>
                <a:prstGeom prst="rtTriangl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274"/>
              <p:cNvGrpSpPr>
                <a:grpSpLocks/>
              </p:cNvGrpSpPr>
              <p:nvPr/>
            </p:nvGrpSpPr>
            <p:grpSpPr bwMode="auto">
              <a:xfrm>
                <a:off x="2782" y="2515"/>
                <a:ext cx="76" cy="265"/>
                <a:chOff x="2744" y="825"/>
                <a:chExt cx="76" cy="265"/>
              </a:xfrm>
            </p:grpSpPr>
            <p:sp>
              <p:nvSpPr>
                <p:cNvPr id="40" name="Line 275"/>
                <p:cNvSpPr>
                  <a:spLocks noChangeAspect="1" noChangeShapeType="1"/>
                </p:cNvSpPr>
                <p:nvPr/>
              </p:nvSpPr>
              <p:spPr bwMode="auto">
                <a:xfrm>
                  <a:off x="2819" y="825"/>
                  <a:ext cx="1" cy="2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AutoShape 27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744" y="969"/>
                  <a:ext cx="64" cy="114"/>
                </a:xfrm>
                <a:prstGeom prst="rtTriangl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277"/>
              <p:cNvGrpSpPr>
                <a:grpSpLocks/>
              </p:cNvGrpSpPr>
              <p:nvPr/>
            </p:nvGrpSpPr>
            <p:grpSpPr bwMode="auto">
              <a:xfrm>
                <a:off x="2224" y="2511"/>
                <a:ext cx="69" cy="273"/>
                <a:chOff x="2228" y="833"/>
                <a:chExt cx="69" cy="273"/>
              </a:xfrm>
            </p:grpSpPr>
            <p:sp>
              <p:nvSpPr>
                <p:cNvPr id="38" name="Line 278"/>
                <p:cNvSpPr>
                  <a:spLocks noChangeAspect="1" noChangeShapeType="1"/>
                </p:cNvSpPr>
                <p:nvPr/>
              </p:nvSpPr>
              <p:spPr bwMode="auto">
                <a:xfrm>
                  <a:off x="2228" y="833"/>
                  <a:ext cx="1" cy="2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AutoShape 27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2245" y="977"/>
                  <a:ext cx="52" cy="129"/>
                </a:xfrm>
                <a:prstGeom prst="rtTriangl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280"/>
              <p:cNvGrpSpPr>
                <a:grpSpLocks/>
              </p:cNvGrpSpPr>
              <p:nvPr/>
            </p:nvGrpSpPr>
            <p:grpSpPr bwMode="auto">
              <a:xfrm>
                <a:off x="2782" y="3102"/>
                <a:ext cx="76" cy="265"/>
                <a:chOff x="2744" y="825"/>
                <a:chExt cx="76" cy="265"/>
              </a:xfrm>
            </p:grpSpPr>
            <p:sp>
              <p:nvSpPr>
                <p:cNvPr id="36" name="Line 281"/>
                <p:cNvSpPr>
                  <a:spLocks noChangeAspect="1" noChangeShapeType="1"/>
                </p:cNvSpPr>
                <p:nvPr/>
              </p:nvSpPr>
              <p:spPr bwMode="auto">
                <a:xfrm>
                  <a:off x="2819" y="825"/>
                  <a:ext cx="1" cy="2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AutoShape 28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744" y="969"/>
                  <a:ext cx="64" cy="114"/>
                </a:xfrm>
                <a:prstGeom prst="rtTriangl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283"/>
              <p:cNvGrpSpPr>
                <a:grpSpLocks/>
              </p:cNvGrpSpPr>
              <p:nvPr/>
            </p:nvGrpSpPr>
            <p:grpSpPr bwMode="auto">
              <a:xfrm>
                <a:off x="2224" y="3098"/>
                <a:ext cx="69" cy="273"/>
                <a:chOff x="2228" y="833"/>
                <a:chExt cx="69" cy="273"/>
              </a:xfrm>
            </p:grpSpPr>
            <p:sp>
              <p:nvSpPr>
                <p:cNvPr id="34" name="Line 284"/>
                <p:cNvSpPr>
                  <a:spLocks noChangeAspect="1" noChangeShapeType="1"/>
                </p:cNvSpPr>
                <p:nvPr/>
              </p:nvSpPr>
              <p:spPr bwMode="auto">
                <a:xfrm>
                  <a:off x="2228" y="833"/>
                  <a:ext cx="1" cy="2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AutoShape 28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2245" y="977"/>
                  <a:ext cx="52" cy="129"/>
                </a:xfrm>
                <a:prstGeom prst="rtTriangl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243"/>
            <p:cNvGrpSpPr>
              <a:grpSpLocks noChangeAspect="1"/>
            </p:cNvGrpSpPr>
            <p:nvPr/>
          </p:nvGrpSpPr>
          <p:grpSpPr bwMode="auto">
            <a:xfrm>
              <a:off x="3673" y="584"/>
              <a:ext cx="931" cy="3559"/>
              <a:chOff x="4310" y="3490"/>
              <a:chExt cx="1034" cy="3628"/>
            </a:xfrm>
          </p:grpSpPr>
          <p:sp>
            <p:nvSpPr>
              <p:cNvPr id="12" name="Oval 244"/>
              <p:cNvSpPr>
                <a:spLocks noChangeAspect="1" noChangeArrowheads="1"/>
              </p:cNvSpPr>
              <p:nvPr/>
            </p:nvSpPr>
            <p:spPr bwMode="auto">
              <a:xfrm>
                <a:off x="4335" y="6377"/>
                <a:ext cx="990" cy="741"/>
              </a:xfrm>
              <a:prstGeom prst="ellipse">
                <a:avLst/>
              </a:prstGeom>
              <a:solidFill>
                <a:srgbClr val="969696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245"/>
              <p:cNvGrpSpPr>
                <a:grpSpLocks noChangeAspect="1"/>
              </p:cNvGrpSpPr>
              <p:nvPr/>
            </p:nvGrpSpPr>
            <p:grpSpPr bwMode="auto">
              <a:xfrm>
                <a:off x="4310" y="3490"/>
                <a:ext cx="1034" cy="2997"/>
                <a:chOff x="3245" y="3842"/>
                <a:chExt cx="1034" cy="2997"/>
              </a:xfrm>
            </p:grpSpPr>
            <p:grpSp>
              <p:nvGrpSpPr>
                <p:cNvPr id="14" name="Group 246"/>
                <p:cNvGrpSpPr>
                  <a:grpSpLocks noChangeAspect="1"/>
                </p:cNvGrpSpPr>
                <p:nvPr/>
              </p:nvGrpSpPr>
              <p:grpSpPr bwMode="auto">
                <a:xfrm>
                  <a:off x="3245" y="3878"/>
                  <a:ext cx="1034" cy="2887"/>
                  <a:chOff x="3290" y="3878"/>
                  <a:chExt cx="1034" cy="2887"/>
                </a:xfrm>
              </p:grpSpPr>
              <p:sp>
                <p:nvSpPr>
                  <p:cNvPr id="16" name="Rectangle 247" descr="20%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08" y="3894"/>
                    <a:ext cx="216" cy="215"/>
                  </a:xfrm>
                  <a:prstGeom prst="rect">
                    <a:avLst/>
                  </a:prstGeom>
                  <a:pattFill prst="pct20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" name="Line 24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3291" y="3878"/>
                    <a:ext cx="216" cy="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" name="Line 24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103" y="3883"/>
                    <a:ext cx="216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" name="Line 25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088" y="3883"/>
                    <a:ext cx="1" cy="288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" name="Line 2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513" y="3883"/>
                    <a:ext cx="1" cy="288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" name="Line 25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513" y="6764"/>
                    <a:ext cx="576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" name="Rectangle 253" descr="20%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90" y="3894"/>
                    <a:ext cx="216" cy="215"/>
                  </a:xfrm>
                  <a:prstGeom prst="rect">
                    <a:avLst/>
                  </a:prstGeom>
                  <a:pattFill prst="pct20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" name="Freeform 254"/>
                <p:cNvSpPr>
                  <a:spLocks noChangeAspect="1"/>
                </p:cNvSpPr>
                <p:nvPr/>
              </p:nvSpPr>
              <p:spPr bwMode="auto">
                <a:xfrm>
                  <a:off x="3419" y="3842"/>
                  <a:ext cx="687" cy="2997"/>
                </a:xfrm>
                <a:custGeom>
                  <a:avLst/>
                  <a:gdLst>
                    <a:gd name="T0" fmla="*/ 616 w 687"/>
                    <a:gd name="T1" fmla="*/ 15 h 2997"/>
                    <a:gd name="T2" fmla="*/ 646 w 687"/>
                    <a:gd name="T3" fmla="*/ 105 h 2997"/>
                    <a:gd name="T4" fmla="*/ 639 w 687"/>
                    <a:gd name="T5" fmla="*/ 278 h 2997"/>
                    <a:gd name="T6" fmla="*/ 631 w 687"/>
                    <a:gd name="T7" fmla="*/ 563 h 2997"/>
                    <a:gd name="T8" fmla="*/ 639 w 687"/>
                    <a:gd name="T9" fmla="*/ 878 h 2997"/>
                    <a:gd name="T10" fmla="*/ 639 w 687"/>
                    <a:gd name="T11" fmla="*/ 1238 h 2997"/>
                    <a:gd name="T12" fmla="*/ 654 w 687"/>
                    <a:gd name="T13" fmla="*/ 1710 h 2997"/>
                    <a:gd name="T14" fmla="*/ 639 w 687"/>
                    <a:gd name="T15" fmla="*/ 2093 h 2997"/>
                    <a:gd name="T16" fmla="*/ 639 w 687"/>
                    <a:gd name="T17" fmla="*/ 2580 h 2997"/>
                    <a:gd name="T18" fmla="*/ 639 w 687"/>
                    <a:gd name="T19" fmla="*/ 2933 h 2997"/>
                    <a:gd name="T20" fmla="*/ 504 w 687"/>
                    <a:gd name="T21" fmla="*/ 2963 h 2997"/>
                    <a:gd name="T22" fmla="*/ 331 w 687"/>
                    <a:gd name="T23" fmla="*/ 2970 h 2997"/>
                    <a:gd name="T24" fmla="*/ 189 w 687"/>
                    <a:gd name="T25" fmla="*/ 2970 h 2997"/>
                    <a:gd name="T26" fmla="*/ 69 w 687"/>
                    <a:gd name="T27" fmla="*/ 2963 h 2997"/>
                    <a:gd name="T28" fmla="*/ 31 w 687"/>
                    <a:gd name="T29" fmla="*/ 2828 h 2997"/>
                    <a:gd name="T30" fmla="*/ 54 w 687"/>
                    <a:gd name="T31" fmla="*/ 2498 h 2997"/>
                    <a:gd name="T32" fmla="*/ 24 w 687"/>
                    <a:gd name="T33" fmla="*/ 2138 h 2997"/>
                    <a:gd name="T34" fmla="*/ 39 w 687"/>
                    <a:gd name="T35" fmla="*/ 1680 h 2997"/>
                    <a:gd name="T36" fmla="*/ 31 w 687"/>
                    <a:gd name="T37" fmla="*/ 1320 h 2997"/>
                    <a:gd name="T38" fmla="*/ 31 w 687"/>
                    <a:gd name="T39" fmla="*/ 1013 h 2997"/>
                    <a:gd name="T40" fmla="*/ 31 w 687"/>
                    <a:gd name="T41" fmla="*/ 758 h 2997"/>
                    <a:gd name="T42" fmla="*/ 39 w 687"/>
                    <a:gd name="T43" fmla="*/ 495 h 2997"/>
                    <a:gd name="T44" fmla="*/ 31 w 687"/>
                    <a:gd name="T45" fmla="*/ 240 h 2997"/>
                    <a:gd name="T46" fmla="*/ 31 w 687"/>
                    <a:gd name="T47" fmla="*/ 45 h 2997"/>
                    <a:gd name="T48" fmla="*/ 219 w 687"/>
                    <a:gd name="T49" fmla="*/ 23 h 2997"/>
                    <a:gd name="T50" fmla="*/ 616 w 687"/>
                    <a:gd name="T51" fmla="*/ 15 h 299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687"/>
                    <a:gd name="T79" fmla="*/ 0 h 2997"/>
                    <a:gd name="T80" fmla="*/ 687 w 687"/>
                    <a:gd name="T81" fmla="*/ 2997 h 2997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687" h="2997">
                      <a:moveTo>
                        <a:pt x="616" y="15"/>
                      </a:moveTo>
                      <a:cubicBezTo>
                        <a:pt x="687" y="29"/>
                        <a:pt x="642" y="61"/>
                        <a:pt x="646" y="105"/>
                      </a:cubicBezTo>
                      <a:cubicBezTo>
                        <a:pt x="650" y="149"/>
                        <a:pt x="641" y="202"/>
                        <a:pt x="639" y="278"/>
                      </a:cubicBezTo>
                      <a:cubicBezTo>
                        <a:pt x="637" y="354"/>
                        <a:pt x="631" y="463"/>
                        <a:pt x="631" y="563"/>
                      </a:cubicBezTo>
                      <a:cubicBezTo>
                        <a:pt x="631" y="663"/>
                        <a:pt x="638" y="766"/>
                        <a:pt x="639" y="878"/>
                      </a:cubicBezTo>
                      <a:cubicBezTo>
                        <a:pt x="640" y="990"/>
                        <a:pt x="637" y="1099"/>
                        <a:pt x="639" y="1238"/>
                      </a:cubicBezTo>
                      <a:cubicBezTo>
                        <a:pt x="641" y="1377"/>
                        <a:pt x="654" y="1568"/>
                        <a:pt x="654" y="1710"/>
                      </a:cubicBezTo>
                      <a:cubicBezTo>
                        <a:pt x="654" y="1852"/>
                        <a:pt x="641" y="1948"/>
                        <a:pt x="639" y="2093"/>
                      </a:cubicBezTo>
                      <a:cubicBezTo>
                        <a:pt x="637" y="2238"/>
                        <a:pt x="639" y="2440"/>
                        <a:pt x="639" y="2580"/>
                      </a:cubicBezTo>
                      <a:cubicBezTo>
                        <a:pt x="639" y="2720"/>
                        <a:pt x="661" y="2869"/>
                        <a:pt x="639" y="2933"/>
                      </a:cubicBezTo>
                      <a:cubicBezTo>
                        <a:pt x="617" y="2997"/>
                        <a:pt x="555" y="2957"/>
                        <a:pt x="504" y="2963"/>
                      </a:cubicBezTo>
                      <a:cubicBezTo>
                        <a:pt x="453" y="2969"/>
                        <a:pt x="383" y="2969"/>
                        <a:pt x="331" y="2970"/>
                      </a:cubicBezTo>
                      <a:cubicBezTo>
                        <a:pt x="279" y="2971"/>
                        <a:pt x="233" y="2971"/>
                        <a:pt x="189" y="2970"/>
                      </a:cubicBezTo>
                      <a:cubicBezTo>
                        <a:pt x="145" y="2969"/>
                        <a:pt x="95" y="2987"/>
                        <a:pt x="69" y="2963"/>
                      </a:cubicBezTo>
                      <a:cubicBezTo>
                        <a:pt x="43" y="2939"/>
                        <a:pt x="33" y="2905"/>
                        <a:pt x="31" y="2828"/>
                      </a:cubicBezTo>
                      <a:cubicBezTo>
                        <a:pt x="29" y="2751"/>
                        <a:pt x="55" y="2613"/>
                        <a:pt x="54" y="2498"/>
                      </a:cubicBezTo>
                      <a:cubicBezTo>
                        <a:pt x="53" y="2383"/>
                        <a:pt x="27" y="2274"/>
                        <a:pt x="24" y="2138"/>
                      </a:cubicBezTo>
                      <a:cubicBezTo>
                        <a:pt x="21" y="2002"/>
                        <a:pt x="38" y="1816"/>
                        <a:pt x="39" y="1680"/>
                      </a:cubicBezTo>
                      <a:cubicBezTo>
                        <a:pt x="40" y="1544"/>
                        <a:pt x="32" y="1431"/>
                        <a:pt x="31" y="1320"/>
                      </a:cubicBezTo>
                      <a:cubicBezTo>
                        <a:pt x="30" y="1209"/>
                        <a:pt x="31" y="1107"/>
                        <a:pt x="31" y="1013"/>
                      </a:cubicBezTo>
                      <a:cubicBezTo>
                        <a:pt x="31" y="919"/>
                        <a:pt x="30" y="844"/>
                        <a:pt x="31" y="758"/>
                      </a:cubicBezTo>
                      <a:cubicBezTo>
                        <a:pt x="32" y="672"/>
                        <a:pt x="39" y="581"/>
                        <a:pt x="39" y="495"/>
                      </a:cubicBezTo>
                      <a:cubicBezTo>
                        <a:pt x="39" y="409"/>
                        <a:pt x="32" y="315"/>
                        <a:pt x="31" y="240"/>
                      </a:cubicBezTo>
                      <a:cubicBezTo>
                        <a:pt x="30" y="165"/>
                        <a:pt x="0" y="81"/>
                        <a:pt x="31" y="45"/>
                      </a:cubicBezTo>
                      <a:cubicBezTo>
                        <a:pt x="62" y="9"/>
                        <a:pt x="120" y="25"/>
                        <a:pt x="219" y="23"/>
                      </a:cubicBezTo>
                      <a:cubicBezTo>
                        <a:pt x="318" y="21"/>
                        <a:pt x="547" y="0"/>
                        <a:pt x="616" y="15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Rectangle 255"/>
            <p:cNvSpPr>
              <a:spLocks noChangeAspect="1" noChangeArrowheads="1"/>
            </p:cNvSpPr>
            <p:nvPr/>
          </p:nvSpPr>
          <p:spPr bwMode="auto">
            <a:xfrm>
              <a:off x="4215" y="509"/>
              <a:ext cx="39" cy="30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2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256"/>
            <p:cNvSpPr>
              <a:spLocks noChangeAspect="1" noChangeArrowheads="1"/>
            </p:cNvSpPr>
            <p:nvPr/>
          </p:nvSpPr>
          <p:spPr bwMode="auto">
            <a:xfrm>
              <a:off x="4008" y="509"/>
              <a:ext cx="39" cy="30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2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257"/>
            <p:cNvSpPr txBox="1">
              <a:spLocks noChangeAspect="1" noChangeArrowheads="1"/>
            </p:cNvSpPr>
            <p:nvPr/>
          </p:nvSpPr>
          <p:spPr bwMode="auto">
            <a:xfrm>
              <a:off x="3804" y="3555"/>
              <a:ext cx="706" cy="250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n-US" sz="2000" i="0" dirty="0">
                  <a:solidFill>
                    <a:schemeClr val="bg1"/>
                  </a:solidFill>
                  <a:latin typeface="Arial" pitchFamily="34" charset="0"/>
                </a:rPr>
                <a:t>Bulb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258" descr="Wide upward diagonal"/>
            <p:cNvSpPr>
              <a:spLocks noChangeAspect="1" noChangeArrowheads="1"/>
            </p:cNvSpPr>
            <p:nvPr/>
          </p:nvSpPr>
          <p:spPr bwMode="auto">
            <a:xfrm>
              <a:off x="3900" y="3395"/>
              <a:ext cx="484" cy="81"/>
            </a:xfrm>
            <a:prstGeom prst="rect">
              <a:avLst/>
            </a:prstGeom>
            <a:pattFill prst="wdUpDiag">
              <a:fgClr>
                <a:schemeClr val="bg2"/>
              </a:fgClr>
              <a:bgClr>
                <a:schemeClr val="hlink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951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6482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Used 0.7 Reduction Factor (AASHTO for Load Tests) for Both Side and Base Resistances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Reduced by Another 20% </a:t>
            </a:r>
            <a:r>
              <a:rPr lang="en-US" sz="2800" dirty="0" smtClean="0"/>
              <a:t>for Non-redundant Application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May Need to Consider Site Variability Factor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WisDOT Final </a:t>
            </a:r>
            <a:r>
              <a:rPr lang="en-US" sz="2800" dirty="0"/>
              <a:t>Shaft Reduction Factor of </a:t>
            </a:r>
            <a:r>
              <a:rPr lang="en-US" sz="2800" dirty="0" smtClean="0"/>
              <a:t>0.56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Neglect Side Resistance 0-5’ Below Ground Surface (BGS)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Limit Side Resistance 5-10’ BGS to 1000 </a:t>
            </a:r>
            <a:r>
              <a:rPr lang="en-US" sz="2800" dirty="0" err="1" smtClean="0"/>
              <a:t>psf</a:t>
            </a: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Grouting Design – Cont’d.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3307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Large (8 &amp; 10’</a:t>
            </a:r>
            <a:r>
              <a:rPr lang="el-GR" sz="2800" dirty="0" smtClean="0"/>
              <a:t>ϕ</a:t>
            </a:r>
            <a:r>
              <a:rPr lang="en-US" sz="2800" dirty="0" smtClean="0"/>
              <a:t>) Single </a:t>
            </a:r>
            <a:r>
              <a:rPr lang="en-US" sz="2800" dirty="0"/>
              <a:t>Shafts (Non-redundant) Under Many Piers – 1</a:t>
            </a:r>
            <a:r>
              <a:rPr lang="en-US" sz="2800" baseline="30000" dirty="0"/>
              <a:t>st</a:t>
            </a:r>
            <a:r>
              <a:rPr lang="en-US" sz="2800" dirty="0"/>
              <a:t> for WisDOT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30-40% of Shaft Resistance in Side Friction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Base Grouting Allowed Shorter Shaft Lengths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Alternative Foundation Designs in Plans – On 18 of 51 Flyover Ramp Foundations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Pre-qualified Drilled Shaft Contractors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Large-diameter (&gt;6 feet diameter) + Base-grouted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6 approved (Case, Kiewit, Malcolm, </a:t>
            </a:r>
            <a:r>
              <a:rPr lang="en-US" sz="2400" dirty="0" err="1" smtClean="0"/>
              <a:t>Michels</a:t>
            </a:r>
            <a:r>
              <a:rPr lang="en-US" sz="2400" dirty="0" smtClean="0"/>
              <a:t>, Walsh)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Drilled Shaft Background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4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3307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Located in Milwaukee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SE Part of State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Largest WisDOT Project to Date - &gt;$1B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Biggest </a:t>
            </a:r>
            <a:r>
              <a:rPr lang="en-US" sz="2800" dirty="0"/>
              <a:t>Part is Zoo Core Interchange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Flyovers With Three Levels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65 Bridges ≈ 1.2M </a:t>
            </a:r>
            <a:r>
              <a:rPr lang="en-US" sz="2800" dirty="0" err="1" smtClean="0"/>
              <a:t>sqft</a:t>
            </a:r>
            <a:r>
              <a:rPr lang="en-US" sz="2800" dirty="0" smtClean="0"/>
              <a:t> Bridge Deck</a:t>
            </a: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5 </a:t>
            </a:r>
            <a:r>
              <a:rPr lang="en-US" sz="2800" dirty="0"/>
              <a:t>Year Construction Program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Build Under Traffic</a:t>
            </a:r>
          </a:p>
          <a:p>
            <a:pPr marL="109537" indent="0">
              <a:buSzPct val="80000"/>
              <a:buNone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Background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990600" y="1219200"/>
            <a:ext cx="8153400" cy="4343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Required Prequalified Shaft and Base-Grouting Contractor Teams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Grout:  2500 psi @ 28 Days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Grout Pump of 800 psi Required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Redundant Grout/Flush Pump Required on Site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Base Gravel Pack Allowed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End Grouting Criteria Set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Grouting – Spec. Highlights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2" descr="Image result for project specification ima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4774554"/>
            <a:ext cx="1871270" cy="1245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876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Need to Meet One of the Following </a:t>
            </a:r>
            <a:r>
              <a:rPr lang="en-US" sz="2800" dirty="0" smtClean="0"/>
              <a:t>3 Criteria</a:t>
            </a:r>
            <a:endParaRPr lang="en-US" sz="2800" dirty="0"/>
          </a:p>
          <a:p>
            <a:pPr marL="849313" lvl="1" indent="-457200">
              <a:buSzPct val="80000"/>
              <a:buFont typeface="+mj-lt"/>
              <a:buAutoNum type="arabicPeriod"/>
            </a:pPr>
            <a:r>
              <a:rPr lang="en-US" sz="2400" dirty="0"/>
              <a:t>All of the Following Are Met:</a:t>
            </a:r>
          </a:p>
          <a:p>
            <a:pPr lvl="3">
              <a:buSzPct val="80000"/>
              <a:buFont typeface="Wingdings" panose="05000000000000000000" pitchFamily="2" charset="2"/>
              <a:buChar char="Ø"/>
            </a:pPr>
            <a:r>
              <a:rPr lang="en-US" sz="2200" dirty="0"/>
              <a:t>Minimum Grout Volume</a:t>
            </a:r>
          </a:p>
          <a:p>
            <a:pPr lvl="3">
              <a:buSzPct val="80000"/>
              <a:buFont typeface="Wingdings" panose="05000000000000000000" pitchFamily="2" charset="2"/>
              <a:buChar char="Ø"/>
            </a:pPr>
            <a:r>
              <a:rPr lang="en-US" sz="2200" dirty="0"/>
              <a:t>Minimum Grout Pressure</a:t>
            </a:r>
          </a:p>
          <a:p>
            <a:pPr lvl="3">
              <a:buSzPct val="80000"/>
              <a:buFont typeface="Wingdings" panose="05000000000000000000" pitchFamily="2" charset="2"/>
              <a:buChar char="Ø"/>
            </a:pPr>
            <a:r>
              <a:rPr lang="en-US" sz="2200" dirty="0"/>
              <a:t>Minimum Upward Movement – 0.125”</a:t>
            </a:r>
          </a:p>
          <a:p>
            <a:pPr marL="849313" lvl="1" indent="-457200">
              <a:buSzPct val="80000"/>
              <a:buFont typeface="+mj-lt"/>
              <a:buAutoNum type="arabicPeriod"/>
            </a:pPr>
            <a:r>
              <a:rPr lang="en-US" sz="2400" dirty="0"/>
              <a:t>Maximum shaft upward movement – 0.4”</a:t>
            </a:r>
          </a:p>
          <a:p>
            <a:pPr marL="849313" lvl="1" indent="-457200">
              <a:buSzPct val="80000"/>
              <a:buFont typeface="+mj-lt"/>
              <a:buAutoNum type="arabicPeriod"/>
            </a:pPr>
            <a:r>
              <a:rPr lang="en-US" sz="2400" dirty="0"/>
              <a:t>Grouting pressure reaches maximum rating of the pressure grouting equipment and lines (800 psi min.)  This usually </a:t>
            </a:r>
            <a:r>
              <a:rPr lang="en-US" sz="2400" dirty="0" smtClean="0"/>
              <a:t>governed.</a:t>
            </a:r>
            <a:endParaRPr lang="en-US" sz="2400" dirty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All Shafts Took Min. Grout Volume, and Most Had Just Under 0.125” Movement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Grouting Criteria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876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CSL Tubes Used to Deliver Grout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Sleeve-port (</a:t>
            </a:r>
            <a:r>
              <a:rPr lang="en-US" sz="2800" dirty="0" smtClean="0"/>
              <a:t>Tube-a-</a:t>
            </a:r>
            <a:r>
              <a:rPr lang="en-US" sz="2800" dirty="0" err="1" smtClean="0"/>
              <a:t>Manchette</a:t>
            </a:r>
            <a:r>
              <a:rPr lang="en-US" sz="2800" dirty="0" smtClean="0"/>
              <a:t> [TAM]) </a:t>
            </a:r>
            <a:r>
              <a:rPr lang="en-US" sz="2800" dirty="0"/>
              <a:t>Grout Tube Delivery System </a:t>
            </a:r>
            <a:r>
              <a:rPr lang="en-US" sz="2800" dirty="0" smtClean="0"/>
              <a:t>Used</a:t>
            </a: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W/C Ratio:  Generally 0.4 - 0.6</a:t>
            </a: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Design Pressures Range from 450-600 psi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Grout Volumes Exceeded Min. Required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Some Shafts Needed Second Stage of Grouting, and One Took Three Stages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Digital Level Used to Measure Movement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Grouting Aspects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70" y="5530850"/>
            <a:ext cx="1394773" cy="7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1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5885"/>
            <a:ext cx="7543800" cy="56578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Grouting Equipment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00150"/>
            <a:ext cx="7543800" cy="56578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Grouting Equipment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35" y="1212850"/>
            <a:ext cx="7526865" cy="56451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Grouting Equipment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78837"/>
            <a:ext cx="7543800" cy="56578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 Grout Tubes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 Grout Tubes – Cont’d.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06549"/>
            <a:ext cx="5029200" cy="50292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003675" cy="4003675"/>
          </a:xfrm>
        </p:spPr>
      </p:pic>
    </p:spTree>
    <p:extLst>
      <p:ext uri="{BB962C8B-B14F-4D97-AF65-F5344CB8AC3E}">
        <p14:creationId xmlns:p14="http://schemas.microsoft.com/office/powerpoint/2010/main" val="300639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7"/>
          <a:stretch/>
        </p:blipFill>
        <p:spPr>
          <a:xfrm rot="5400000">
            <a:off x="4095376" y="1601696"/>
            <a:ext cx="5372847" cy="472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Packer Tubes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2"/>
          <a:stretch/>
        </p:blipFill>
        <p:spPr>
          <a:xfrm>
            <a:off x="10237" y="1143000"/>
            <a:ext cx="4256964" cy="4731140"/>
          </a:xfrm>
        </p:spPr>
      </p:pic>
    </p:spTree>
    <p:extLst>
      <p:ext uri="{BB962C8B-B14F-4D97-AF65-F5344CB8AC3E}">
        <p14:creationId xmlns:p14="http://schemas.microsoft.com/office/powerpoint/2010/main" val="316927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17" y="1066800"/>
            <a:ext cx="440068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Packer Manifold Controls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4280296" cy="5791200"/>
          </a:xfrm>
        </p:spPr>
      </p:pic>
    </p:spTree>
    <p:extLst>
      <p:ext uri="{BB962C8B-B14F-4D97-AF65-F5344CB8AC3E}">
        <p14:creationId xmlns:p14="http://schemas.microsoft.com/office/powerpoint/2010/main" val="237570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3307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Complex Urban Site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Many Utilities In This Congested </a:t>
            </a:r>
            <a:r>
              <a:rPr lang="en-US" sz="2800" dirty="0" smtClean="0"/>
              <a:t>Area</a:t>
            </a: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Consultant Design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First WisDOT Use of Shaft Base Grouting    (i.e. Tip Grouting or Post Grouting)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First Use of Non-redundant Deep Foundations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Completed Shaft Load Test Program – 6 Shafts, Presented at 2013 MWGC</a:t>
            </a:r>
          </a:p>
          <a:p>
            <a:pPr marL="109537" indent="0">
              <a:buSzPct val="80000"/>
              <a:buNone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Background – Cont’d.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8" descr="Image result for contractor concern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6855" y="4771671"/>
            <a:ext cx="1457739" cy="1241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975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22" y="1200150"/>
            <a:ext cx="7680278" cy="56578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to Pump Grout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62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7747000" cy="57081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Grouting – Before Lock-off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 Movement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14"/>
          <a:stretch/>
        </p:blipFill>
        <p:spPr>
          <a:xfrm>
            <a:off x="0" y="1143000"/>
            <a:ext cx="4114800" cy="425754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/>
          <a:stretch/>
        </p:blipFill>
        <p:spPr>
          <a:xfrm>
            <a:off x="4267200" y="1524000"/>
            <a:ext cx="487781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24" y="1066800"/>
            <a:ext cx="4223778" cy="5791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Grout Report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8" y="925840"/>
            <a:ext cx="4618742" cy="5932160"/>
          </a:xfrm>
        </p:spPr>
      </p:pic>
    </p:spTree>
    <p:extLst>
      <p:ext uri="{BB962C8B-B14F-4D97-AF65-F5344CB8AC3E}">
        <p14:creationId xmlns:p14="http://schemas.microsoft.com/office/powerpoint/2010/main" val="158653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0599"/>
            <a:ext cx="7391400" cy="586740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Grout Pressure vs Volume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3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Grout Pressure vs Movement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33817"/>
            <a:ext cx="7400499" cy="5829471"/>
          </a:xfrm>
        </p:spPr>
      </p:pic>
    </p:spTree>
    <p:extLst>
      <p:ext uri="{BB962C8B-B14F-4D97-AF65-F5344CB8AC3E}">
        <p14:creationId xmlns:p14="http://schemas.microsoft.com/office/powerpoint/2010/main" val="25147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50292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Need Proper Grouting/Pumping Equipment in Good Operating Condition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Redundant Grout Delivery System is Good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Recommend Using Experienced Contractor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Need to Make Real-time Decisions During Grouting Operations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Used Clean Granular Gravel Pack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Does Take Some Time to </a:t>
            </a:r>
            <a:r>
              <a:rPr lang="en-US" sz="2800" dirty="0" smtClean="0"/>
              <a:t>Complete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We Learned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Picture 2" descr="Image result for conclusions ima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129455"/>
            <a:ext cx="1497012" cy="894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50292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Can </a:t>
            </a:r>
            <a:r>
              <a:rPr lang="en-US" sz="2800" dirty="0"/>
              <a:t>Still Have Shaft Issues, Even With Base Grouting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Base </a:t>
            </a:r>
            <a:r>
              <a:rPr lang="en-US" sz="2800" dirty="0"/>
              <a:t>Grouting Does Not Remediate Shaft Defects/Issues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Base Grouting Is </a:t>
            </a:r>
            <a:r>
              <a:rPr lang="en-US" sz="2800" dirty="0"/>
              <a:t>Not a Substitute For Proper Shaft Construction Operations/Inspection and Base Cleaning</a:t>
            </a:r>
          </a:p>
          <a:p>
            <a:pPr marL="109537" indent="0">
              <a:buSzPct val="80000"/>
              <a:buNone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We Learned – Cont’d.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85" y="4876800"/>
            <a:ext cx="152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9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50292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3</a:t>
            </a:r>
            <a:r>
              <a:rPr lang="en-US" sz="2800" dirty="0" smtClean="0"/>
              <a:t> Bidders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Alternate Foundations: 1-Shafts, 2-Piles</a:t>
            </a:r>
          </a:p>
          <a:p>
            <a:pPr marL="109537" indent="0">
              <a:buSzPct val="80000"/>
              <a:buNone/>
            </a:pPr>
            <a:endParaRPr lang="en-US" sz="2800" dirty="0" smtClean="0"/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Grouting Costs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74" y="498159"/>
            <a:ext cx="749326" cy="121348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509037"/>
              </p:ext>
            </p:extLst>
          </p:nvPr>
        </p:nvGraphicFramePr>
        <p:xfrm>
          <a:off x="304800" y="2362199"/>
          <a:ext cx="8534400" cy="32678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175099"/>
                <a:gridCol w="2177701"/>
                <a:gridCol w="1676400"/>
                <a:gridCol w="1676400"/>
              </a:tblGrid>
              <a:tr h="498738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/>
                        <a:t>Item</a:t>
                      </a:r>
                      <a:endParaRPr lang="en-US" sz="2800" b="1" baseline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/>
                        <a:t>Unit</a:t>
                      </a:r>
                      <a:endParaRPr lang="en-US" sz="2800" b="1" baseline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/>
                        <a:t>Bidder 1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28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/>
                        <a:t>Bidder 2</a:t>
                      </a:r>
                      <a:endParaRPr lang="en-US" sz="2800" b="1" baseline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/>
                        <a:t>Bidder 3</a:t>
                      </a:r>
                      <a:endParaRPr lang="en-US" sz="2800" b="1" baseline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792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Base Grouting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Each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$10,700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$22,000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$2,000</a:t>
                      </a:r>
                      <a:endParaRPr lang="en-US" sz="2400" dirty="0"/>
                    </a:p>
                  </a:txBody>
                  <a:tcPr/>
                </a:tc>
              </a:tr>
              <a:tr h="4400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59”</a:t>
                      </a:r>
                      <a:r>
                        <a:rPr lang="el-GR" sz="2400" dirty="0" smtClean="0"/>
                        <a:t>ϕ</a:t>
                      </a:r>
                      <a:r>
                        <a:rPr lang="en-US" sz="2400" dirty="0" smtClean="0"/>
                        <a:t> Shaft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Lin Ft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$805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$1350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$1370</a:t>
                      </a:r>
                      <a:endParaRPr lang="en-US" sz="2400" dirty="0"/>
                    </a:p>
                  </a:txBody>
                  <a:tcPr/>
                </a:tc>
              </a:tr>
              <a:tr h="7347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98”</a:t>
                      </a:r>
                      <a:r>
                        <a:rPr lang="el-GR" sz="2400" dirty="0" smtClean="0"/>
                        <a:t>ϕ</a:t>
                      </a:r>
                      <a:r>
                        <a:rPr lang="en-US" sz="2400" dirty="0" smtClean="0"/>
                        <a:t> Shaft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Lin Ft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$1120 - $1400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$2000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$2370</a:t>
                      </a:r>
                      <a:endParaRPr lang="en-US" sz="2400" dirty="0"/>
                    </a:p>
                  </a:txBody>
                  <a:tcPr/>
                </a:tc>
              </a:tr>
              <a:tr h="7347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118”</a:t>
                      </a:r>
                      <a:r>
                        <a:rPr lang="el-GR" sz="2400" dirty="0" smtClean="0"/>
                        <a:t>ϕ</a:t>
                      </a:r>
                      <a:r>
                        <a:rPr lang="en-US" sz="2400" dirty="0" smtClean="0"/>
                        <a:t> Shaft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Lin Ft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$1600 - $1650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$2200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$3017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Don’t Have Many Future Projects With Extensive Shaft Needs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When WisDOT Does Use Shafts, Generally </a:t>
            </a:r>
            <a:r>
              <a:rPr lang="en-US" sz="2800" dirty="0"/>
              <a:t>I</a:t>
            </a:r>
            <a:r>
              <a:rPr lang="en-US" sz="2800" dirty="0" smtClean="0"/>
              <a:t>nvolves Multiple 3-4’</a:t>
            </a:r>
            <a:r>
              <a:rPr lang="el-GR" sz="2800" dirty="0" smtClean="0"/>
              <a:t>ϕ</a:t>
            </a:r>
            <a:r>
              <a:rPr lang="en-US" sz="2800" dirty="0" smtClean="0"/>
              <a:t> Shafts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Will Incorporate Lessons Learned From Zoo Projects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Will </a:t>
            </a:r>
            <a:r>
              <a:rPr lang="en-US" sz="2800" u="sng" dirty="0" smtClean="0"/>
              <a:t>Probably</a:t>
            </a:r>
            <a:r>
              <a:rPr lang="en-US" sz="2800" dirty="0" smtClean="0"/>
              <a:t> Use Base Grouting Again if Have Similar Demands/Applications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Moving Forward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1026" name="Picture 2" descr="C:\Users\dotrpa\AppData\Local\Microsoft\Windows\Temporary Internet Files\Content.IE5\TABKJHRV\Walking-to-the-futur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4052" y="4800600"/>
            <a:ext cx="1955934" cy="1371600"/>
          </a:xfrm>
          <a:prstGeom prst="rect">
            <a:avLst/>
          </a:prstGeom>
          <a:noFill/>
        </p:spPr>
      </p:pic>
      <p:sp>
        <p:nvSpPr>
          <p:cNvPr id="1028" name="AutoShape 4" descr="Image result for images of future directions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3307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System-System                                   Interchange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Major Players                                                     Involved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Adjacent to                                                County Zoo</a:t>
            </a:r>
          </a:p>
          <a:p>
            <a:pPr>
              <a:buSzPct val="80000"/>
              <a:buNone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General Map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0"/>
            <a:ext cx="51816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646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3307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endParaRPr lang="en-US" sz="2800" b="1" dirty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b="1" dirty="0" smtClean="0"/>
              <a:t>Questions?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1033" name="AutoShape 9" descr="Image result for base course images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C:\Users\dotrpa\AppData\Local\Microsoft\Windows\Temporary Internet Files\Content.IE5\UH7PVG7A\questions-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1674" y="1752599"/>
            <a:ext cx="3463925" cy="3860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44" y="1143000"/>
            <a:ext cx="8013507" cy="5715000"/>
          </a:xfrm>
          <a:prstGeom prst="rect">
            <a:avLst/>
          </a:prstGeom>
          <a:ln>
            <a:solidFill>
              <a:srgbClr val="1C75BC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Rendition of Zoo Core Interchange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43200"/>
            <a:ext cx="9715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153400" cy="40386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Glacial Till/Outwash Soils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Generally Consists of Clays and Silts That Can Be Mixed With Sands, and Sand Layers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Can Find Layers of Sand/Gravel With Cobbles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Profile is Not Very Consistent Between Borings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Blow Counts 10-50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Unconfined Compressive Strengths 1.5-4.5 </a:t>
            </a:r>
            <a:r>
              <a:rPr lang="en-US" sz="2800" dirty="0" err="1" smtClean="0"/>
              <a:t>tsf</a:t>
            </a:r>
            <a:endParaRPr lang="en-US" sz="2800" dirty="0" smtClean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Dolomite Bedrock Generally 120’ Deep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err="1" smtClean="0"/>
              <a:t>Watertable</a:t>
            </a:r>
            <a:r>
              <a:rPr lang="en-US" sz="2800" dirty="0" smtClean="0"/>
              <a:t> Generally 10-25’ Deep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Geotechnical Site Characteristics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3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54230"/>
            <a:ext cx="7315200" cy="58378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Soil Profile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7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3307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WisDOT Uses Shafts Sparingly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Limited Number of Shaft Contractors in Wi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Foundation Demands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Tall piers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Large overturning moments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Large axial loads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Large lateral loads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Would require large pile </a:t>
            </a:r>
            <a:r>
              <a:rPr lang="en-US" sz="2400" dirty="0" err="1" smtClean="0"/>
              <a:t>substructers</a:t>
            </a:r>
            <a:endParaRPr lang="en-US" sz="2400" dirty="0" smtClean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Speed of Construction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Drilled Shafts?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99" y="2588999"/>
            <a:ext cx="1591101" cy="15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3307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Footing Constraints – Smaller Footprint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Limited physical room for foundations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Underground </a:t>
            </a:r>
            <a:r>
              <a:rPr lang="en-US" sz="2400" dirty="0"/>
              <a:t>u</a:t>
            </a:r>
            <a:r>
              <a:rPr lang="en-US" sz="2400" dirty="0" smtClean="0"/>
              <a:t>tility conflicts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Overhead clearance problems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 smtClean="0"/>
              <a:t>Staging/Traffic sequencing issues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 smtClean="0"/>
              <a:t>Cost Competitive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Drilled Shafts – Cont’d.?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5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WisDOT3">
      <a:dk1>
        <a:srgbClr val="253D92"/>
      </a:dk1>
      <a:lt1>
        <a:srgbClr val="FFFFFF"/>
      </a:lt1>
      <a:dk2>
        <a:srgbClr val="5772D5"/>
      </a:dk2>
      <a:lt2>
        <a:srgbClr val="D8D8D8"/>
      </a:lt2>
      <a:accent1>
        <a:srgbClr val="EE0000"/>
      </a:accent1>
      <a:accent2>
        <a:srgbClr val="5772D5"/>
      </a:accent2>
      <a:accent3>
        <a:srgbClr val="FF7979"/>
      </a:accent3>
      <a:accent4>
        <a:srgbClr val="B1E2F5"/>
      </a:accent4>
      <a:accent5>
        <a:srgbClr val="FFFFFF"/>
      </a:accent5>
      <a:accent6>
        <a:srgbClr val="FFFFFF"/>
      </a:accent6>
      <a:hlink>
        <a:srgbClr val="00B0F0"/>
      </a:hlink>
      <a:folHlink>
        <a:srgbClr val="B1E2F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5048</TotalTime>
  <Words>1926</Words>
  <Application>Microsoft Office PowerPoint</Application>
  <PresentationFormat>On-screen Show (4:3)</PresentationFormat>
  <Paragraphs>344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Wingdings</vt:lpstr>
      <vt:lpstr>Wingdings 2</vt:lpstr>
      <vt:lpstr>Wingdings 3</vt:lpstr>
      <vt:lpstr>Concourse</vt:lpstr>
      <vt:lpstr>Drilled Shaft Base Grouting – Zoo Interchange Project</vt:lpstr>
      <vt:lpstr>Project Background</vt:lpstr>
      <vt:lpstr>Project Background – Cont’d.</vt:lpstr>
      <vt:lpstr>  General Map</vt:lpstr>
      <vt:lpstr>Rendition of Zoo Core Interchange</vt:lpstr>
      <vt:lpstr>Geotechnical Site Characteristics</vt:lpstr>
      <vt:lpstr>Typical Soil Profile</vt:lpstr>
      <vt:lpstr>Why Drilled Shafts?</vt:lpstr>
      <vt:lpstr>Why Drilled Shafts – Cont’d.?</vt:lpstr>
      <vt:lpstr>Base Grouting</vt:lpstr>
      <vt:lpstr>Base Grouting Basics</vt:lpstr>
      <vt:lpstr>Benefits of Base Grouting</vt:lpstr>
      <vt:lpstr>Benefits Cont’d.</vt:lpstr>
      <vt:lpstr>What Base Grouting Is Not</vt:lpstr>
      <vt:lpstr>Base Grouting Design</vt:lpstr>
      <vt:lpstr>Base Grouting Design – Cont’d.</vt:lpstr>
      <vt:lpstr>Base Grouting Design – Cont’d.</vt:lpstr>
      <vt:lpstr>Base Grouting Design – Cont’d.</vt:lpstr>
      <vt:lpstr>Drilled Shaft Background</vt:lpstr>
      <vt:lpstr>Base Grouting – Spec. Highlights</vt:lpstr>
      <vt:lpstr>Base Grouting Criteria</vt:lpstr>
      <vt:lpstr>Base Grouting Aspects</vt:lpstr>
      <vt:lpstr>Grouting Equipment</vt:lpstr>
      <vt:lpstr>Grouting Equipment</vt:lpstr>
      <vt:lpstr>Grouting Equipment</vt:lpstr>
      <vt:lpstr>Bottom Grout Tubes</vt:lpstr>
      <vt:lpstr>Bottom Grout Tubes – Cont’d.</vt:lpstr>
      <vt:lpstr>Packer Tubes</vt:lpstr>
      <vt:lpstr>Packer Manifold Controls</vt:lpstr>
      <vt:lpstr>Starting to Pump Grout</vt:lpstr>
      <vt:lpstr>Grouting – Before Lock-off</vt:lpstr>
      <vt:lpstr>Measuring Movement</vt:lpstr>
      <vt:lpstr>Field Grout Report</vt:lpstr>
      <vt:lpstr>Field Grout Pressure vs Volume</vt:lpstr>
      <vt:lpstr>Field Grout Pressure vs Movement</vt:lpstr>
      <vt:lpstr>Things We Learned</vt:lpstr>
      <vt:lpstr>Things We Learned – Cont’d.</vt:lpstr>
      <vt:lpstr>Base Grouting Costs</vt:lpstr>
      <vt:lpstr>Moving Forward</vt:lpstr>
      <vt:lpstr>Questions</vt:lpstr>
    </vt:vector>
  </TitlesOfParts>
  <Company>Wisconsin Department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Department of Transportation</dc:title>
  <dc:subject>Wisconsin Department of Transportation Power Point Presentation</dc:subject>
  <dc:creator>WisDOT</dc:creator>
  <cp:keywords>Wisconsin Department of Transportation Power Point Presentation</cp:keywords>
  <dc:description>2012</dc:description>
  <cp:lastModifiedBy>ARNDORFER, ROBERT P</cp:lastModifiedBy>
  <cp:revision>347</cp:revision>
  <cp:lastPrinted>2016-10-13T11:48:15Z</cp:lastPrinted>
  <dcterms:created xsi:type="dcterms:W3CDTF">2012-06-26T13:11:17Z</dcterms:created>
  <dcterms:modified xsi:type="dcterms:W3CDTF">2016-10-13T11:59:30Z</dcterms:modified>
</cp:coreProperties>
</file>