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334" r:id="rId3"/>
    <p:sldId id="320" r:id="rId4"/>
    <p:sldId id="392" r:id="rId5"/>
    <p:sldId id="332" r:id="rId6"/>
    <p:sldId id="348" r:id="rId7"/>
    <p:sldId id="350" r:id="rId8"/>
    <p:sldId id="325" r:id="rId9"/>
    <p:sldId id="347" r:id="rId10"/>
    <p:sldId id="385" r:id="rId11"/>
    <p:sldId id="380" r:id="rId12"/>
    <p:sldId id="351" r:id="rId13"/>
    <p:sldId id="384" r:id="rId14"/>
    <p:sldId id="379" r:id="rId15"/>
    <p:sldId id="378" r:id="rId16"/>
    <p:sldId id="352" r:id="rId17"/>
    <p:sldId id="356" r:id="rId18"/>
    <p:sldId id="358" r:id="rId19"/>
    <p:sldId id="362" r:id="rId20"/>
    <p:sldId id="353" r:id="rId21"/>
    <p:sldId id="359" r:id="rId22"/>
    <p:sldId id="355" r:id="rId23"/>
    <p:sldId id="363" r:id="rId24"/>
    <p:sldId id="357" r:id="rId25"/>
    <p:sldId id="364" r:id="rId26"/>
    <p:sldId id="367" r:id="rId27"/>
    <p:sldId id="393" r:id="rId28"/>
    <p:sldId id="394" r:id="rId29"/>
    <p:sldId id="328" r:id="rId30"/>
    <p:sldId id="315" r:id="rId31"/>
    <p:sldId id="368" r:id="rId32"/>
    <p:sldId id="370" r:id="rId33"/>
    <p:sldId id="343" r:id="rId34"/>
    <p:sldId id="344" r:id="rId35"/>
    <p:sldId id="316" r:id="rId36"/>
    <p:sldId id="323" r:id="rId37"/>
    <p:sldId id="260" r:id="rId38"/>
    <p:sldId id="396" r:id="rId39"/>
    <p:sldId id="397" r:id="rId40"/>
    <p:sldId id="369" r:id="rId41"/>
    <p:sldId id="386" r:id="rId42"/>
    <p:sldId id="371" r:id="rId43"/>
    <p:sldId id="390" r:id="rId44"/>
    <p:sldId id="391" r:id="rId45"/>
    <p:sldId id="372" r:id="rId46"/>
    <p:sldId id="387" r:id="rId47"/>
    <p:sldId id="382" r:id="rId48"/>
    <p:sldId id="381" r:id="rId49"/>
    <p:sldId id="383" r:id="rId50"/>
    <p:sldId id="336" r:id="rId51"/>
    <p:sldId id="388" r:id="rId5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681"/>
    <a:srgbClr val="A7C2FF"/>
    <a:srgbClr val="2F4CB7"/>
    <a:srgbClr val="BFC9EF"/>
    <a:srgbClr val="002F9D"/>
    <a:srgbClr val="4B68D1"/>
    <a:srgbClr val="253D92"/>
    <a:srgbClr val="89A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1" autoAdjust="0"/>
    <p:restoredTop sz="96198" autoAdjust="0"/>
  </p:normalViewPr>
  <p:slideViewPr>
    <p:cSldViewPr>
      <p:cViewPr varScale="1">
        <p:scale>
          <a:sx n="86" d="100"/>
          <a:sy n="86" d="100"/>
        </p:scale>
        <p:origin x="49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200" d="100"/>
          <a:sy n="200" d="100"/>
        </p:scale>
        <p:origin x="-444" y="496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619" y="0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6409737-B42F-4E99-BE9E-3150B19156F7}" type="datetimeFigureOut">
              <a:rPr lang="en-US"/>
              <a:pPr>
                <a:defRPr/>
              </a:pPr>
              <a:t>4/10/2018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39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619" y="8830639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5B7B7E-BD6A-4951-A152-0A8C255FD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181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619" y="0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0B40AD-C3B0-4F65-94B5-F66320FF2E04}" type="datetimeFigureOut">
              <a:rPr lang="en-US"/>
              <a:pPr>
                <a:defRPr/>
              </a:pPr>
              <a:t>4/10/2018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79" tIns="45190" rIns="90379" bIns="4519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12" y="4416104"/>
            <a:ext cx="5609576" cy="4182440"/>
          </a:xfrm>
          <a:prstGeom prst="rect">
            <a:avLst/>
          </a:prstGeom>
        </p:spPr>
        <p:txBody>
          <a:bodyPr vert="horz" lIns="90379" tIns="45190" rIns="90379" bIns="4519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39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619" y="8830639"/>
            <a:ext cx="3037212" cy="464193"/>
          </a:xfrm>
          <a:prstGeom prst="rect">
            <a:avLst/>
          </a:prstGeom>
        </p:spPr>
        <p:txBody>
          <a:bodyPr vert="horz" lIns="90379" tIns="45190" rIns="90379" bIns="4519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488F0C-6769-4BD1-B394-ECE77D272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362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943DFA-035C-4DA5-9840-62FA0030F74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Before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well prepared with content. Know facts and figures and your audience.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Everyone should be able to read the slides but if NOT, read it to them. Otherwise don’t include it.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a final check on microphone and other equipment well before the start time.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Practice the presentation aloud several times. Feel comfortable.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Drink fluids and do something to relax you.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During presentation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Smile and be confident. 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Introduce yourself and the organization.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Speak with energy, clearly, and in a reasonable volume so everyone can hear you.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Do not read each line on the slide show – use your own wording and add in examples or additional information which will aid in comprehension.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Talk “friendly” and with the attitude that you are here to provide information and assistance. Have a “win/win” attitude.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an error, politely clarify or correct it. Move on quickly and don’t dwell on it.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can’t answer a question, politely indicate you don’t have the information available. Indicate that you will follow-up individually with the requestor. 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After presentation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available for follow up.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Be prepared for additional comments, questions or clarifications.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Maintain composure.</a:t>
            </a:r>
          </a:p>
          <a:p>
            <a:pPr marL="230241" indent="-230241">
              <a:buFont typeface="+mj-lt"/>
              <a:buAutoNum type="arabicPeriod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If you make a promise, be sure to follow up quickly or reassign if appropriate.</a:t>
            </a:r>
          </a:p>
        </p:txBody>
      </p:sp>
    </p:spTree>
    <p:extLst>
      <p:ext uri="{BB962C8B-B14F-4D97-AF65-F5344CB8AC3E}">
        <p14:creationId xmlns:p14="http://schemas.microsoft.com/office/powerpoint/2010/main" val="1558943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54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34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73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01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2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87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65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2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00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49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17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896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18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70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3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699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85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29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80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337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cs typeface="Arial" charset="0"/>
              </a:rPr>
              <a:t>Overview of the Unit</a:t>
            </a:r>
            <a:r>
              <a:rPr lang="en-US" baseline="0" dirty="0">
                <a:latin typeface="Arial" charset="0"/>
                <a:cs typeface="Arial" charset="0"/>
              </a:rPr>
              <a:t> or Sections place within BTS, Employees</a:t>
            </a:r>
          </a:p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85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45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838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571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497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969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774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213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92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666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935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64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964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175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730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25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744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209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599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633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268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97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17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7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rgbClr val="21368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0A2AD120-39C9-4762-9808-4997980F33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89C35698-ECFA-45D4-B95F-4F52958123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4D1A753E-EC79-4AA7-8B4D-F379B7F83D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DB104AA0-9F21-4485-B088-466B0F3009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664698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C38AFE01-58B7-4B7A-B8D5-787EBD0E15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96E48EDD-1FD1-4C50-94FF-D58D47BF00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E0710924-D447-41AA-9A85-433CA037B1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 flipV="1">
            <a:off x="0" y="5206360"/>
            <a:ext cx="9144000" cy="171204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15026 h 23922"/>
              <a:gd name="connsiteX1" fmla="*/ 21600 w 21600"/>
              <a:gd name="connsiteY1" fmla="*/ 0 h 23922"/>
              <a:gd name="connsiteX2" fmla="*/ 21600 w 21600"/>
              <a:gd name="connsiteY2" fmla="*/ 17322 h 23922"/>
              <a:gd name="connsiteX3" fmla="*/ 0 w 21600"/>
              <a:gd name="connsiteY3" fmla="*/ 20172 h 23922"/>
              <a:gd name="connsiteX4" fmla="*/ 0 w 21600"/>
              <a:gd name="connsiteY4" fmla="*/ 15026 h 23922"/>
              <a:gd name="connsiteX0" fmla="*/ 0 w 21600"/>
              <a:gd name="connsiteY0" fmla="*/ 0 h 8896"/>
              <a:gd name="connsiteX1" fmla="*/ 21600 w 21600"/>
              <a:gd name="connsiteY1" fmla="*/ 0 h 8896"/>
              <a:gd name="connsiteX2" fmla="*/ 21600 w 21600"/>
              <a:gd name="connsiteY2" fmla="*/ 2296 h 8896"/>
              <a:gd name="connsiteX3" fmla="*/ 0 w 21600"/>
              <a:gd name="connsiteY3" fmla="*/ 5146 h 8896"/>
              <a:gd name="connsiteX4" fmla="*/ 0 w 21600"/>
              <a:gd name="connsiteY4" fmla="*/ 0 h 8896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3704 h 10000"/>
              <a:gd name="connsiteX3" fmla="*/ 0 w 10000"/>
              <a:gd name="connsiteY3" fmla="*/ 5785 h 10000"/>
              <a:gd name="connsiteX4" fmla="*/ 0 w 10000"/>
              <a:gd name="connsiteY4" fmla="*/ 0 h 10000"/>
              <a:gd name="connsiteX0" fmla="*/ 0 w 10000"/>
              <a:gd name="connsiteY0" fmla="*/ 367 h 10367"/>
              <a:gd name="connsiteX1" fmla="*/ 10000 w 10000"/>
              <a:gd name="connsiteY1" fmla="*/ 367 h 10367"/>
              <a:gd name="connsiteX2" fmla="*/ 10000 w 10000"/>
              <a:gd name="connsiteY2" fmla="*/ 4071 h 10367"/>
              <a:gd name="connsiteX3" fmla="*/ 0 w 10000"/>
              <a:gd name="connsiteY3" fmla="*/ 6152 h 10367"/>
              <a:gd name="connsiteX4" fmla="*/ 0 w 10000"/>
              <a:gd name="connsiteY4" fmla="*/ 367 h 10367"/>
              <a:gd name="connsiteX0" fmla="*/ 0 w 10000"/>
              <a:gd name="connsiteY0" fmla="*/ 367 h 8620"/>
              <a:gd name="connsiteX1" fmla="*/ 10000 w 10000"/>
              <a:gd name="connsiteY1" fmla="*/ 367 h 8620"/>
              <a:gd name="connsiteX2" fmla="*/ 10000 w 10000"/>
              <a:gd name="connsiteY2" fmla="*/ 4071 h 8620"/>
              <a:gd name="connsiteX3" fmla="*/ 0 w 10000"/>
              <a:gd name="connsiteY3" fmla="*/ 6152 h 8620"/>
              <a:gd name="connsiteX4" fmla="*/ 0 w 10000"/>
              <a:gd name="connsiteY4" fmla="*/ 367 h 8620"/>
              <a:gd name="connsiteX0" fmla="*/ 0 w 10000"/>
              <a:gd name="connsiteY0" fmla="*/ 426 h 12067"/>
              <a:gd name="connsiteX1" fmla="*/ 10000 w 10000"/>
              <a:gd name="connsiteY1" fmla="*/ 426 h 12067"/>
              <a:gd name="connsiteX2" fmla="*/ 10000 w 10000"/>
              <a:gd name="connsiteY2" fmla="*/ 4723 h 12067"/>
              <a:gd name="connsiteX3" fmla="*/ 0 w 10000"/>
              <a:gd name="connsiteY3" fmla="*/ 7137 h 12067"/>
              <a:gd name="connsiteX4" fmla="*/ 0 w 10000"/>
              <a:gd name="connsiteY4" fmla="*/ 426 h 1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2067">
                <a:moveTo>
                  <a:pt x="0" y="426"/>
                </a:moveTo>
                <a:lnTo>
                  <a:pt x="10000" y="426"/>
                </a:lnTo>
                <a:lnTo>
                  <a:pt x="10000" y="4723"/>
                </a:lnTo>
                <a:cubicBezTo>
                  <a:pt x="8802" y="0"/>
                  <a:pt x="3211" y="12067"/>
                  <a:pt x="0" y="7137"/>
                </a:cubicBezTo>
                <a:lnTo>
                  <a:pt x="0" y="426"/>
                </a:lnTo>
                <a:close/>
              </a:path>
            </a:pathLst>
          </a:custGeom>
          <a:blipFill>
            <a:blip r:embed="rId9" cstate="print"/>
            <a:stretch>
              <a:fillRect t="-50000"/>
            </a:stretch>
          </a:blip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30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 descr="WisDOTlogo.gif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308002" y="5943600"/>
            <a:ext cx="762000" cy="762000"/>
          </a:xfrm>
          <a:prstGeom prst="ellipse">
            <a:avLst/>
          </a:prstGeom>
          <a:ln w="38100" cap="rnd" cmpd="sng">
            <a:solidFill>
              <a:schemeClr val="bg1"/>
            </a:solidFill>
          </a:ln>
          <a:effectLst>
            <a:outerShdw blurRad="50800" dist="38100" dir="5400000" algn="t" rotWithShape="0">
              <a:srgbClr val="213681">
                <a:alpha val="4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rgbClr val="002F9D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961" y="228600"/>
            <a:ext cx="8305800" cy="1524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tx1"/>
                </a:solidFill>
              </a:rPr>
              <a:t>Chippewa River Bridge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 Foundation Issues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381000" y="4267200"/>
            <a:ext cx="8382000" cy="1524000"/>
          </a:xfrm>
        </p:spPr>
        <p:txBody>
          <a:bodyPr/>
          <a:lstStyle/>
          <a:p>
            <a:pPr marR="0" algn="ctr" eaLnBrk="1" hangingPunct="1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Midwest Geotechnical Conference</a:t>
            </a:r>
          </a:p>
          <a:p>
            <a:pPr marR="0" algn="ctr" eaLnBrk="1" hangingPunct="1">
              <a:spcBef>
                <a:spcPts val="200"/>
              </a:spcBef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St. Louis, Missouri</a:t>
            </a:r>
          </a:p>
          <a:p>
            <a:pPr marR="0" algn="ctr" eaLnBrk="1" hangingPunct="1"/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Bob Arndorfer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81200"/>
            <a:ext cx="3543300" cy="17716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Scour Repairs Developed to Address Issues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Proposed Repairs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Clean Overburden to Bedrock Surface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Place Grout Bags Around Entire Footing Perimeter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Grout Under Edges of Existing Footing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Let Cost of $25k – Next Low Bidder is $56k??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Repairs Appeared to Have Solved Issues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Scour Repairs - 2000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971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 Scour Repair Plans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3" y="1066800"/>
            <a:ext cx="7609417" cy="570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43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Mid/Late-2000 Underwater Inspections Indicate Scour Issues Had Re-appeared at Pier 3 and Also Pier 4 of B-147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Main Water Flow Near These Two Piers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Plan Developed to Address Scour Issues and Other Superstructure Maintenance Work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Construction – Summer 2017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Scour Issues Re-appear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886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305801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Proposed Work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Replace Deck Joints and Abutment </a:t>
            </a:r>
            <a:r>
              <a:rPr lang="en-US" sz="2400" dirty="0" err="1"/>
              <a:t>Backwalls</a:t>
            </a:r>
            <a:endParaRPr lang="en-US" sz="2400" dirty="0"/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Place Polymer Deck Overlay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Grout Bag Repair at two Piers (Pier 3 [B-146] &amp; Pier 4 [B-147]) {Similar Method as Previous Scour Remediation Work}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Completion Date - Fall 2017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Construction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10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Repair Plans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62" y="1067926"/>
            <a:ext cx="7609417" cy="570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77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Repair Plans – Cont’d.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21" y="4038600"/>
            <a:ext cx="3631853" cy="2723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" y="1066800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93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Prior to Beginning 2017 Scour Work, Contractor Dives Pier 3 of B-146 and Finds Issues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Footing Much Thicker than Construction Plans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Not All Previous Grout Bags in Place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Bags Located 3-4’ Above Streambed Elevation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Apparent Scouring Under Grout Bags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Appears There is Undermining Below Footing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Contractor Concern for Worker Safety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Claims Changed Conditions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b="1" dirty="0"/>
              <a:t>As a Result:  </a:t>
            </a:r>
            <a:r>
              <a:rPr lang="en-US" sz="2800" dirty="0"/>
              <a:t>Department Decides to Drill Through Existing Footing at Pier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Foundation Repairs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821" y="1905000"/>
            <a:ext cx="1368757" cy="136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23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Drill a Second Hole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 3 Boring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046908"/>
            <a:ext cx="7635939" cy="572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03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Found 5.5’ Deteriorated Areas of Concrete Within the Footing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Found 1.0’ of Native Sand/Gravel Between Base of Footing and Bedrock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b="1" dirty="0">
                <a:solidFill>
                  <a:srgbClr val="FF0000"/>
                </a:solidFill>
              </a:rPr>
              <a:t>Now What??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>
              <a:solidFill>
                <a:srgbClr val="FF0000"/>
              </a:solidFill>
            </a:endParaRP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Drill Second Hole in Pier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Boring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555" y="3285130"/>
            <a:ext cx="3429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03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 3 Boring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066800"/>
            <a:ext cx="7609417" cy="5707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881330"/>
            <a:ext cx="1209529" cy="88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83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Issues With a Project Currently Under Construction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Will Not Be Able to Provide Complete Story as Repairs Are Not Started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Important Enough to Discuss at This Conference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04" y="4724400"/>
            <a:ext cx="2628900" cy="136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56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Found 4.5’ Deteriorated Concrete at Base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Found 6” Void at Footing/Rock Interface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Things Getting Worse??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Where Do We Go From Here?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Hole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87" y="3581400"/>
            <a:ext cx="129264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15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Structure Has Been Open For 25 Years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Have Had Scour Issues - No Foundation Movement/Issues 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Obviously Not All Footings Supported on Void/Sand/Gravel, or it Would Have Moved.</a:t>
            </a:r>
            <a:endParaRPr lang="en-US" sz="2400" dirty="0"/>
          </a:p>
          <a:p>
            <a:pPr>
              <a:buSzPct val="80000"/>
              <a:buFont typeface="Wingdings" pitchFamily="2" charset="2"/>
              <a:buChar char="§"/>
            </a:pPr>
            <a:endParaRPr lang="en-US" sz="1600" dirty="0"/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How Significant Are the Issues? 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Elected to Error on Conservative Side – Action Needed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Closed Bridge –   Traffic Issues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928" y="4719476"/>
            <a:ext cx="1579472" cy="157492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657600" y="5410200"/>
            <a:ext cx="304800" cy="1219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41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495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Took Approximately 1 Week to Mobilize Barge/Rig and Complete Two Borings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During That Time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Project Required Staged Construction (B-146 First)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B-146 Closed (All Traffic Move to Adjacent Bridge)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Working on Deck Repairs to B-146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Completed B-146 Deck Repairs – Moved Traffic From Adjacent Bridge to B-146 at 10 AM on Friday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Decision Made at Noon Friday to Remove All Traffic From B-146 Until Dept. Had More Information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On-Going Constr. Project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00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495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During Intervening 2-hour Period, Contractor Removed Abut. </a:t>
            </a:r>
            <a:r>
              <a:rPr lang="en-US" sz="2800" dirty="0" err="1"/>
              <a:t>Backwalls</a:t>
            </a:r>
            <a:r>
              <a:rPr lang="en-US" sz="2800" dirty="0"/>
              <a:t> and Approaches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Could Not Move Traffic Back – Emergency Detour Needed – Another Bridge, Local Roads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Detour Lasted About 2 weeks Until Repairs Made to B-147 and Traffic Moved Back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Because of Need to Limit Detour Time, All Let Contract Repairs to B-147 Deck Not Completed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B-146 Remained Closed</a:t>
            </a:r>
            <a:endParaRPr lang="en-US" sz="2400" dirty="0"/>
          </a:p>
          <a:p>
            <a:pPr lvl="1">
              <a:buSzPct val="80000"/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Work – Cont’d.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786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Review of Original Bridge Plans and Construction Records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Review 2000 Scour Remediation Plans/Records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Review Maintenance Underwater Inspection Records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Began Additional Borings At All Water Piers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Detailed Forensic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7" y="4524375"/>
            <a:ext cx="23336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74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Construction As-</a:t>
            </a:r>
            <a:r>
              <a:rPr lang="en-US" sz="2800" dirty="0" err="1"/>
              <a:t>Builts</a:t>
            </a:r>
            <a:r>
              <a:rPr lang="en-US" sz="2800" dirty="0"/>
              <a:t>/Records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Original Pier Excavations Appeared to Go Well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Combination Footing/Seal Foundations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Piers 1-5 Were </a:t>
            </a:r>
            <a:r>
              <a:rPr lang="en-US" sz="2400" dirty="0" err="1"/>
              <a:t>Tremie</a:t>
            </a:r>
            <a:r>
              <a:rPr lang="en-US" sz="2400" dirty="0"/>
              <a:t>-poured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Daily Diaries Show No Issues With </a:t>
            </a:r>
            <a:r>
              <a:rPr lang="en-US" sz="2400" dirty="0" err="1"/>
              <a:t>Tremie</a:t>
            </a:r>
            <a:r>
              <a:rPr lang="en-US" sz="2400" dirty="0"/>
              <a:t> Pours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Variable-thickness Footings Due to Variable Bedrock Surface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No As-Built Notes of Differences From Plan, Other Than Footing at Pier 3 Was Raised 1 foot Due to Higher Rock Surface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Piers Built in Winter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18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50292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Additional Borings At All Water Piers (1-5)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At Least 2 Borings Through Each Footing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Some From Barge, Some Through Deck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Top/Bottom of Footings Not Level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Some Borings Indicated Good Footing/Rock Contact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Piers 1, 2, and 4:  (2 borings each)</a:t>
            </a:r>
          </a:p>
          <a:p>
            <a:pPr lvl="2">
              <a:buSzPct val="80000"/>
              <a:buFont typeface="Wingdings" panose="05000000000000000000" pitchFamily="2" charset="2"/>
              <a:buChar char="ü"/>
            </a:pPr>
            <a:r>
              <a:rPr lang="en-US" sz="2200" dirty="0"/>
              <a:t>Good Existing Footing Concrete</a:t>
            </a:r>
          </a:p>
          <a:p>
            <a:pPr lvl="2">
              <a:buSzPct val="80000"/>
              <a:buFont typeface="Wingdings" panose="05000000000000000000" pitchFamily="2" charset="2"/>
              <a:buChar char="ü"/>
            </a:pPr>
            <a:r>
              <a:rPr lang="en-US" sz="2200" dirty="0"/>
              <a:t>Some Zones of Sand/Gravel at Rock Interface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Piers 3 (6 borings), and 5 (5 borings):</a:t>
            </a:r>
          </a:p>
          <a:p>
            <a:pPr lvl="2">
              <a:buSzPct val="80000"/>
              <a:buFont typeface="Wingdings" panose="05000000000000000000" pitchFamily="2" charset="2"/>
              <a:buChar char="ü"/>
            </a:pPr>
            <a:r>
              <a:rPr lang="en-US" sz="2200" dirty="0"/>
              <a:t>Zones of Deteriorated/bad Concrete In Existing Footing</a:t>
            </a:r>
          </a:p>
          <a:p>
            <a:pPr lvl="2">
              <a:buSzPct val="80000"/>
              <a:buFont typeface="Wingdings" panose="05000000000000000000" pitchFamily="2" charset="2"/>
              <a:buChar char="ü"/>
            </a:pPr>
            <a:r>
              <a:rPr lang="en-US" sz="2200" dirty="0"/>
              <a:t>Some Zones of Sand/Gravel/Void at Rock Interface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>
              <a:solidFill>
                <a:srgbClr val="FF0000"/>
              </a:solidFill>
            </a:endParaRP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Findings – Cont’d.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691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Drilling Operations – Pier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79" y="1066801"/>
            <a:ext cx="7465178" cy="570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18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Adjacent Piers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1" y="1054608"/>
            <a:ext cx="7525335" cy="57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29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3307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Deeper Bedrock Cores – At Piers 3 and 5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Break Rock Cores to Determine Granite Strength – 21,000 psi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Grain Size Analysis of Sand/Gravel at Interface for Potential Pressure Grout Design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Investigation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938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Location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049742"/>
            <a:ext cx="5486400" cy="57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Difficulty of Pouring </a:t>
            </a:r>
            <a:r>
              <a:rPr lang="en-US" sz="2800" dirty="0" err="1"/>
              <a:t>Tremie</a:t>
            </a:r>
            <a:r>
              <a:rPr lang="en-US" sz="2800" dirty="0"/>
              <a:t> Footings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Working in Relatively Deep (15’) Water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Shallow Bedrock With Little/No Overburden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Variable Bedrock Surface, Jointing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Difficult to Get Good Cofferdam Embedment and Footing/Rock/Cofferdam Seal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Hard to Determine How Clean Rock Surface Is Before Pour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No Way to See What is Going on During Pour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Bad Combination of Factors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Happened?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89" y="5138952"/>
            <a:ext cx="879711" cy="87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76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Surmise Sand and Gravel Was Present When Footing Was Poured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Does Not Appear to be Concrete Sand/Gravel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Could Not Have Been Result of Scour, if Footing Was Originally on Rock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Poor Concrete is Confined and Provides Adequate Strength to Transfer Load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Enough of Footing Is on Competent Rock/Confined Sand &amp; Gravel to Preclude Past Bearing Issues and/or Movement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27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Is Remediation Needed?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Extent of Remediation?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What Footings Need Remediation?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Same Treatment for All Piers?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>
              <a:solidFill>
                <a:srgbClr val="FF0000"/>
              </a:solidFill>
            </a:endParaRP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Decisions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Conservative Approach Desired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Piers 3 &amp; 5 (Bad Concrete) – New Foundation Support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Piers 1, 2, &amp; 4 – Scour Protection (Grout Bags) and Pressure Grout Under Footings</a:t>
            </a:r>
            <a:endParaRPr lang="en-US" sz="2800" dirty="0"/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Questions/Decisions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97" y="1127877"/>
            <a:ext cx="2012903" cy="15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97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495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Desire to Get Done in 2017 – Bridge Currently Closed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Need to Minimize Timeframe to Complete Adjacent Bridge Deck Work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Use Existing Contract/Contractor If Possible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Overhead Clearance Issues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Proximity of Adjacent Bridge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Presence of Previous Remediation Grout Bags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Corrosion Concerns Near Water Surface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  <a:p>
            <a:pPr marL="109537" indent="0">
              <a:buSzPct val="80000"/>
              <a:buNone/>
            </a:pPr>
            <a:endParaRPr lang="en-US" sz="2800" dirty="0"/>
          </a:p>
          <a:p>
            <a:pPr marL="109537" indent="0">
              <a:buSzPct val="80000"/>
              <a:buNone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Factors Affecting New Foundation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42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495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Little Overburden Over Bedrock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Working in 15’ of Water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Unknowns/Variability of Existing Footings and Interface Conditions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Possible Need to Penetrate Thick Existing Footings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Location of New Footings - Unsupported Pile Length, Aesthetics, Boat Safety</a:t>
            </a:r>
          </a:p>
          <a:p>
            <a:pPr marL="109537" indent="0">
              <a:buSzPct val="80000"/>
              <a:buNone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Factors –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340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495800"/>
          </a:xfrm>
        </p:spPr>
        <p:txBody>
          <a:bodyPr/>
          <a:lstStyle/>
          <a:p>
            <a:pPr marL="623887" indent="-514350">
              <a:buSzPct val="80000"/>
              <a:buFont typeface="+mj-lt"/>
              <a:buAutoNum type="arabicPeriod"/>
            </a:pPr>
            <a:r>
              <a:rPr lang="en-US" sz="2800" dirty="0"/>
              <a:t>Micropiles Through Existing Footings</a:t>
            </a:r>
          </a:p>
          <a:p>
            <a:pPr marL="623887" indent="-514350">
              <a:buSzPct val="80000"/>
              <a:buFont typeface="+mj-lt"/>
              <a:buAutoNum type="arabicPeriod"/>
            </a:pPr>
            <a:r>
              <a:rPr lang="en-US" sz="2800" dirty="0"/>
              <a:t>Drilled Shafts Outside Existing	              Footing</a:t>
            </a:r>
          </a:p>
          <a:p>
            <a:pPr marL="623887" indent="-514350">
              <a:buSzPct val="80000"/>
              <a:buFont typeface="+mj-lt"/>
              <a:buAutoNum type="arabicPeriod"/>
            </a:pPr>
            <a:r>
              <a:rPr lang="en-US" sz="2800" dirty="0"/>
              <a:t>Open-ended Pipe Piles Outside            Existing Footing (Contractor Idea)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1000" dirty="0"/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Conservatively Neglected Any Support From Existing Spread Footing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Build New Footing – What Elevation?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Structurally Tie to Existing Pier Shafts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  <a:p>
            <a:pPr marL="109537" indent="0">
              <a:buSzPct val="80000"/>
              <a:buNone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Repair Alternatives Considered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19" y="1676400"/>
            <a:ext cx="1076581" cy="16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28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495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Worked With Existing Project Contractor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Asked Them to Consult With Three Specialty Designers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Hayward Baker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Nicholson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Schnabel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Department Also Spoke to Same Three Specialty Designers/Contractors and FHWA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Initially Micropiles    Large Diameter Pipe Piles </a:t>
            </a:r>
            <a:r>
              <a:rPr lang="en-US" sz="2800" b="1" u="sng" dirty="0"/>
              <a:t>Micropiles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Repair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36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14800" y="4953000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709024" y="4953000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9765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495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WisDOT Has Little Micropile Experience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Contractor to Complete Design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Design-Build Approach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Prime – Zenith Technology Inc.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Designer – Engineering Partners (Minneapolis)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Specialty Contractor – Veit (Minneapolis area)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Brennan – Scour Remediation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Contractor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181600"/>
            <a:ext cx="1792401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Micropile Manual and Installation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01813"/>
            <a:ext cx="6629400" cy="4972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2505" y="158115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02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Micropile Schematic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3" y="1061102"/>
            <a:ext cx="7609417" cy="570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66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View of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066800"/>
            <a:ext cx="8915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9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495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Discount Any Strength/Resistance of Existing Footing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14 Micropiles Through Each Existing Footing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Pressure Grout Within Existing Footings as Necessary – While Drilling Micropiles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Build New Footing - 21’ x 10’ x 4.5’ Thick</a:t>
            </a:r>
          </a:p>
          <a:p>
            <a:pPr marL="109537" indent="0">
              <a:buSzPct val="80000"/>
              <a:buNone/>
            </a:pPr>
            <a:endParaRPr lang="en-US" sz="2800" dirty="0"/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Repair Design – Piers 3 &amp;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50" y="4572000"/>
            <a:ext cx="250825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8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495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New Footing Base Located 1’ Below Existing Waterline – Avoid Ice Concerns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Tie New Footing to Existing Pier Shaft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Widen Existing Pier Shaft, Extend Up to Hammerhead 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24” Casing From Top of Existing Footing To Bottom of New Footing (Reinforced)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Repair Design – Piers 3 &amp;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44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495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Piers 3 and 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Schematic of Micropile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6" y="1752600"/>
            <a:ext cx="8883379" cy="502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40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495800"/>
          </a:xfrm>
        </p:spPr>
        <p:txBody>
          <a:bodyPr/>
          <a:lstStyle/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US" sz="2800" dirty="0"/>
              <a:t>WisDOT Structures Provides Design Loads</a:t>
            </a:r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US" sz="2800" dirty="0"/>
              <a:t>Existing Concrete Footings Provide Adequate Lateral Resistance to Buckling</a:t>
            </a:r>
          </a:p>
          <a:p>
            <a:pPr>
              <a:buSzPct val="80000"/>
              <a:buFont typeface="Wingdings" panose="05000000000000000000" pitchFamily="2" charset="2"/>
              <a:buChar char="§"/>
            </a:pPr>
            <a:r>
              <a:rPr lang="en-US" sz="2800" dirty="0"/>
              <a:t>Secondary 24” Outer Casing is Reinforced, and Provides: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Lateral Stability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Corrosion Protection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Aesthetics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Process/Assumptions</a:t>
            </a:r>
          </a:p>
        </p:txBody>
      </p:sp>
    </p:spTree>
    <p:extLst>
      <p:ext uri="{BB962C8B-B14F-4D97-AF65-F5344CB8AC3E}">
        <p14:creationId xmlns:p14="http://schemas.microsoft.com/office/powerpoint/2010/main" val="581763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495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Micropile Design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Use 9.625” OD x 0.545” Wall Diameter Micropiles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Capacity Only Based on Friction With Bedrock (10’)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Neglect End Bearing Resistance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Grout-to-Bedrock Bond 300 psi Nominal Resistance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Grout-to-Bedrock Bond Resistance Factor of 0.55.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Micropile Structural Capacity Based on Steel Casing and Center Reinforcing Bar (2.25” Diameter Bar)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4000 psi Grout in Micropile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Factored Axial Compression of 575 kips, Tension of 180 kips/micropile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Assumptions – Cont’d.</a:t>
            </a:r>
          </a:p>
        </p:txBody>
      </p:sp>
    </p:spTree>
    <p:extLst>
      <p:ext uri="{BB962C8B-B14F-4D97-AF65-F5344CB8AC3E}">
        <p14:creationId xmlns:p14="http://schemas.microsoft.com/office/powerpoint/2010/main" val="4244303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3307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Deeper Bedrock 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Break Rock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View of Footing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6" y="1066801"/>
            <a:ext cx="7609416" cy="570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829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 Elevation Plans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03" y="5004739"/>
            <a:ext cx="1787857" cy="1090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9" y="1074785"/>
            <a:ext cx="7598771" cy="5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488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3307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Deeper Bedrock 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Break Rock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Footing/Connection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" y="1066800"/>
            <a:ext cx="4724400" cy="3543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3316264"/>
            <a:ext cx="4746578" cy="355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0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3307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Deeper Bedrock 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Break Rock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 Connection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" y="1097475"/>
            <a:ext cx="4769894" cy="35774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90" y="3191017"/>
            <a:ext cx="4889310" cy="36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597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Micropile Plans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6"/>
          <a:stretch/>
        </p:blipFill>
        <p:spPr>
          <a:xfrm>
            <a:off x="767292" y="1066801"/>
            <a:ext cx="7609416" cy="570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73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305801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Two Adjacent Bridges: NB [B-146] &amp; SB [B-147]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Carry STH 124 over Chippewa River, 1100’ Long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Each Carries 2 Lanes Traffic,  25,000 ADT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Just Upstream of Electric-Generating Dam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In Area of Shallow Granite Bedrock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Different Age Bridges – Constr. Sequence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Older (1932), Existing SB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Adjacent New NB Built 1992, Traffic Moved to NB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SB Reconstructed 1994, Traffic Moved to Both Bridges</a:t>
            </a:r>
          </a:p>
          <a:p>
            <a:pPr marL="109537" indent="0">
              <a:buSzPct val="80000"/>
              <a:buNone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of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60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46195"/>
            <a:ext cx="8077200" cy="4495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Final Design – Essentially Done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Construction Next 2-3 Months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Specifications, Inspection Needs, Load Tests?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Potential Construction Issues – TBD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Open Both Bridges Over Winter, Complete Adjacent Bridge Work Next Spring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Early Cost Estimates for 2 Piers - $1.3M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No Final Plans or Costs Developed for Remediation at Other Three Piers Yet</a:t>
            </a:r>
          </a:p>
          <a:p>
            <a:pPr marL="109537" indent="0">
              <a:buSzPct val="80000"/>
              <a:buNone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784" y="4191000"/>
            <a:ext cx="579691" cy="9394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958" y="664741"/>
            <a:ext cx="1506142" cy="150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115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4520106" y="1219200"/>
            <a:ext cx="4395294" cy="4495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Spread Footing </a:t>
            </a:r>
            <a:r>
              <a:rPr lang="en-US" sz="2800" dirty="0" err="1"/>
              <a:t>Tremie</a:t>
            </a:r>
            <a:r>
              <a:rPr lang="en-US" sz="2800" dirty="0"/>
              <a:t> Pours Can Be Difficult and Deceiving</a:t>
            </a:r>
          </a:p>
          <a:p>
            <a:pPr marL="109537" indent="0">
              <a:buSzPct val="80000"/>
              <a:buNone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7" y="1295400"/>
            <a:ext cx="4057219" cy="3591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18" y="2971800"/>
            <a:ext cx="3023582" cy="302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68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Southbound Bridge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11 Spans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Originally Built in 1932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Closer Bridge to the Dam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Founded on Spread Footings (Massive Pier Foundations)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New Superstructure and Piers (Above Water) in 1994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Pier 4 of B-147 lines up with adjacent Pier 3 of B-146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B-147 Bridge Specifics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23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305801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Northbound Bridge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9 Spans, 160’ Main Channel Spans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Piers 1-5 Located in Water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Built 1991-1992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Piers - Spread Footings Founded on Granite Bedrock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Bedrock – 40 </a:t>
            </a:r>
            <a:r>
              <a:rPr lang="en-US" sz="2400" dirty="0" err="1"/>
              <a:t>tsf</a:t>
            </a:r>
            <a:r>
              <a:rPr lang="en-US" sz="2400" dirty="0"/>
              <a:t> Minimum Allowable Bearing Capacity*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Applied Structure Loads of Approximately 9 </a:t>
            </a:r>
            <a:r>
              <a:rPr lang="en-US" sz="2400" dirty="0" err="1"/>
              <a:t>tsf</a:t>
            </a:r>
            <a:endParaRPr lang="en-US" sz="2400" dirty="0"/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Little/no Overburden Above Rock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Footings Approx. 17’ x 27’, With Hammerhead Piers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Combo Footing/Seal Foundations (</a:t>
            </a:r>
            <a:r>
              <a:rPr lang="en-US" sz="2400" dirty="0" err="1"/>
              <a:t>Tremie</a:t>
            </a:r>
            <a:r>
              <a:rPr lang="en-US" sz="2400" dirty="0"/>
              <a:t> Poured in Water) – 10-15’ Thick</a:t>
            </a:r>
          </a:p>
          <a:p>
            <a:pPr>
              <a:buSzPct val="80000"/>
              <a:buFont typeface="Wingdings" pitchFamily="2" charset="2"/>
              <a:buChar char="§"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B-146 Bridge Specifics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189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200" y="1219200"/>
            <a:ext cx="8077200" cy="44958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Location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Bedrock Surface Below Dam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22" y="1212898"/>
            <a:ext cx="8883555" cy="55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6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838199" y="1219200"/>
            <a:ext cx="8175625" cy="4724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r>
              <a:rPr lang="en-US" sz="2800" dirty="0"/>
              <a:t>1995/97 Underwater Inspections Indicate Scour Issues at Pier 3 of B-146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Routine Underwater Inspections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55778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25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WisDOT3">
      <a:dk1>
        <a:srgbClr val="253D92"/>
      </a:dk1>
      <a:lt1>
        <a:srgbClr val="FFFFFF"/>
      </a:lt1>
      <a:dk2>
        <a:srgbClr val="5772D5"/>
      </a:dk2>
      <a:lt2>
        <a:srgbClr val="D8D8D8"/>
      </a:lt2>
      <a:accent1>
        <a:srgbClr val="EE0000"/>
      </a:accent1>
      <a:accent2>
        <a:srgbClr val="5772D5"/>
      </a:accent2>
      <a:accent3>
        <a:srgbClr val="FF7979"/>
      </a:accent3>
      <a:accent4>
        <a:srgbClr val="B1E2F5"/>
      </a:accent4>
      <a:accent5>
        <a:srgbClr val="FFFFFF"/>
      </a:accent5>
      <a:accent6>
        <a:srgbClr val="FFFFFF"/>
      </a:accent6>
      <a:hlink>
        <a:srgbClr val="00B0F0"/>
      </a:hlink>
      <a:folHlink>
        <a:srgbClr val="B1E2F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8446</TotalTime>
  <Words>2038</Words>
  <Application>Microsoft Office PowerPoint</Application>
  <PresentationFormat>On-screen Show (4:3)</PresentationFormat>
  <Paragraphs>385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Wingdings</vt:lpstr>
      <vt:lpstr>Wingdings 2</vt:lpstr>
      <vt:lpstr>Wingdings 3</vt:lpstr>
      <vt:lpstr>Concourse</vt:lpstr>
      <vt:lpstr>Chippewa River Bridge  Foundation Issues</vt:lpstr>
      <vt:lpstr>Background</vt:lpstr>
      <vt:lpstr>Project Location Map</vt:lpstr>
      <vt:lpstr>Plan View of Site</vt:lpstr>
      <vt:lpstr>Background of Site</vt:lpstr>
      <vt:lpstr>B-147 Bridge Specifics</vt:lpstr>
      <vt:lpstr>B-146 Bridge Specifics</vt:lpstr>
      <vt:lpstr>Bedrock Surface Below Dam</vt:lpstr>
      <vt:lpstr>Routine Underwater Inspections</vt:lpstr>
      <vt:lpstr>Scour Repairs - 2000</vt:lpstr>
      <vt:lpstr>2000 Scour Repair Plans</vt:lpstr>
      <vt:lpstr>Scour Issues Re-appear</vt:lpstr>
      <vt:lpstr>2017 Construction Plan</vt:lpstr>
      <vt:lpstr>Repair Plans</vt:lpstr>
      <vt:lpstr>Repair Plans – Cont’d.</vt:lpstr>
      <vt:lpstr>Foundation Repairs</vt:lpstr>
      <vt:lpstr>Pier 3 Boring 1</vt:lpstr>
      <vt:lpstr>Boring Results</vt:lpstr>
      <vt:lpstr>Pier 3 Boring 2</vt:lpstr>
      <vt:lpstr>Second Hole Results</vt:lpstr>
      <vt:lpstr>Considerations</vt:lpstr>
      <vt:lpstr>On-Going Constr. Project Work</vt:lpstr>
      <vt:lpstr>Construction Work – Cont’d.</vt:lpstr>
      <vt:lpstr>Detailed Forensic Work</vt:lpstr>
      <vt:lpstr>Findings</vt:lpstr>
      <vt:lpstr>Findings – Cont’d.</vt:lpstr>
      <vt:lpstr>Drilling Operations – Pier 3</vt:lpstr>
      <vt:lpstr>Adjacent Piers</vt:lpstr>
      <vt:lpstr>Additional Investigation</vt:lpstr>
      <vt:lpstr>What Happened?</vt:lpstr>
      <vt:lpstr>Conclusions</vt:lpstr>
      <vt:lpstr>Questions/Decisions</vt:lpstr>
      <vt:lpstr>Factors Affecting New Foundation</vt:lpstr>
      <vt:lpstr>Factors – Cont’d</vt:lpstr>
      <vt:lpstr>Repair Alternatives Considered</vt:lpstr>
      <vt:lpstr>Preliminary Repair Options</vt:lpstr>
      <vt:lpstr>Contractor Design</vt:lpstr>
      <vt:lpstr>Micropile Manual and Installation</vt:lpstr>
      <vt:lpstr>Micropile Schematic</vt:lpstr>
      <vt:lpstr>Final Repair Design – Piers 3 &amp; 5</vt:lpstr>
      <vt:lpstr>Repair Design – Piers 3 &amp; 5</vt:lpstr>
      <vt:lpstr>Schematic of Micropile Design</vt:lpstr>
      <vt:lpstr>Design Process/Assumptions</vt:lpstr>
      <vt:lpstr>Design Assumptions – Cont’d.</vt:lpstr>
      <vt:lpstr>Plan View of Footing</vt:lpstr>
      <vt:lpstr>Pier Elevation Plans</vt:lpstr>
      <vt:lpstr>Footing/Connection Details</vt:lpstr>
      <vt:lpstr>Pier Connection Details</vt:lpstr>
      <vt:lpstr>Micropile Plans</vt:lpstr>
      <vt:lpstr>Current Status</vt:lpstr>
      <vt:lpstr>Questions</vt:lpstr>
    </vt:vector>
  </TitlesOfParts>
  <Company>Wisconsin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Wisconsin Department of Transportation</dc:title>
  <dc:subject>Wisconsin Department of Transportation Power Point Presentation</dc:subject>
  <dc:creator>WisDOT</dc:creator>
  <cp:keywords>Wisconsin Department of Transportation Power Point Presentation</cp:keywords>
  <dc:description>2012</dc:description>
  <cp:lastModifiedBy>ARNDORFER, ROBERT P</cp:lastModifiedBy>
  <cp:revision>484</cp:revision>
  <cp:lastPrinted>2018-04-10T20:04:52Z</cp:lastPrinted>
  <dcterms:created xsi:type="dcterms:W3CDTF">2012-06-26T13:11:17Z</dcterms:created>
  <dcterms:modified xsi:type="dcterms:W3CDTF">2018-04-10T20:06:43Z</dcterms:modified>
</cp:coreProperties>
</file>