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handoutMasterIdLst>
    <p:handoutMasterId r:id="rId68"/>
  </p:handoutMasterIdLst>
  <p:sldIdLst>
    <p:sldId id="307" r:id="rId2"/>
    <p:sldId id="281" r:id="rId3"/>
    <p:sldId id="283" r:id="rId4"/>
    <p:sldId id="304" r:id="rId5"/>
    <p:sldId id="306" r:id="rId6"/>
    <p:sldId id="305" r:id="rId7"/>
    <p:sldId id="282" r:id="rId8"/>
    <p:sldId id="351" r:id="rId9"/>
    <p:sldId id="296" r:id="rId10"/>
    <p:sldId id="288" r:id="rId11"/>
    <p:sldId id="350" r:id="rId12"/>
    <p:sldId id="324" r:id="rId13"/>
    <p:sldId id="352" r:id="rId14"/>
    <p:sldId id="349" r:id="rId15"/>
    <p:sldId id="284" r:id="rId16"/>
    <p:sldId id="298" r:id="rId17"/>
    <p:sldId id="302" r:id="rId18"/>
    <p:sldId id="334" r:id="rId19"/>
    <p:sldId id="299" r:id="rId20"/>
    <p:sldId id="303" r:id="rId21"/>
    <p:sldId id="300" r:id="rId22"/>
    <p:sldId id="301" r:id="rId23"/>
    <p:sldId id="309" r:id="rId24"/>
    <p:sldId id="285" r:id="rId25"/>
    <p:sldId id="297" r:id="rId26"/>
    <p:sldId id="325" r:id="rId27"/>
    <p:sldId id="323" r:id="rId28"/>
    <p:sldId id="312" r:id="rId29"/>
    <p:sldId id="317" r:id="rId30"/>
    <p:sldId id="315" r:id="rId31"/>
    <p:sldId id="316" r:id="rId32"/>
    <p:sldId id="319" r:id="rId33"/>
    <p:sldId id="314" r:id="rId34"/>
    <p:sldId id="320" r:id="rId35"/>
    <p:sldId id="333" r:id="rId36"/>
    <p:sldId id="353" r:id="rId37"/>
    <p:sldId id="313" r:id="rId38"/>
    <p:sldId id="310" r:id="rId39"/>
    <p:sldId id="311" r:id="rId40"/>
    <p:sldId id="321" r:id="rId41"/>
    <p:sldId id="344" r:id="rId42"/>
    <p:sldId id="343" r:id="rId43"/>
    <p:sldId id="342" r:id="rId44"/>
    <p:sldId id="322" r:id="rId45"/>
    <p:sldId id="335" r:id="rId46"/>
    <p:sldId id="337" r:id="rId47"/>
    <p:sldId id="340" r:id="rId48"/>
    <p:sldId id="338" r:id="rId49"/>
    <p:sldId id="339" r:id="rId50"/>
    <p:sldId id="341" r:id="rId51"/>
    <p:sldId id="318" r:id="rId52"/>
    <p:sldId id="336" r:id="rId53"/>
    <p:sldId id="286" r:id="rId54"/>
    <p:sldId id="287" r:id="rId55"/>
    <p:sldId id="289" r:id="rId56"/>
    <p:sldId id="327" r:id="rId57"/>
    <p:sldId id="345" r:id="rId58"/>
    <p:sldId id="326" r:id="rId59"/>
    <p:sldId id="328" r:id="rId60"/>
    <p:sldId id="329" r:id="rId61"/>
    <p:sldId id="330" r:id="rId62"/>
    <p:sldId id="332" r:id="rId63"/>
    <p:sldId id="346" r:id="rId64"/>
    <p:sldId id="347" r:id="rId65"/>
    <p:sldId id="354" r:id="rId66"/>
    <p:sldId id="348" r:id="rId6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940" autoAdjust="0"/>
    <p:restoredTop sz="90929"/>
  </p:normalViewPr>
  <p:slideViewPr>
    <p:cSldViewPr>
      <p:cViewPr varScale="1">
        <p:scale>
          <a:sx n="51" d="100"/>
          <a:sy n="51" d="100"/>
        </p:scale>
        <p:origin x="53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A9DDE-9F56-4F1E-A00A-D483756BBDF0}" type="datetimeFigureOut">
              <a:rPr lang="en-US" smtClean="0"/>
              <a:pPr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B558A-D16B-4A12-8913-11318EDA31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4099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3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4889C4B-9A42-4FB8-BCC8-B334886648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06D77-5855-4B7D-A302-CB8389BE9E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D284D-0AF8-441B-8EE2-5C09A67FE0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DDEDE3-A825-4AC7-B054-E50F3566BF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5D7A3-865F-4351-B312-450B66B61A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2A8A0-48AF-4FDF-81AD-F04C953A0C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BA058-FD79-4101-A636-5944614C93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298BC-DA4D-420A-A2F4-5F60A4CFFE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959D8-930E-4290-B66C-474A51A39C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B9679-7761-4468-8DD6-006E5900F5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CCDF4-38FA-4510-8C23-FCC10D04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CD0E7DC5-2AB4-4C54-91B9-0D8DC2CB061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457200"/>
            <a:ext cx="9144000" cy="384720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44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Structures</a:t>
            </a:r>
          </a:p>
          <a:p>
            <a:pPr marL="457200" indent="-457200"/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1828800" lvl="3" indent="-457200">
              <a:buFont typeface="Arial" pitchFamily="34" charset="0"/>
              <a:buChar char="•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Box Culverts 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Bridges</a:t>
            </a:r>
          </a:p>
          <a:p>
            <a:pPr marL="1828800" lvl="3" indent="-457200">
              <a:buFont typeface="Arial" pitchFamily="34" charset="0"/>
              <a:buChar char="•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Walls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09342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The Site Investigation Report (SIR)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Sometimes Called the Geotechnical Report or the Foundation Report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What Information is Important to You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800" dirty="0">
                <a:latin typeface="Arial" charset="0"/>
                <a:cs typeface="Times New Roman" pitchFamily="18" charset="0"/>
              </a:rPr>
              <a:t>What to Look For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52431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Construction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Construction and Materials Manual</a:t>
            </a:r>
          </a:p>
          <a:p>
            <a:pPr marL="457200" indent="-457200"/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514350" indent="-514350"/>
            <a:r>
              <a:rPr lang="en-US" sz="2800" dirty="0">
                <a:latin typeface="Arial" charset="0"/>
                <a:cs typeface="Times New Roman" pitchFamily="18" charset="0"/>
              </a:rPr>
              <a:t>2.  Standard Specifications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514350" indent="-514350">
              <a:buAutoNum type="arabicPeriod" startAt="3"/>
            </a:pPr>
            <a:r>
              <a:rPr lang="en-US" sz="2800" dirty="0">
                <a:latin typeface="Arial" charset="0"/>
                <a:cs typeface="Times New Roman" pitchFamily="18" charset="0"/>
              </a:rPr>
              <a:t>Plans</a:t>
            </a:r>
          </a:p>
          <a:p>
            <a:pPr marL="514350" indent="-514350"/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514350" indent="-514350"/>
            <a:r>
              <a:rPr lang="en-US" sz="2800" dirty="0">
                <a:latin typeface="Arial" charset="0"/>
                <a:cs typeface="Times New Roman" pitchFamily="18" charset="0"/>
              </a:rPr>
              <a:t>4.  Site Investigation Report  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619772-2655-4F8C-9BCE-4FAF8858F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F54CA6-64F1-41BE-9BBC-D626A9B80C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5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5AE923-FCC1-4E9D-B7B6-969967D37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9319" y="779318"/>
            <a:ext cx="6858000" cy="52993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5765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Box Culverts Foundation &amp; Backfill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Plans and Specification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800" dirty="0">
                <a:latin typeface="Arial" charset="0"/>
                <a:cs typeface="Times New Roman" pitchFamily="18" charset="0"/>
              </a:rPr>
              <a:t>Inspection of the Foundation</a:t>
            </a: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3.  Placing on Bedrock, Crushed Rock or Gravel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4.  Backfill Material</a:t>
            </a: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5.  Backfill Compaction</a:t>
            </a: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6.  Backfilling the Top of the Culvert</a:t>
            </a:r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68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geo_121130_15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48" y="2133600"/>
            <a:ext cx="9086304" cy="30480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 bwMode="auto">
          <a:xfrm>
            <a:off x="4495800" y="1143000"/>
            <a:ext cx="484632" cy="978408"/>
          </a:xfrm>
          <a:prstGeom prst="downArrow">
            <a:avLst/>
          </a:prstGeom>
          <a:solidFill>
            <a:schemeClr val="bg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334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Geotechnical Report - Recommendation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81697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Box Culverts, Bridges and Walls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DESIGN</a:t>
            </a: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The Structure Survey Report</a:t>
            </a: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Foundation Investigation and Report</a:t>
            </a:r>
          </a:p>
          <a:p>
            <a:pPr marL="457200" indent="-457200"/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CONSTRUCTION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Box Culvert Foundation and Backfill</a:t>
            </a:r>
          </a:p>
          <a:p>
            <a:pPr marL="514350" indent="-514350"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Bridge Foundation Support:  Pile and Spread Footings</a:t>
            </a:r>
          </a:p>
          <a:p>
            <a:pPr marL="514350" indent="-514350">
              <a:buAutoNum type="arabicPeriod" startAt="3"/>
            </a:pPr>
            <a:r>
              <a:rPr lang="en-US" sz="2800" dirty="0">
                <a:latin typeface="Arial" charset="0"/>
                <a:cs typeface="Times New Roman" pitchFamily="18" charset="0"/>
              </a:rPr>
              <a:t>Bridge Approaches</a:t>
            </a:r>
          </a:p>
          <a:p>
            <a:pPr marL="514350" indent="-514350">
              <a:buAutoNum type="arabicPeriod" startAt="3"/>
            </a:pPr>
            <a:r>
              <a:rPr lang="en-US" sz="2800" dirty="0">
                <a:latin typeface="Arial" charset="0"/>
                <a:cs typeface="Times New Roman" pitchFamily="18" charset="0"/>
              </a:rPr>
              <a:t>Retaining Wall Types and What to Look For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990600" y="5486400"/>
            <a:ext cx="978408" cy="484632"/>
          </a:xfrm>
          <a:prstGeom prst="rightArrow">
            <a:avLst/>
          </a:prstGeom>
          <a:solidFill>
            <a:schemeClr val="bg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>
            <a:off x="5029200" y="5638800"/>
            <a:ext cx="978408" cy="484632"/>
          </a:xfrm>
          <a:prstGeom prst="rightArrow">
            <a:avLst/>
          </a:prstGeom>
          <a:solidFill>
            <a:schemeClr val="bg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-13-2073_pln_121130_1515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626" y="1066800"/>
            <a:ext cx="9160626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-13-2073_pln_121130_151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9144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8320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 algn="ctr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Bridges</a:t>
            </a:r>
          </a:p>
          <a:p>
            <a:pPr marL="457200" indent="-457200"/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Deep Foundations (Piles and Drilled Shafts)</a:t>
            </a:r>
          </a:p>
          <a:p>
            <a:pPr marL="457200" indent="-457200"/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Shallow Foundations (Spread Footings)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513986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Piles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Types of Piles and What They Do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cs typeface="Times New Roman" pitchFamily="18" charset="0"/>
              </a:rPr>
              <a:t>Steel H-Piles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cs typeface="Times New Roman" pitchFamily="18" charset="0"/>
              </a:rPr>
              <a:t>Cast-In-Place Concrete (CIP)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cs typeface="Times New Roman" pitchFamily="18" charset="0"/>
              </a:rPr>
              <a:t>Other</a:t>
            </a:r>
          </a:p>
          <a:p>
            <a:pPr marL="457200" indent="-457200">
              <a:buFontTx/>
              <a:buAutoNum type="arabicPeriod"/>
            </a:pPr>
            <a:endParaRPr lang="en-US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Design Pile Length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514350" indent="-514350"/>
            <a:r>
              <a:rPr lang="en-US" sz="2800" dirty="0">
                <a:latin typeface="Arial" charset="0"/>
                <a:cs typeface="Times New Roman" pitchFamily="18" charset="0"/>
              </a:rPr>
              <a:t>3.  I Can’t Get Bearing or Damage Pile</a:t>
            </a: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B527A2-0D21-4F01-A67F-A64678DCE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6" y="0"/>
            <a:ext cx="78116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-05-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25-0168_geo_110331_091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009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25-16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25-168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02437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2776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The Structure Survey Report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What Information is Important to You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800" dirty="0">
                <a:latin typeface="Arial" charset="0"/>
                <a:cs typeface="Times New Roman" pitchFamily="18" charset="0"/>
              </a:rPr>
              <a:t>What to Look For</a:t>
            </a:r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-25-168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471349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25-16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219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-25-168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mmer (Modified Gates)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le Driving Data N Abut Pile 6 _2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70905-03F2-4F5B-95EF-5408583F3C72}"/>
              </a:ext>
            </a:extLst>
          </p:cNvPr>
          <p:cNvSpPr txBox="1"/>
          <p:nvPr/>
        </p:nvSpPr>
        <p:spPr>
          <a:xfrm>
            <a:off x="6019800" y="2286000"/>
            <a:ext cx="3120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Form DT1924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Send to who?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174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319">
            <a:hlinkClick r:id="" action="ppaction://media"/>
            <a:extLst>
              <a:ext uri="{FF2B5EF4-FFF2-40B4-BE49-F238E27FC236}">
                <a16:creationId xmlns:a16="http://schemas.microsoft.com/office/drawing/2014/main" id="{DF93A58C-B922-432D-A310-F0EE6D2CA8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3442" y="0"/>
            <a:ext cx="3837115" cy="680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1315 Piling HP 10x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49D8F-510D-440A-950D-6631D99AD53F}"/>
              </a:ext>
            </a:extLst>
          </p:cNvPr>
          <p:cNvSpPr txBox="1"/>
          <p:nvPr/>
        </p:nvSpPr>
        <p:spPr>
          <a:xfrm>
            <a:off x="6023225" y="2286000"/>
            <a:ext cx="3120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Form DT1315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Send to who?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Y2965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Y2966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Facilities Development Manual 11-35-1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98193C-0046-4E61-ADE8-799E3E921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9026162" cy="338134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d Pile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d Pile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d Pile 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aged Pile 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6370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Spread Footings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r>
              <a:rPr lang="en-US" sz="2800" dirty="0">
                <a:latin typeface="Arial" charset="0"/>
                <a:cs typeface="Times New Roman" pitchFamily="18" charset="0"/>
              </a:rPr>
              <a:t>What to Look for With Spread Footings</a:t>
            </a:r>
          </a:p>
          <a:p>
            <a:endParaRPr lang="en-US" sz="16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cs typeface="Times New Roman" pitchFamily="18" charset="0"/>
              </a:rPr>
              <a:t>Review Plans and Site Investigation Report to Determine What Bearing Strengths are Necessary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cs typeface="Times New Roman" pitchFamily="18" charset="0"/>
              </a:rPr>
              <a:t>Check Stability of Footing Base Elevation – Drive Bar or Rod Below 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cs typeface="Times New Roman" pitchFamily="18" charset="0"/>
              </a:rPr>
              <a:t>Check if Sidewall and Base Soils Correlate to Soil Borings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cs typeface="Times New Roman" pitchFamily="18" charset="0"/>
              </a:rPr>
              <a:t>Observe Difficulty of Excavating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  <a:cs typeface="Times New Roman" pitchFamily="18" charset="0"/>
              </a:rPr>
              <a:t>Contact Regional Soils Engineer as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latin typeface="Arial" charset="0"/>
              <a:cs typeface="Times New Roman" pitchFamily="18" charset="0"/>
            </a:endParaRPr>
          </a:p>
          <a:p>
            <a:endParaRPr lang="en-US" dirty="0">
              <a:latin typeface="Arial" charset="0"/>
              <a:cs typeface="Times New Roman" pitchFamily="18" charset="0"/>
            </a:endParaRPr>
          </a:p>
          <a:p>
            <a:endParaRPr lang="en-US" sz="2800" dirty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5-6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330900-B-05-61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30900-B-05-61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905000"/>
            <a:ext cx="9227127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5-61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524000"/>
            <a:ext cx="9111725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5-61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572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Bridge Manual 6-2</a:t>
            </a:r>
          </a:p>
        </p:txBody>
      </p:sp>
      <p:pic>
        <p:nvPicPr>
          <p:cNvPr id="4" name="Picture 3" descr="SS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8011"/>
            <a:ext cx="9144000" cy="532998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.12.02.EFH.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.12.02.EFH.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91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.10.16.EFH.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0576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Bridge Approaches</a:t>
            </a:r>
          </a:p>
          <a:p>
            <a:pPr marL="457200" indent="-457200"/>
            <a:endParaRPr lang="en-US" sz="2800" b="1" u="sng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>
                <a:latin typeface="Arial" charset="0"/>
                <a:cs typeface="Times New Roman" pitchFamily="18" charset="0"/>
              </a:rPr>
              <a:t>Special Treatments</a:t>
            </a:r>
          </a:p>
          <a:p>
            <a:pPr marL="457200" indent="-457200">
              <a:buFontTx/>
              <a:buAutoNum type="arabicPeriod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 startAt="2"/>
            </a:pPr>
            <a:r>
              <a:rPr lang="en-US" sz="2800">
                <a:latin typeface="Arial" charset="0"/>
                <a:cs typeface="Times New Roman" pitchFamily="18" charset="0"/>
              </a:rPr>
              <a:t>Rock and Clear Stone Under The Footing</a:t>
            </a:r>
          </a:p>
          <a:p>
            <a:pPr marL="457200" indent="-457200">
              <a:buFontTx/>
              <a:buAutoNum type="arabicPeriod" startAt="2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>
                <a:latin typeface="Arial" charset="0"/>
                <a:cs typeface="Times New Roman" pitchFamily="18" charset="0"/>
              </a:rPr>
              <a:t>3.  Compaction Behind the Footing</a:t>
            </a:r>
          </a:p>
          <a:p>
            <a:pPr marL="457200" indent="-457200">
              <a:buFontTx/>
              <a:buAutoNum type="arabicPeriod"/>
            </a:pPr>
            <a:endParaRPr lang="en-US" sz="280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>
                <a:latin typeface="Arial" charset="0"/>
                <a:cs typeface="Times New Roman" pitchFamily="18" charset="0"/>
              </a:rPr>
              <a:t>4.  Transition to Normal Grade Line (Blue Top)</a:t>
            </a:r>
            <a:endParaRPr lang="en-US" sz="2800" b="1" u="sng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49117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Retaining Walls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Types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Site Investigation Report (SIR)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3.  Foundation</a:t>
            </a:r>
          </a:p>
          <a:p>
            <a:pPr marL="457200" indent="-457200">
              <a:buFontTx/>
              <a:buAutoNum type="arabicPeriod" startAt="2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4.  Construction Methods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5.  Backfilling</a:t>
            </a:r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ext Box 2"/>
          <p:cNvSpPr txBox="1">
            <a:spLocks noChangeArrowheads="1"/>
          </p:cNvSpPr>
          <p:nvPr/>
        </p:nvSpPr>
        <p:spPr bwMode="auto">
          <a:xfrm>
            <a:off x="0" y="0"/>
            <a:ext cx="8610600" cy="150810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Retaining Walls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2017 Types and Quantities (WisDOT Bridge Manual)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BCDBE-5BD6-46EB-BC19-022EF29C7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87" y="2133600"/>
            <a:ext cx="9183487" cy="396794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_lectur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01701-R-67-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_lectu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_lectur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48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-05-0611_ssr_110715_1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E_lectu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C-007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C-00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C-010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C-004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F85E4C6A-2369-453F-A7E2-C02A1D18D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1588"/>
            <a:ext cx="913173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0514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40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Questions 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 Box 2"/>
          <p:cNvSpPr txBox="1">
            <a:spLocks noChangeArrowheads="1"/>
          </p:cNvSpPr>
          <p:nvPr/>
        </p:nvSpPr>
        <p:spPr bwMode="auto">
          <a:xfrm>
            <a:off x="304800" y="0"/>
            <a:ext cx="8610600" cy="563231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Foundation Investigations</a:t>
            </a: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800" dirty="0">
                <a:latin typeface="Arial" charset="0"/>
                <a:cs typeface="Times New Roman" pitchFamily="18" charset="0"/>
              </a:rPr>
              <a:t>Geotechnical Manual</a:t>
            </a:r>
          </a:p>
          <a:p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2.  Soil Borings</a:t>
            </a:r>
          </a:p>
          <a:p>
            <a:pPr marL="457200" indent="-457200">
              <a:buFontTx/>
              <a:buAutoNum type="arabicPeriod"/>
            </a:pPr>
            <a:endParaRPr lang="en-US" sz="2800" dirty="0">
              <a:latin typeface="Arial" charset="0"/>
              <a:cs typeface="Times New Roman" pitchFamily="18" charset="0"/>
            </a:endParaRPr>
          </a:p>
          <a:p>
            <a:pPr marL="457200" indent="-457200"/>
            <a:r>
              <a:rPr lang="en-US" sz="2800" dirty="0">
                <a:latin typeface="Arial" charset="0"/>
                <a:cs typeface="Times New Roman" pitchFamily="18" charset="0"/>
              </a:rPr>
              <a:t>3.  Unusual Circumstances</a:t>
            </a:r>
          </a:p>
          <a:p>
            <a:pPr marL="457200" indent="-457200"/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36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  <a:p>
            <a:pPr marL="457200" indent="-457200"/>
            <a:endParaRPr lang="en-US" sz="2800" b="1" u="sng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0BFFFC-5841-41B8-A885-6D8BC634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28800"/>
            <a:ext cx="8734799" cy="2209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0368BF-8DDD-40D1-8B9F-E131C447F5CB}"/>
              </a:ext>
            </a:extLst>
          </p:cNvPr>
          <p:cNvSpPr/>
          <p:nvPr/>
        </p:nvSpPr>
        <p:spPr>
          <a:xfrm>
            <a:off x="235079" y="4419600"/>
            <a:ext cx="87043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https://wisconsindot.gov/Pages/doing-bus/eng-consultants/cnslt-rsrces/default.aspx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CAB86B-4DDB-44BF-8524-31FE8CF1FEAD}"/>
              </a:ext>
            </a:extLst>
          </p:cNvPr>
          <p:cNvSpPr/>
          <p:nvPr/>
        </p:nvSpPr>
        <p:spPr>
          <a:xfrm>
            <a:off x="304800" y="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36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Geotechnical Manual</a:t>
            </a:r>
          </a:p>
        </p:txBody>
      </p:sp>
    </p:spTree>
    <p:extLst>
      <p:ext uri="{BB962C8B-B14F-4D97-AF65-F5344CB8AC3E}">
        <p14:creationId xmlns:p14="http://schemas.microsoft.com/office/powerpoint/2010/main" val="2097604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DNR_QuincyBluff_FireTower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-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0" y="23622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WisDOT Drill Cr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Designs\Blue Diagonal.pot</Template>
  <TotalTime>1245</TotalTime>
  <Words>353</Words>
  <Application>Microsoft Office PowerPoint</Application>
  <PresentationFormat>On-screen Show (4:3)</PresentationFormat>
  <Paragraphs>125</Paragraphs>
  <Slides>66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Arial</vt:lpstr>
      <vt:lpstr>Times New Roman</vt:lpstr>
      <vt:lpstr>Wingdings</vt:lpstr>
      <vt:lpstr>Blue Diagonal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Wisconsin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Horfall</dc:creator>
  <cp:lastModifiedBy>HORSFALL, JEFFREY D</cp:lastModifiedBy>
  <cp:revision>102</cp:revision>
  <cp:lastPrinted>2019-03-20T13:31:03Z</cp:lastPrinted>
  <dcterms:created xsi:type="dcterms:W3CDTF">2005-04-27T18:43:04Z</dcterms:created>
  <dcterms:modified xsi:type="dcterms:W3CDTF">2019-03-20T15:40:36Z</dcterms:modified>
</cp:coreProperties>
</file>