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65"/>
  </p:handoutMasterIdLst>
  <p:sldIdLst>
    <p:sldId id="307" r:id="rId2"/>
    <p:sldId id="281" r:id="rId3"/>
    <p:sldId id="283" r:id="rId4"/>
    <p:sldId id="304" r:id="rId5"/>
    <p:sldId id="306" r:id="rId6"/>
    <p:sldId id="305" r:id="rId7"/>
    <p:sldId id="282" r:id="rId8"/>
    <p:sldId id="296" r:id="rId9"/>
    <p:sldId id="288" r:id="rId10"/>
    <p:sldId id="350" r:id="rId11"/>
    <p:sldId id="324" r:id="rId12"/>
    <p:sldId id="349" r:id="rId13"/>
    <p:sldId id="284" r:id="rId14"/>
    <p:sldId id="298" r:id="rId15"/>
    <p:sldId id="302" r:id="rId16"/>
    <p:sldId id="334" r:id="rId17"/>
    <p:sldId id="299" r:id="rId18"/>
    <p:sldId id="303" r:id="rId19"/>
    <p:sldId id="300" r:id="rId20"/>
    <p:sldId id="301" r:id="rId21"/>
    <p:sldId id="309" r:id="rId22"/>
    <p:sldId id="285" r:id="rId23"/>
    <p:sldId id="297" r:id="rId24"/>
    <p:sldId id="325" r:id="rId25"/>
    <p:sldId id="323" r:id="rId26"/>
    <p:sldId id="312" r:id="rId27"/>
    <p:sldId id="317" r:id="rId28"/>
    <p:sldId id="315" r:id="rId29"/>
    <p:sldId id="316" r:id="rId30"/>
    <p:sldId id="319" r:id="rId31"/>
    <p:sldId id="314" r:id="rId32"/>
    <p:sldId id="320" r:id="rId33"/>
    <p:sldId id="333" r:id="rId34"/>
    <p:sldId id="313" r:id="rId35"/>
    <p:sldId id="310" r:id="rId36"/>
    <p:sldId id="311" r:id="rId37"/>
    <p:sldId id="321" r:id="rId38"/>
    <p:sldId id="344" r:id="rId39"/>
    <p:sldId id="343" r:id="rId40"/>
    <p:sldId id="342" r:id="rId41"/>
    <p:sldId id="322" r:id="rId42"/>
    <p:sldId id="335" r:id="rId43"/>
    <p:sldId id="337" r:id="rId44"/>
    <p:sldId id="340" r:id="rId45"/>
    <p:sldId id="338" r:id="rId46"/>
    <p:sldId id="339" r:id="rId47"/>
    <p:sldId id="341" r:id="rId48"/>
    <p:sldId id="318" r:id="rId49"/>
    <p:sldId id="336" r:id="rId50"/>
    <p:sldId id="286" r:id="rId51"/>
    <p:sldId id="287" r:id="rId52"/>
    <p:sldId id="289" r:id="rId53"/>
    <p:sldId id="327" r:id="rId54"/>
    <p:sldId id="345" r:id="rId55"/>
    <p:sldId id="326" r:id="rId56"/>
    <p:sldId id="328" r:id="rId57"/>
    <p:sldId id="329" r:id="rId58"/>
    <p:sldId id="330" r:id="rId59"/>
    <p:sldId id="332" r:id="rId60"/>
    <p:sldId id="346" r:id="rId61"/>
    <p:sldId id="347" r:id="rId62"/>
    <p:sldId id="351" r:id="rId63"/>
    <p:sldId id="348" r:id="rId6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940" autoAdjust="0"/>
    <p:restoredTop sz="90929"/>
  </p:normalViewPr>
  <p:slideViewPr>
    <p:cSldViewPr>
      <p:cViewPr>
        <p:scale>
          <a:sx n="50" d="100"/>
          <a:sy n="50" d="100"/>
        </p:scale>
        <p:origin x="1314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116"/>
    </p:cViewPr>
  </p:sorterViewPr>
  <p:notesViewPr>
    <p:cSldViewPr>
      <p:cViewPr varScale="1">
        <p:scale>
          <a:sx n="56" d="100"/>
          <a:sy n="56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A9DDE-9F56-4F1E-A00A-D483756BBDF0}" type="datetimeFigureOut">
              <a:rPr lang="en-US" smtClean="0"/>
              <a:pPr/>
              <a:t>2/25/2015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B558A-D16B-4A12-8913-11318EDA31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41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4099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3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889C4B-9A42-4FB8-BCC8-B334886648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06D77-5855-4B7D-A302-CB8389BE9E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D284D-0AF8-441B-8EE2-5C09A67FE0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DEDE3-A825-4AC7-B054-E50F3566BF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5D7A3-865F-4351-B312-450B66B61A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2A8A0-48AF-4FDF-81AD-F04C953A0C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BA058-FD79-4101-A636-5944614C93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298BC-DA4D-420A-A2F4-5F60A4CFFE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959D8-930E-4290-B66C-474A51A39C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B9679-7761-4468-8DD6-006E5900F5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CCDF4-38FA-4510-8C23-FCC10D04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307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CD0E7DC5-2AB4-4C54-91B9-0D8DC2CB061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37240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36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Structures</a:t>
            </a:r>
          </a:p>
          <a:p>
            <a:pPr marL="457200" indent="-457200"/>
            <a:endParaRPr lang="en-US" sz="3600" b="1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1828800" lvl="3" indent="-457200">
              <a:buFont typeface="Arial" pitchFamily="34" charset="0"/>
              <a:buChar char="•"/>
            </a:pP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Box Culverts 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Bridges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Walls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452431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Construction</a:t>
            </a:r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Construction and Materials Manual</a:t>
            </a: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514350" indent="-514350"/>
            <a:r>
              <a:rPr lang="en-US" sz="2800" dirty="0" smtClean="0">
                <a:latin typeface="Arial" charset="0"/>
                <a:cs typeface="Times New Roman" pitchFamily="18" charset="0"/>
              </a:rPr>
              <a:t>2.  Standard Specifications</a:t>
            </a:r>
          </a:p>
          <a:p>
            <a:pPr marL="457200" indent="-457200"/>
            <a:endParaRPr lang="en-US" sz="2800" b="1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514350" indent="-514350">
              <a:buAutoNum type="arabicPeriod" startAt="3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Plans</a:t>
            </a:r>
          </a:p>
          <a:p>
            <a:pPr marL="514350" indent="-514350"/>
            <a:endParaRPr lang="en-US" sz="2800" dirty="0" smtClean="0">
              <a:latin typeface="Arial" charset="0"/>
              <a:cs typeface="Times New Roman" pitchFamily="18" charset="0"/>
            </a:endParaRPr>
          </a:p>
          <a:p>
            <a:pPr marL="514350" indent="-514350"/>
            <a:r>
              <a:rPr lang="en-US" sz="2800" dirty="0" smtClean="0">
                <a:latin typeface="Arial" charset="0"/>
                <a:cs typeface="Times New Roman" pitchFamily="18" charset="0"/>
              </a:rPr>
              <a:t>4.  Geotechnical Report  </a:t>
            </a: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-00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ndardsp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79320" y="779317"/>
            <a:ext cx="6858003" cy="5299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5765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Box Culverts Foundation &amp; Backfill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Plans and Specification</a:t>
            </a: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800" dirty="0">
                <a:latin typeface="Arial" charset="0"/>
                <a:cs typeface="Times New Roman" pitchFamily="18" charset="0"/>
              </a:rPr>
              <a:t>Inspection of the Foundation</a:t>
            </a:r>
          </a:p>
          <a:p>
            <a:pPr marL="457200" indent="-457200">
              <a:buFontTx/>
              <a:buAutoNum type="arabicPeriod" startAt="2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3.  Placing on </a:t>
            </a:r>
            <a:r>
              <a:rPr lang="en-US" sz="2800" dirty="0" smtClean="0">
                <a:latin typeface="Arial" charset="0"/>
                <a:cs typeface="Times New Roman" pitchFamily="18" charset="0"/>
              </a:rPr>
              <a:t>Bedrock</a:t>
            </a:r>
            <a:r>
              <a:rPr lang="en-US" sz="2800" dirty="0">
                <a:latin typeface="Arial" charset="0"/>
                <a:cs typeface="Times New Roman" pitchFamily="18" charset="0"/>
              </a:rPr>
              <a:t>, Crushed Rock or Gravel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4.  Backfill Material</a:t>
            </a:r>
          </a:p>
          <a:p>
            <a:pPr marL="457200" indent="-457200">
              <a:buFontTx/>
              <a:buAutoNum type="arabicPeriod" startAt="2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5.  Backfill Compaction</a:t>
            </a:r>
          </a:p>
          <a:p>
            <a:pPr marL="457200" indent="-457200">
              <a:buFontTx/>
              <a:buAutoNum type="arabicPeriod" startAt="2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6.  Backfilling the Top of the Culvert</a:t>
            </a:r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pln_121130_151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pln_121130_1515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68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geo_121130_1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pln_121130_1515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48" y="2133600"/>
            <a:ext cx="9086304" cy="30480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 bwMode="auto">
          <a:xfrm>
            <a:off x="4495800" y="1143000"/>
            <a:ext cx="484632" cy="978408"/>
          </a:xfrm>
          <a:prstGeom prst="downArrow">
            <a:avLst/>
          </a:prstGeom>
          <a:solidFill>
            <a:schemeClr val="bg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334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Geotechnical Report - Recommendation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pln_121130_151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990600" y="5486400"/>
            <a:ext cx="978408" cy="484632"/>
          </a:xfrm>
          <a:prstGeom prst="rightArrow">
            <a:avLst/>
          </a:prstGeom>
          <a:solidFill>
            <a:schemeClr val="bg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5029200" y="5638800"/>
            <a:ext cx="978408" cy="484632"/>
          </a:xfrm>
          <a:prstGeom prst="rightArrow">
            <a:avLst/>
          </a:prstGeom>
          <a:solidFill>
            <a:schemeClr val="bg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pln_121130_1515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626" y="1066800"/>
            <a:ext cx="9160626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169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Box Culverts, </a:t>
            </a:r>
            <a:r>
              <a:rPr lang="en-US" sz="36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Bridges and Walls</a:t>
            </a:r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DESIGN</a:t>
            </a:r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The Structure Survey Report</a:t>
            </a:r>
          </a:p>
          <a:p>
            <a:pPr marL="457200" indent="-457200">
              <a:buFontTx/>
              <a:buAutoNum type="arabicPeriod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Foundation Investigation</a:t>
            </a:r>
          </a:p>
          <a:p>
            <a:pPr marL="457200" indent="-457200"/>
            <a:endParaRPr lang="en-US" sz="2800" dirty="0" smtClean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CONSTRUCTION</a:t>
            </a:r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Box </a:t>
            </a:r>
            <a:r>
              <a:rPr lang="en-US" sz="2800" dirty="0">
                <a:latin typeface="Arial" charset="0"/>
                <a:cs typeface="Times New Roman" pitchFamily="18" charset="0"/>
              </a:rPr>
              <a:t>Culvert Foundation and Backfill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Bridge Foundation Support:  Pile </a:t>
            </a:r>
            <a:r>
              <a:rPr lang="en-US" sz="2800" dirty="0">
                <a:latin typeface="Arial" charset="0"/>
                <a:cs typeface="Times New Roman" pitchFamily="18" charset="0"/>
              </a:rPr>
              <a:t>and Spread Footings</a:t>
            </a:r>
          </a:p>
          <a:p>
            <a:pPr marL="514350" indent="-514350">
              <a:buAutoNum type="arabicPeriod" startAt="3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Bridge </a:t>
            </a:r>
            <a:r>
              <a:rPr lang="en-US" sz="2800" dirty="0">
                <a:latin typeface="Arial" charset="0"/>
                <a:cs typeface="Times New Roman" pitchFamily="18" charset="0"/>
              </a:rPr>
              <a:t>Approaches</a:t>
            </a:r>
          </a:p>
          <a:p>
            <a:pPr marL="514350" indent="-514350">
              <a:buAutoNum type="arabicPeriod" startAt="3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Retaining </a:t>
            </a:r>
            <a:r>
              <a:rPr lang="en-US" sz="2800" dirty="0">
                <a:latin typeface="Arial" charset="0"/>
                <a:cs typeface="Times New Roman" pitchFamily="18" charset="0"/>
              </a:rPr>
              <a:t>Wall Types and What to Look For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-13-2073_pln_121130_151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48320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 algn="ctr"/>
            <a:r>
              <a:rPr lang="en-US" sz="36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Bridges</a:t>
            </a:r>
          </a:p>
          <a:p>
            <a:pPr marL="457200" indent="-457200"/>
            <a:endParaRPr lang="en-US" sz="3600" b="1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Deep Foundations (Piles and Drilled Shafts)</a:t>
            </a:r>
          </a:p>
          <a:p>
            <a:pPr marL="457200" indent="-457200"/>
            <a:endParaRPr lang="en-US" sz="3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Shallow Foundations (Spread Footings)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40934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Piles</a:t>
            </a:r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Types of Piles and What They Do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Design Pile Length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514350" indent="-514350"/>
            <a:r>
              <a:rPr lang="en-US" sz="2800" dirty="0">
                <a:latin typeface="Arial" charset="0"/>
                <a:cs typeface="Times New Roman" pitchFamily="18" charset="0"/>
              </a:rPr>
              <a:t>3.  I Can’t Get </a:t>
            </a:r>
            <a:r>
              <a:rPr lang="en-US" sz="2800" dirty="0" smtClean="0">
                <a:latin typeface="Arial" charset="0"/>
                <a:cs typeface="Times New Roman" pitchFamily="18" charset="0"/>
              </a:rPr>
              <a:t>Bearing or Damage Pile</a:t>
            </a: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 startAt="2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-05-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25-0168_geo_110331_091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009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25-16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25-168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0243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-25-168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4713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25-16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2776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The Structure Survey Report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What Information is Important to You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800" dirty="0">
                <a:latin typeface="Arial" charset="0"/>
                <a:cs typeface="Times New Roman" pitchFamily="18" charset="0"/>
              </a:rPr>
              <a:t>What to Look For</a:t>
            </a:r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-25-168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mmer (Modified Gates)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e Driving Data N Abut Pile 6 _2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174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1315 Piling HP 10x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Y2965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Y2966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aged Pile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aged Pile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aged Pile 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572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Facilities Development Manual 11-35-1</a:t>
            </a:r>
            <a:endParaRPr lang="en-US" sz="3600" b="1" dirty="0"/>
          </a:p>
        </p:txBody>
      </p:sp>
      <p:pic>
        <p:nvPicPr>
          <p:cNvPr id="4" name="Picture 3" descr="11-3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28800"/>
            <a:ext cx="9152236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aged Pile 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Spread </a:t>
            </a:r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Footings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What </a:t>
            </a:r>
            <a:r>
              <a:rPr lang="en-US" sz="2800" dirty="0">
                <a:latin typeface="Arial" charset="0"/>
                <a:cs typeface="Times New Roman" pitchFamily="18" charset="0"/>
              </a:rPr>
              <a:t>to Look for With Spread Footings</a:t>
            </a:r>
          </a:p>
          <a:p>
            <a:pPr marL="457200" indent="-457200">
              <a:buFontTx/>
              <a:buAutoNum type="arabicPeriod" startAt="4"/>
            </a:pPr>
            <a:endParaRPr lang="en-US" sz="2800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5-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330900-B-05-61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30900-B-05-61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905000"/>
            <a:ext cx="9227127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5-61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524000"/>
            <a:ext cx="9111725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5-61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.12.02.EFH.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.12.02.EFH.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91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.10.16.EFH.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572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Bridge Manual 6-2</a:t>
            </a:r>
            <a:endParaRPr lang="en-US" sz="3600" b="1" dirty="0"/>
          </a:p>
        </p:txBody>
      </p:sp>
      <p:pic>
        <p:nvPicPr>
          <p:cNvPr id="4" name="Picture 3" descr="SS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8011"/>
            <a:ext cx="9144000" cy="5329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40576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Bridge Approaches</a:t>
            </a:r>
          </a:p>
          <a:p>
            <a:pPr marL="457200" indent="-457200"/>
            <a:endParaRPr lang="en-US" sz="2800" b="1" u="sng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>
                <a:latin typeface="Arial" charset="0"/>
                <a:cs typeface="Times New Roman" pitchFamily="18" charset="0"/>
              </a:rPr>
              <a:t>Special Treatments</a:t>
            </a:r>
          </a:p>
          <a:p>
            <a:pPr marL="457200" indent="-457200">
              <a:buFontTx/>
              <a:buAutoNum type="arabicPeriod"/>
            </a:pPr>
            <a:endParaRPr lang="en-US" sz="280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800">
                <a:latin typeface="Arial" charset="0"/>
                <a:cs typeface="Times New Roman" pitchFamily="18" charset="0"/>
              </a:rPr>
              <a:t>Rock and Clear Stone Under The Footing</a:t>
            </a:r>
          </a:p>
          <a:p>
            <a:pPr marL="457200" indent="-457200">
              <a:buFontTx/>
              <a:buAutoNum type="arabicPeriod" startAt="2"/>
            </a:pPr>
            <a:endParaRPr lang="en-US" sz="280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>
                <a:latin typeface="Arial" charset="0"/>
                <a:cs typeface="Times New Roman" pitchFamily="18" charset="0"/>
              </a:rPr>
              <a:t>3.  Compaction Behind the Footing</a:t>
            </a:r>
          </a:p>
          <a:p>
            <a:pPr marL="457200" indent="-457200">
              <a:buFontTx/>
              <a:buAutoNum type="arabicPeriod"/>
            </a:pPr>
            <a:endParaRPr lang="en-US" sz="280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>
                <a:latin typeface="Arial" charset="0"/>
                <a:cs typeface="Times New Roman" pitchFamily="18" charset="0"/>
              </a:rPr>
              <a:t>4.  Transition to Normal Grade Line (Blue Top)</a:t>
            </a:r>
            <a:endParaRPr lang="en-US" sz="2800" b="1" u="sng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49117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Retaining Walls</a:t>
            </a:r>
          </a:p>
          <a:p>
            <a:pPr marL="457200" indent="-457200"/>
            <a:endParaRPr lang="en-US" sz="2800" b="1" u="sng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>
                <a:latin typeface="Arial" charset="0"/>
                <a:cs typeface="Times New Roman" pitchFamily="18" charset="0"/>
              </a:rPr>
              <a:t>Types</a:t>
            </a:r>
          </a:p>
          <a:p>
            <a:pPr marL="457200" indent="-457200">
              <a:buFontTx/>
              <a:buAutoNum type="arabicPeriod"/>
            </a:pPr>
            <a:endParaRPr lang="en-US" sz="280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>
                <a:latin typeface="Arial" charset="0"/>
                <a:cs typeface="Times New Roman" pitchFamily="18" charset="0"/>
              </a:rPr>
              <a:t>Site Investigation Report</a:t>
            </a:r>
          </a:p>
          <a:p>
            <a:pPr marL="457200" indent="-457200">
              <a:buFontTx/>
              <a:buAutoNum type="arabicPeriod"/>
            </a:pPr>
            <a:endParaRPr lang="en-US" sz="280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>
                <a:latin typeface="Arial" charset="0"/>
                <a:cs typeface="Times New Roman" pitchFamily="18" charset="0"/>
              </a:rPr>
              <a:t>3.  Foundation</a:t>
            </a:r>
          </a:p>
          <a:p>
            <a:pPr marL="457200" indent="-457200">
              <a:buFontTx/>
              <a:buAutoNum type="arabicPeriod" startAt="2"/>
            </a:pPr>
            <a:endParaRPr lang="en-US" sz="280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>
                <a:latin typeface="Arial" charset="0"/>
                <a:cs typeface="Times New Roman" pitchFamily="18" charset="0"/>
              </a:rPr>
              <a:t>4.  Construction Methods</a:t>
            </a:r>
          </a:p>
          <a:p>
            <a:pPr marL="457200" indent="-457200">
              <a:buFontTx/>
              <a:buAutoNum type="arabicPeriod"/>
            </a:pPr>
            <a:endParaRPr lang="en-US" sz="280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>
                <a:latin typeface="Arial" charset="0"/>
                <a:cs typeface="Times New Roman" pitchFamily="18" charset="0"/>
              </a:rPr>
              <a:t>5.  Backfilling</a:t>
            </a:r>
            <a:endParaRPr lang="en-US" sz="2800" b="1" u="sng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495520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Retaining Walls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Types</a:t>
            </a:r>
          </a:p>
          <a:p>
            <a:pPr marL="457200" indent="-457200"/>
            <a:endParaRPr lang="en-US" sz="2800" b="1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Arial" charset="0"/>
                <a:cs typeface="Times New Roman" pitchFamily="18" charset="0"/>
              </a:rPr>
              <a:t>Cast-in-Place Cantilever </a:t>
            </a:r>
            <a:r>
              <a:rPr lang="en-US" sz="2800" dirty="0" smtClean="0">
                <a:latin typeface="Arial" charset="0"/>
                <a:cs typeface="Times New Roman" pitchFamily="18" charset="0"/>
              </a:rPr>
              <a:t>Walls (23 in 2013)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Modular Block Walls (8 in 2013)</a:t>
            </a: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Arial" charset="0"/>
                <a:cs typeface="Times New Roman" pitchFamily="18" charset="0"/>
              </a:rPr>
              <a:t>MSE </a:t>
            </a:r>
            <a:r>
              <a:rPr lang="en-US" sz="2800" dirty="0" smtClean="0">
                <a:latin typeface="Arial" charset="0"/>
                <a:cs typeface="Times New Roman" pitchFamily="18" charset="0"/>
              </a:rPr>
              <a:t>Walls Concrete Panels (55 in 2013)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MSE Walls Wired Faced (28 in 2013)</a:t>
            </a: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Sheet Pile Walls (5 in 2012)</a:t>
            </a: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Arial" charset="0"/>
                <a:cs typeface="Times New Roman" pitchFamily="18" charset="0"/>
              </a:rPr>
              <a:t>Post and Panel </a:t>
            </a:r>
            <a:r>
              <a:rPr lang="en-US" sz="2800" dirty="0" smtClean="0">
                <a:latin typeface="Arial" charset="0"/>
                <a:cs typeface="Times New Roman" pitchFamily="18" charset="0"/>
              </a:rPr>
              <a:t>Walls (7 in 2013)</a:t>
            </a: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E_lectur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01701-R-67-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E_lectu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E_lectur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4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E_lectu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C-007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C-009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05-0611_ssr_110715_1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C-010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C-004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6370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Structures</a:t>
            </a:r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endParaRPr lang="en-US" sz="1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r>
              <a:rPr lang="en-US" sz="2800" dirty="0" smtClean="0">
                <a:latin typeface="Arial" charset="0"/>
                <a:cs typeface="Times New Roman" pitchFamily="18" charset="0"/>
              </a:rPr>
              <a:t>A Structure Survey Report is Required for all New, Replacement, or the Rehabilitation of all Structures Constructed on DOT Projects?</a:t>
            </a:r>
          </a:p>
          <a:p>
            <a:endParaRPr lang="en-US" sz="1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r>
              <a:rPr lang="en-US" sz="2800" dirty="0" smtClean="0">
                <a:latin typeface="Arial" charset="0"/>
                <a:cs typeface="Times New Roman" pitchFamily="18" charset="0"/>
              </a:rPr>
              <a:t>What are the factors that determine the type of pile or foundation for a structure?</a:t>
            </a:r>
          </a:p>
          <a:p>
            <a:endParaRPr lang="en-US" sz="1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r>
              <a:rPr lang="en-US" sz="2800" dirty="0" smtClean="0">
                <a:latin typeface="Arial" charset="0"/>
                <a:cs typeface="Times New Roman" pitchFamily="18" charset="0"/>
              </a:rPr>
              <a:t>Under certain conditions, the contractor may be required to stop driving a pile nest for a period of time to allow required bearing to be achieved. </a:t>
            </a:r>
          </a:p>
          <a:p>
            <a:endParaRPr lang="en-US" sz="1600" dirty="0">
              <a:latin typeface="Arial" charset="0"/>
              <a:cs typeface="Times New Roman" pitchFamily="18" charset="0"/>
            </a:endParaRPr>
          </a:p>
          <a:p>
            <a:r>
              <a:rPr lang="en-US" sz="2800" dirty="0" smtClean="0">
                <a:latin typeface="Arial" charset="0"/>
                <a:cs typeface="Times New Roman" pitchFamily="18" charset="0"/>
              </a:rPr>
              <a:t>There is no concern if s</a:t>
            </a:r>
            <a:r>
              <a:rPr lang="en-US" sz="2800" dirty="0" smtClean="0">
                <a:latin typeface="Arial" charset="0"/>
                <a:cs typeface="Times New Roman" pitchFamily="18" charset="0"/>
              </a:rPr>
              <a:t>oft soils or organics are found at the bottom of a culvert trench because the Designer knew about this in the design process.</a:t>
            </a:r>
            <a:endParaRPr lang="en-US" sz="2800" dirty="0" smtClean="0"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9750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7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7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7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478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rial" pitchFamily="34" charset="0"/>
                <a:cs typeface="Arial" pitchFamily="34" charset="0"/>
              </a:rPr>
              <a:t>Questions ?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52014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Foundation Investigations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Geotechnical Bulletin #1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 smtClean="0">
                <a:latin typeface="Arial" charset="0"/>
                <a:cs typeface="Times New Roman" pitchFamily="18" charset="0"/>
              </a:rPr>
              <a:t>2.  </a:t>
            </a:r>
            <a:r>
              <a:rPr lang="en-US" sz="2800" dirty="0">
                <a:latin typeface="Arial" charset="0"/>
                <a:cs typeface="Times New Roman" pitchFamily="18" charset="0"/>
              </a:rPr>
              <a:t>Soil Borings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 smtClean="0">
                <a:latin typeface="Arial" charset="0"/>
                <a:cs typeface="Times New Roman" pitchFamily="18" charset="0"/>
              </a:rPr>
              <a:t>3.  Unusual </a:t>
            </a:r>
            <a:r>
              <a:rPr lang="en-US" sz="2800" dirty="0">
                <a:latin typeface="Arial" charset="0"/>
                <a:cs typeface="Times New Roman" pitchFamily="18" charset="0"/>
              </a:rPr>
              <a:t>Circumstances</a:t>
            </a:r>
          </a:p>
          <a:p>
            <a:pPr marL="457200" indent="-457200"/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DNR_QuincyBluff_FireTower 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23622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WisDOT Drill Crew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2776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The </a:t>
            </a:r>
            <a:r>
              <a:rPr lang="en-US" sz="36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Foundation Report</a:t>
            </a:r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What Information is Important to You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800" dirty="0" smtClean="0">
                <a:latin typeface="Arial" charset="0"/>
                <a:cs typeface="Times New Roman" pitchFamily="18" charset="0"/>
              </a:rPr>
              <a:t>What to </a:t>
            </a:r>
            <a:r>
              <a:rPr lang="en-US" sz="2800" dirty="0">
                <a:latin typeface="Arial" charset="0"/>
                <a:cs typeface="Times New Roman" pitchFamily="18" charset="0"/>
              </a:rPr>
              <a:t>Look For</a:t>
            </a:r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 Diagonal.pot</Template>
  <TotalTime>1150</TotalTime>
  <Words>390</Words>
  <Application>Microsoft Office PowerPoint</Application>
  <PresentationFormat>On-screen Show (4:3)</PresentationFormat>
  <Paragraphs>116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Times New Roman</vt:lpstr>
      <vt:lpstr>Wingdings</vt:lpstr>
      <vt:lpstr>Blue Diagonal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Wisconsin Department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Horfall</dc:creator>
  <cp:lastModifiedBy>Ken and Mary Hanzel</cp:lastModifiedBy>
  <cp:revision>89</cp:revision>
  <dcterms:created xsi:type="dcterms:W3CDTF">2005-04-27T18:43:04Z</dcterms:created>
  <dcterms:modified xsi:type="dcterms:W3CDTF">2015-02-25T18:50:44Z</dcterms:modified>
</cp:coreProperties>
</file>