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712" r:id="rId2"/>
    <p:sldMasterId id="2147483725" r:id="rId3"/>
    <p:sldMasterId id="2147483738" r:id="rId4"/>
    <p:sldMasterId id="2147483751" r:id="rId5"/>
    <p:sldMasterId id="2147483764" r:id="rId6"/>
    <p:sldMasterId id="2147483777" r:id="rId7"/>
    <p:sldMasterId id="2147483790" r:id="rId8"/>
  </p:sldMasterIdLst>
  <p:notesMasterIdLst>
    <p:notesMasterId r:id="rId35"/>
  </p:notesMasterIdLst>
  <p:handoutMasterIdLst>
    <p:handoutMasterId r:id="rId36"/>
  </p:handoutMasterIdLst>
  <p:sldIdLst>
    <p:sldId id="269" r:id="rId9"/>
    <p:sldId id="272" r:id="rId10"/>
    <p:sldId id="267" r:id="rId11"/>
    <p:sldId id="263" r:id="rId12"/>
    <p:sldId id="257" r:id="rId13"/>
    <p:sldId id="288" r:id="rId14"/>
    <p:sldId id="259" r:id="rId15"/>
    <p:sldId id="280" r:id="rId16"/>
    <p:sldId id="278" r:id="rId17"/>
    <p:sldId id="297" r:id="rId18"/>
    <p:sldId id="262" r:id="rId19"/>
    <p:sldId id="303" r:id="rId20"/>
    <p:sldId id="294" r:id="rId21"/>
    <p:sldId id="295" r:id="rId22"/>
    <p:sldId id="310" r:id="rId23"/>
    <p:sldId id="312" r:id="rId24"/>
    <p:sldId id="311" r:id="rId25"/>
    <p:sldId id="299" r:id="rId26"/>
    <p:sldId id="290" r:id="rId27"/>
    <p:sldId id="308" r:id="rId28"/>
    <p:sldId id="307" r:id="rId29"/>
    <p:sldId id="279" r:id="rId30"/>
    <p:sldId id="261" r:id="rId31"/>
    <p:sldId id="281" r:id="rId32"/>
    <p:sldId id="274" r:id="rId33"/>
    <p:sldId id="29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VINSKA, TIFFANY" initials="NT" lastIdx="1" clrIdx="0">
    <p:extLst>
      <p:ext uri="{19B8F6BF-5375-455C-9EA6-DF929625EA0E}">
        <p15:presenceInfo xmlns:p15="http://schemas.microsoft.com/office/powerpoint/2012/main" userId="S-1-5-21-2014430026-1432593244-2068819953-6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6410" autoAdjust="0"/>
  </p:normalViewPr>
  <p:slideViewPr>
    <p:cSldViewPr snapToGrid="0">
      <p:cViewPr varScale="1">
        <p:scale>
          <a:sx n="95" d="100"/>
          <a:sy n="95" d="100"/>
        </p:scale>
        <p:origin x="1380" y="90"/>
      </p:cViewPr>
      <p:guideLst>
        <p:guide orient="horz" pos="2160"/>
        <p:guide pos="2880"/>
      </p:guideLst>
    </p:cSldViewPr>
  </p:slideViewPr>
  <p:outlineViewPr>
    <p:cViewPr>
      <p:scale>
        <a:sx n="33" d="100"/>
        <a:sy n="33" d="100"/>
      </p:scale>
      <p:origin x="0" y="-4550"/>
    </p:cViewPr>
    <p:sldLst>
      <p:sld r:id="rId1" collapse="1"/>
      <p:sld r:id="rId2" collapse="1"/>
    </p:sldLst>
  </p:outlineViewPr>
  <p:notesTextViewPr>
    <p:cViewPr>
      <p:scale>
        <a:sx n="1" d="1"/>
        <a:sy n="1" d="1"/>
      </p:scale>
      <p:origin x="0" y="0"/>
    </p:cViewPr>
  </p:notesTextViewPr>
  <p:sorterViewPr>
    <p:cViewPr>
      <p:scale>
        <a:sx n="160" d="100"/>
        <a:sy n="160" d="100"/>
      </p:scale>
      <p:origin x="0" y="-2046"/>
    </p:cViewPr>
  </p:sorterViewPr>
  <p:notesViewPr>
    <p:cSldViewPr snapToGrid="0" showGuides="1">
      <p:cViewPr varScale="1">
        <p:scale>
          <a:sx n="72" d="100"/>
          <a:sy n="72" d="100"/>
        </p:scale>
        <p:origin x="2904"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r>
              <a:rPr lang="en-US"/>
              <a:t>02/27/2018</a:t>
            </a:r>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F4C90D6-E0B8-4490-9718-37FAFDA90461}" type="slidenum">
              <a:rPr lang="en-US" smtClean="0"/>
              <a:t>‹#›</a:t>
            </a:fld>
            <a:endParaRPr lang="en-US" dirty="0"/>
          </a:p>
        </p:txBody>
      </p:sp>
    </p:spTree>
    <p:extLst>
      <p:ext uri="{BB962C8B-B14F-4D97-AF65-F5344CB8AC3E}">
        <p14:creationId xmlns:p14="http://schemas.microsoft.com/office/powerpoint/2010/main" val="281784449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r>
              <a:rPr lang="en-US"/>
              <a:t>02/27/2018</a:t>
            </a:r>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B237AE-3BD5-4A64-A1DB-C80D2C43CBE5}" type="slidenum">
              <a:rPr lang="en-US" smtClean="0"/>
              <a:t>‹#›</a:t>
            </a:fld>
            <a:endParaRPr lang="en-US" dirty="0"/>
          </a:p>
        </p:txBody>
      </p:sp>
    </p:spTree>
    <p:extLst>
      <p:ext uri="{BB962C8B-B14F-4D97-AF65-F5344CB8AC3E}">
        <p14:creationId xmlns:p14="http://schemas.microsoft.com/office/powerpoint/2010/main" val="93320870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r>
              <a:rPr lang="en-US">
                <a:solidFill>
                  <a:prstClr val="black"/>
                </a:solidFill>
              </a:rPr>
              <a:t>02/27/2018</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WisDOT Aerial Imagery</a:t>
            </a:r>
          </a:p>
        </p:txBody>
      </p:sp>
    </p:spTree>
    <p:extLst>
      <p:ext uri="{BB962C8B-B14F-4D97-AF65-F5344CB8AC3E}">
        <p14:creationId xmlns:p14="http://schemas.microsoft.com/office/powerpoint/2010/main" val="382981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a:t>Most of our controlled vertical imagery is used to create mapping and DTM data for preliminary and final design, planning studies, right of way plats and exhibits. </a:t>
            </a:r>
          </a:p>
          <a:p>
            <a:r>
              <a:rPr lang="en-US" altLang="en-US" sz="1800" dirty="0"/>
              <a:t>We’ve also flown projects after construction to compute finals and after everything has been completed to show the existing conditions. This mapping can be used for traffic control plans, staged construction plans, resurfacing projects and for maintenance work. The DTM can be used for slope deficiency studies and beam guard projects.</a:t>
            </a:r>
          </a:p>
          <a:p>
            <a:endParaRPr lang="en-US" altLang="en-US" dirty="0"/>
          </a:p>
        </p:txBody>
      </p:sp>
    </p:spTree>
    <p:extLst>
      <p:ext uri="{BB962C8B-B14F-4D97-AF65-F5344CB8AC3E}">
        <p14:creationId xmlns:p14="http://schemas.microsoft.com/office/powerpoint/2010/main" val="3142755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11</a:t>
            </a:fld>
            <a:endParaRPr lang="en-US" dirty="0"/>
          </a:p>
        </p:txBody>
      </p:sp>
    </p:spTree>
    <p:extLst>
      <p:ext uri="{BB962C8B-B14F-4D97-AF65-F5344CB8AC3E}">
        <p14:creationId xmlns:p14="http://schemas.microsoft.com/office/powerpoint/2010/main" val="259335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Discrete features have accurate locations.</a:t>
            </a:r>
          </a:p>
          <a:p>
            <a:r>
              <a:rPr lang="en-US" altLang="en-US" dirty="0"/>
              <a:t>Buildings are compiled at the outside edge of the roofline, at the roofline elevation. </a:t>
            </a:r>
          </a:p>
          <a:p>
            <a:r>
              <a:rPr lang="en-US" altLang="en-US" dirty="0"/>
              <a:t>Power poles are measured on the ground, in the center of the pole.</a:t>
            </a:r>
          </a:p>
          <a:p>
            <a:r>
              <a:rPr lang="en-US" altLang="en-US" dirty="0"/>
              <a:t>Relative or representative features are roughly in their correct location and symbolized with generic cells such as culverts and tree lines .</a:t>
            </a:r>
          </a:p>
          <a:p>
            <a:r>
              <a:rPr lang="en-US" altLang="en-US" dirty="0"/>
              <a:t>The end of culverts are shown with an arc. A tree canopy is digitized at the average canopy height and shown with the tree line pattern.</a:t>
            </a:r>
          </a:p>
          <a:p>
            <a:r>
              <a:rPr lang="en-US" altLang="en-US" dirty="0"/>
              <a:t>The compilers measure the top of the posts of the beam guard. The pattern shows a line going through the posts which isn’t where the guard rail is actually located. </a:t>
            </a:r>
          </a:p>
          <a:p>
            <a:r>
              <a:rPr lang="en-US" altLang="en-US" dirty="0"/>
              <a:t>We usually collect the mapping and terrain data at the same time.</a:t>
            </a:r>
          </a:p>
          <a:p>
            <a:r>
              <a:rPr lang="en-US" altLang="en-US" dirty="0"/>
              <a:t>We can collect mapping only and deliver it and then collect the DTM data at a later date or not at all.</a:t>
            </a:r>
          </a:p>
          <a:p>
            <a:r>
              <a:rPr lang="en-US" altLang="en-US" dirty="0"/>
              <a:t>We fly some projects with very little ground control. These are called expedient planimetric. We won’t provide DTM data from these flights because of the lack of control.</a:t>
            </a:r>
          </a:p>
        </p:txBody>
      </p:sp>
    </p:spTree>
    <p:extLst>
      <p:ext uri="{BB962C8B-B14F-4D97-AF65-F5344CB8AC3E}">
        <p14:creationId xmlns:p14="http://schemas.microsoft.com/office/powerpoint/2010/main" val="53543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13</a:t>
            </a:fld>
            <a:endParaRPr lang="en-US" dirty="0"/>
          </a:p>
        </p:txBody>
      </p:sp>
    </p:spTree>
    <p:extLst>
      <p:ext uri="{BB962C8B-B14F-4D97-AF65-F5344CB8AC3E}">
        <p14:creationId xmlns:p14="http://schemas.microsoft.com/office/powerpoint/2010/main" val="378765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14</a:t>
            </a:fld>
            <a:endParaRPr lang="en-US" dirty="0"/>
          </a:p>
        </p:txBody>
      </p:sp>
    </p:spTree>
    <p:extLst>
      <p:ext uri="{BB962C8B-B14F-4D97-AF65-F5344CB8AC3E}">
        <p14:creationId xmlns:p14="http://schemas.microsoft.com/office/powerpoint/2010/main" val="2541450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049F3F2-CF09-40E6-8B9E-F774541E59F8}"/>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B95AC06D-F6CD-459F-A8C2-1EC9B56631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t>Static LiDAR is collected with the LiDAR instrument on a tripod.  WisDOT owns a Riegl VZ-400 static scanner.</a:t>
            </a:r>
          </a:p>
          <a:p>
            <a:pPr marL="171450" indent="-171450">
              <a:buFontTx/>
              <a:buChar char="•"/>
            </a:pPr>
            <a:r>
              <a:rPr lang="en-US" altLang="en-US"/>
              <a:t>Mobile LiDAR is collected with the LiDAR system mounted to a vehicle.  The vehicle can typically travel at or near posted speed limits to collect the LiDAR data.</a:t>
            </a:r>
          </a:p>
          <a:p>
            <a:pPr marL="171450" indent="-171450">
              <a:buFontTx/>
              <a:buChar char="•"/>
            </a:pPr>
            <a:r>
              <a:rPr lang="en-US" altLang="en-US"/>
              <a:t>Aerial LiDAR is collected with the necessary LiDAR equipment mounted to the bottom of a helicopter or an airplane.</a:t>
            </a:r>
          </a:p>
        </p:txBody>
      </p:sp>
    </p:spTree>
    <p:extLst>
      <p:ext uri="{BB962C8B-B14F-4D97-AF65-F5344CB8AC3E}">
        <p14:creationId xmlns:p14="http://schemas.microsoft.com/office/powerpoint/2010/main" val="266212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system has the sensor mounted on top of the vehicle at the back. There are GIS level systems and engineering level systems.</a:t>
            </a:r>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16</a:t>
            </a:fld>
            <a:endParaRPr lang="en-US" dirty="0"/>
          </a:p>
        </p:txBody>
      </p:sp>
    </p:spTree>
    <p:extLst>
      <p:ext uri="{BB962C8B-B14F-4D97-AF65-F5344CB8AC3E}">
        <p14:creationId xmlns:p14="http://schemas.microsoft.com/office/powerpoint/2010/main" val="15901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18</a:t>
            </a:fld>
            <a:endParaRPr lang="en-US" dirty="0"/>
          </a:p>
        </p:txBody>
      </p:sp>
    </p:spTree>
    <p:extLst>
      <p:ext uri="{BB962C8B-B14F-4D97-AF65-F5344CB8AC3E}">
        <p14:creationId xmlns:p14="http://schemas.microsoft.com/office/powerpoint/2010/main" val="341693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19</a:t>
            </a:fld>
            <a:endParaRPr lang="en-US" dirty="0"/>
          </a:p>
        </p:txBody>
      </p:sp>
    </p:spTree>
    <p:extLst>
      <p:ext uri="{BB962C8B-B14F-4D97-AF65-F5344CB8AC3E}">
        <p14:creationId xmlns:p14="http://schemas.microsoft.com/office/powerpoint/2010/main" val="925718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22</a:t>
            </a:fld>
            <a:endParaRPr lang="en-US" dirty="0"/>
          </a:p>
        </p:txBody>
      </p:sp>
    </p:spTree>
    <p:extLst>
      <p:ext uri="{BB962C8B-B14F-4D97-AF65-F5344CB8AC3E}">
        <p14:creationId xmlns:p14="http://schemas.microsoft.com/office/powerpoint/2010/main" val="165740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2</a:t>
            </a:fld>
            <a:endParaRPr lang="en-US" dirty="0"/>
          </a:p>
        </p:txBody>
      </p:sp>
    </p:spTree>
    <p:extLst>
      <p:ext uri="{BB962C8B-B14F-4D97-AF65-F5344CB8AC3E}">
        <p14:creationId xmlns:p14="http://schemas.microsoft.com/office/powerpoint/2010/main" val="16939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23</a:t>
            </a:fld>
            <a:endParaRPr lang="en-US" dirty="0"/>
          </a:p>
        </p:txBody>
      </p:sp>
    </p:spTree>
    <p:extLst>
      <p:ext uri="{BB962C8B-B14F-4D97-AF65-F5344CB8AC3E}">
        <p14:creationId xmlns:p14="http://schemas.microsoft.com/office/powerpoint/2010/main" val="2284183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24</a:t>
            </a:fld>
            <a:endParaRPr lang="en-US" dirty="0"/>
          </a:p>
        </p:txBody>
      </p:sp>
    </p:spTree>
    <p:extLst>
      <p:ext uri="{BB962C8B-B14F-4D97-AF65-F5344CB8AC3E}">
        <p14:creationId xmlns:p14="http://schemas.microsoft.com/office/powerpoint/2010/main" val="232083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25</a:t>
            </a:fld>
            <a:endParaRPr lang="en-US" dirty="0"/>
          </a:p>
        </p:txBody>
      </p:sp>
    </p:spTree>
    <p:extLst>
      <p:ext uri="{BB962C8B-B14F-4D97-AF65-F5344CB8AC3E}">
        <p14:creationId xmlns:p14="http://schemas.microsoft.com/office/powerpoint/2010/main" val="3844738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26</a:t>
            </a:fld>
            <a:endParaRPr lang="en-US" dirty="0"/>
          </a:p>
        </p:txBody>
      </p:sp>
    </p:spTree>
    <p:extLst>
      <p:ext uri="{BB962C8B-B14F-4D97-AF65-F5344CB8AC3E}">
        <p14:creationId xmlns:p14="http://schemas.microsoft.com/office/powerpoint/2010/main" val="210986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3</a:t>
            </a:fld>
            <a:endParaRPr lang="en-US" dirty="0"/>
          </a:p>
        </p:txBody>
      </p:sp>
    </p:spTree>
    <p:extLst>
      <p:ext uri="{BB962C8B-B14F-4D97-AF65-F5344CB8AC3E}">
        <p14:creationId xmlns:p14="http://schemas.microsoft.com/office/powerpoint/2010/main" val="13124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4</a:t>
            </a:fld>
            <a:endParaRPr lang="en-US" dirty="0"/>
          </a:p>
        </p:txBody>
      </p:sp>
    </p:spTree>
    <p:extLst>
      <p:ext uri="{BB962C8B-B14F-4D97-AF65-F5344CB8AC3E}">
        <p14:creationId xmlns:p14="http://schemas.microsoft.com/office/powerpoint/2010/main" val="333154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5</a:t>
            </a:fld>
            <a:endParaRPr lang="en-US" dirty="0"/>
          </a:p>
        </p:txBody>
      </p:sp>
    </p:spTree>
    <p:extLst>
      <p:ext uri="{BB962C8B-B14F-4D97-AF65-F5344CB8AC3E}">
        <p14:creationId xmlns:p14="http://schemas.microsoft.com/office/powerpoint/2010/main" val="267033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6</a:t>
            </a:fld>
            <a:endParaRPr lang="en-US" dirty="0"/>
          </a:p>
        </p:txBody>
      </p:sp>
    </p:spTree>
    <p:extLst>
      <p:ext uri="{BB962C8B-B14F-4D97-AF65-F5344CB8AC3E}">
        <p14:creationId xmlns:p14="http://schemas.microsoft.com/office/powerpoint/2010/main" val="275223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7</a:t>
            </a:fld>
            <a:endParaRPr lang="en-US" dirty="0"/>
          </a:p>
        </p:txBody>
      </p:sp>
    </p:spTree>
    <p:extLst>
      <p:ext uri="{BB962C8B-B14F-4D97-AF65-F5344CB8AC3E}">
        <p14:creationId xmlns:p14="http://schemas.microsoft.com/office/powerpoint/2010/main" val="267107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iron pin should be located in the center of the panel.</a:t>
            </a:r>
          </a:p>
        </p:txBody>
      </p:sp>
    </p:spTree>
    <p:extLst>
      <p:ext uri="{BB962C8B-B14F-4D97-AF65-F5344CB8AC3E}">
        <p14:creationId xmlns:p14="http://schemas.microsoft.com/office/powerpoint/2010/main" val="204276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02/27/2018</a:t>
            </a:r>
            <a:endParaRPr lang="en-US" dirty="0"/>
          </a:p>
        </p:txBody>
      </p:sp>
      <p:sp>
        <p:nvSpPr>
          <p:cNvPr id="5" name="Slide Number Placeholder 4"/>
          <p:cNvSpPr>
            <a:spLocks noGrp="1"/>
          </p:cNvSpPr>
          <p:nvPr>
            <p:ph type="sldNum" sz="quarter" idx="11"/>
          </p:nvPr>
        </p:nvSpPr>
        <p:spPr/>
        <p:txBody>
          <a:bodyPr/>
          <a:lstStyle/>
          <a:p>
            <a:fld id="{2FB237AE-3BD5-4A64-A1DB-C80D2C43CBE5}" type="slidenum">
              <a:rPr lang="en-US" smtClean="0"/>
              <a:t>9</a:t>
            </a:fld>
            <a:endParaRPr lang="en-US" dirty="0"/>
          </a:p>
        </p:txBody>
      </p:sp>
    </p:spTree>
    <p:extLst>
      <p:ext uri="{BB962C8B-B14F-4D97-AF65-F5344CB8AC3E}">
        <p14:creationId xmlns:p14="http://schemas.microsoft.com/office/powerpoint/2010/main" val="1771903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4506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sz="1350" dirty="0">
                  <a:solidFill>
                    <a:prstClr val="black"/>
                  </a:solidFill>
                </a:endParaRPr>
              </a:p>
            </p:txBody>
          </p:sp>
          <p:grpSp>
            <p:nvGrpSpPr>
              <p:cNvPr id="4" name="Group 5"/>
              <p:cNvGrpSpPr>
                <a:grpSpLocks/>
              </p:cNvGrpSpPr>
              <p:nvPr/>
            </p:nvGrpSpPr>
            <p:grpSpPr bwMode="auto">
              <a:xfrm>
                <a:off x="0" y="0"/>
                <a:ext cx="5760" cy="4320"/>
                <a:chOff x="0" y="0"/>
                <a:chExt cx="5760" cy="4320"/>
              </a:xfrm>
            </p:grpSpPr>
            <p:sp>
              <p:nvSpPr>
                <p:cNvPr id="4506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sp>
            <p:nvSpPr>
              <p:cNvPr id="4511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grpSp>
        <p:grpSp>
          <p:nvGrpSpPr>
            <p:cNvPr id="5" name="Group 58"/>
            <p:cNvGrpSpPr>
              <a:grpSpLocks/>
            </p:cNvGrpSpPr>
            <p:nvPr/>
          </p:nvGrpSpPr>
          <p:grpSpPr bwMode="auto">
            <a:xfrm>
              <a:off x="3" y="559"/>
              <a:ext cx="4192" cy="1796"/>
              <a:chOff x="3" y="559"/>
              <a:chExt cx="4192" cy="1796"/>
            </a:xfrm>
          </p:grpSpPr>
          <p:sp>
            <p:nvSpPr>
              <p:cNvPr id="4511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nvGrpSpPr>
            <p:cNvPr id="6" name="Group 63"/>
            <p:cNvGrpSpPr>
              <a:grpSpLocks/>
            </p:cNvGrpSpPr>
            <p:nvPr/>
          </p:nvGrpSpPr>
          <p:grpSpPr bwMode="auto">
            <a:xfrm>
              <a:off x="1480" y="1952"/>
              <a:ext cx="3808" cy="1812"/>
              <a:chOff x="1480" y="1952"/>
              <a:chExt cx="3808" cy="1812"/>
            </a:xfrm>
          </p:grpSpPr>
          <p:sp>
            <p:nvSpPr>
              <p:cNvPr id="4512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2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2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sp>
        <p:nvSpPr>
          <p:cNvPr id="451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51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45125" name="Rectangle 69"/>
          <p:cNvSpPr>
            <a:spLocks noGrp="1" noChangeArrowheads="1"/>
          </p:cNvSpPr>
          <p:nvPr>
            <p:ph type="dt" sz="quarter" idx="2"/>
          </p:nvPr>
        </p:nvSpPr>
        <p:spPr/>
        <p:txBody>
          <a:bodyPr/>
          <a:lstStyle>
            <a:lvl1pPr>
              <a:defRPr/>
            </a:lvl1pPr>
          </a:lstStyle>
          <a:p>
            <a:endParaRPr lang="en-US" dirty="0">
              <a:solidFill>
                <a:prstClr val="black"/>
              </a:solidFill>
            </a:endParaRPr>
          </a:p>
        </p:txBody>
      </p:sp>
      <p:sp>
        <p:nvSpPr>
          <p:cNvPr id="45126" name="Rectangle 70"/>
          <p:cNvSpPr>
            <a:spLocks noGrp="1" noChangeArrowheads="1"/>
          </p:cNvSpPr>
          <p:nvPr>
            <p:ph type="ftr" sz="quarter" idx="3"/>
          </p:nvPr>
        </p:nvSpPr>
        <p:spPr/>
        <p:txBody>
          <a:bodyPr/>
          <a:lstStyle>
            <a:lvl1pPr>
              <a:defRPr/>
            </a:lvl1pPr>
          </a:lstStyle>
          <a:p>
            <a:endParaRPr lang="en-US" dirty="0">
              <a:solidFill>
                <a:prstClr val="black"/>
              </a:solidFill>
            </a:endParaRPr>
          </a:p>
        </p:txBody>
      </p:sp>
      <p:sp>
        <p:nvSpPr>
          <p:cNvPr id="45127" name="Rectangle 71"/>
          <p:cNvSpPr>
            <a:spLocks noGrp="1" noChangeArrowheads="1"/>
          </p:cNvSpPr>
          <p:nvPr>
            <p:ph type="sldNum" sz="quarter" idx="4"/>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pic>
        <p:nvPicPr>
          <p:cNvPr id="45128" name="Picture 72" descr="Z:\holly\misc\Dotcolr.wmf"/>
          <p:cNvPicPr>
            <a:picLocks noChangeAspect="1" noChangeArrowheads="1"/>
          </p:cNvPicPr>
          <p:nvPr/>
        </p:nvPicPr>
        <p:blipFill>
          <a:blip r:embed="rId2" cstate="print"/>
          <a:srcRect/>
          <a:stretch>
            <a:fillRect/>
          </a:stretch>
        </p:blipFill>
        <p:spPr bwMode="auto">
          <a:xfrm>
            <a:off x="7318375" y="271465"/>
            <a:ext cx="1474788" cy="1481137"/>
          </a:xfrm>
          <a:prstGeom prst="rect">
            <a:avLst/>
          </a:prstGeom>
          <a:noFill/>
        </p:spPr>
      </p:pic>
    </p:spTree>
    <p:extLst>
      <p:ext uri="{BB962C8B-B14F-4D97-AF65-F5344CB8AC3E}">
        <p14:creationId xmlns:p14="http://schemas.microsoft.com/office/powerpoint/2010/main" val="269834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6199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807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r>
              <a:rPr lang="en-US"/>
              <a:t>Click icon to add online image</a:t>
            </a:r>
            <a:endParaRPr lang="en-US" dirty="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5209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4506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dirty="0">
                  <a:solidFill>
                    <a:prstClr val="black"/>
                  </a:solidFill>
                </a:endParaRPr>
              </a:p>
            </p:txBody>
          </p:sp>
          <p:grpSp>
            <p:nvGrpSpPr>
              <p:cNvPr id="4" name="Group 5"/>
              <p:cNvGrpSpPr>
                <a:grpSpLocks/>
              </p:cNvGrpSpPr>
              <p:nvPr/>
            </p:nvGrpSpPr>
            <p:grpSpPr bwMode="auto">
              <a:xfrm>
                <a:off x="0" y="0"/>
                <a:ext cx="5760" cy="4320"/>
                <a:chOff x="0" y="0"/>
                <a:chExt cx="5760" cy="4320"/>
              </a:xfrm>
            </p:grpSpPr>
            <p:sp>
              <p:nvSpPr>
                <p:cNvPr id="4506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sp>
            <p:nvSpPr>
              <p:cNvPr id="4511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grpSp>
        <p:grpSp>
          <p:nvGrpSpPr>
            <p:cNvPr id="5" name="Group 58"/>
            <p:cNvGrpSpPr>
              <a:grpSpLocks/>
            </p:cNvGrpSpPr>
            <p:nvPr/>
          </p:nvGrpSpPr>
          <p:grpSpPr bwMode="auto">
            <a:xfrm>
              <a:off x="3" y="559"/>
              <a:ext cx="4192" cy="1796"/>
              <a:chOff x="3" y="559"/>
              <a:chExt cx="4192" cy="1796"/>
            </a:xfrm>
          </p:grpSpPr>
          <p:sp>
            <p:nvSpPr>
              <p:cNvPr id="4511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nvGrpSpPr>
            <p:cNvPr id="6" name="Group 63"/>
            <p:cNvGrpSpPr>
              <a:grpSpLocks/>
            </p:cNvGrpSpPr>
            <p:nvPr/>
          </p:nvGrpSpPr>
          <p:grpSpPr bwMode="auto">
            <a:xfrm>
              <a:off x="1480" y="1952"/>
              <a:ext cx="3808" cy="1812"/>
              <a:chOff x="1480" y="1952"/>
              <a:chExt cx="3808" cy="1812"/>
            </a:xfrm>
          </p:grpSpPr>
          <p:sp>
            <p:nvSpPr>
              <p:cNvPr id="4512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2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2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sp>
        <p:nvSpPr>
          <p:cNvPr id="451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51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45125" name="Rectangle 69"/>
          <p:cNvSpPr>
            <a:spLocks noGrp="1" noChangeArrowheads="1"/>
          </p:cNvSpPr>
          <p:nvPr>
            <p:ph type="dt" sz="quarter" idx="2"/>
          </p:nvPr>
        </p:nvSpPr>
        <p:spPr/>
        <p:txBody>
          <a:bodyPr/>
          <a:lstStyle>
            <a:lvl1pPr>
              <a:defRPr/>
            </a:lvl1pPr>
          </a:lstStyle>
          <a:p>
            <a:endParaRPr lang="en-US" dirty="0">
              <a:solidFill>
                <a:prstClr val="black"/>
              </a:solidFill>
            </a:endParaRPr>
          </a:p>
        </p:txBody>
      </p:sp>
      <p:sp>
        <p:nvSpPr>
          <p:cNvPr id="45126" name="Rectangle 70"/>
          <p:cNvSpPr>
            <a:spLocks noGrp="1" noChangeArrowheads="1"/>
          </p:cNvSpPr>
          <p:nvPr>
            <p:ph type="ftr" sz="quarter" idx="3"/>
          </p:nvPr>
        </p:nvSpPr>
        <p:spPr/>
        <p:txBody>
          <a:bodyPr/>
          <a:lstStyle>
            <a:lvl1pPr>
              <a:defRPr/>
            </a:lvl1pPr>
          </a:lstStyle>
          <a:p>
            <a:endParaRPr lang="en-US" dirty="0">
              <a:solidFill>
                <a:prstClr val="black"/>
              </a:solidFill>
            </a:endParaRPr>
          </a:p>
        </p:txBody>
      </p:sp>
      <p:sp>
        <p:nvSpPr>
          <p:cNvPr id="45127" name="Rectangle 71"/>
          <p:cNvSpPr>
            <a:spLocks noGrp="1" noChangeArrowheads="1"/>
          </p:cNvSpPr>
          <p:nvPr>
            <p:ph type="sldNum" sz="quarter" idx="4"/>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pic>
        <p:nvPicPr>
          <p:cNvPr id="45128" name="Picture 72" descr="Z:\holly\misc\Dotcolr.wmf"/>
          <p:cNvPicPr>
            <a:picLocks noChangeAspect="1" noChangeArrowheads="1"/>
          </p:cNvPicPr>
          <p:nvPr/>
        </p:nvPicPr>
        <p:blipFill>
          <a:blip r:embed="rId2" cstate="print"/>
          <a:srcRect/>
          <a:stretch>
            <a:fillRect/>
          </a:stretch>
        </p:blipFill>
        <p:spPr bwMode="auto">
          <a:xfrm>
            <a:off x="7318375" y="271463"/>
            <a:ext cx="1474788" cy="1481137"/>
          </a:xfrm>
          <a:prstGeom prst="rect">
            <a:avLst/>
          </a:prstGeom>
          <a:noFill/>
        </p:spPr>
      </p:pic>
    </p:spTree>
    <p:extLst>
      <p:ext uri="{BB962C8B-B14F-4D97-AF65-F5344CB8AC3E}">
        <p14:creationId xmlns:p14="http://schemas.microsoft.com/office/powerpoint/2010/main" val="3013041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766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934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473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9221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78829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594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2059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1439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335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40358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7343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r>
              <a:rPr lang="en-US"/>
              <a:t>Click icon to add online image</a:t>
            </a:r>
            <a:endParaRPr lang="en-US" dirty="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692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4506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sz="1350" dirty="0">
                  <a:solidFill>
                    <a:prstClr val="black"/>
                  </a:solidFill>
                </a:endParaRPr>
              </a:p>
            </p:txBody>
          </p:sp>
          <p:grpSp>
            <p:nvGrpSpPr>
              <p:cNvPr id="4" name="Group 5"/>
              <p:cNvGrpSpPr>
                <a:grpSpLocks/>
              </p:cNvGrpSpPr>
              <p:nvPr/>
            </p:nvGrpSpPr>
            <p:grpSpPr bwMode="auto">
              <a:xfrm>
                <a:off x="0" y="0"/>
                <a:ext cx="5760" cy="4320"/>
                <a:chOff x="0" y="0"/>
                <a:chExt cx="5760" cy="4320"/>
              </a:xfrm>
            </p:grpSpPr>
            <p:sp>
              <p:nvSpPr>
                <p:cNvPr id="4506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sp>
            <p:nvSpPr>
              <p:cNvPr id="4511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grpSp>
        <p:grpSp>
          <p:nvGrpSpPr>
            <p:cNvPr id="5" name="Group 58"/>
            <p:cNvGrpSpPr>
              <a:grpSpLocks/>
            </p:cNvGrpSpPr>
            <p:nvPr/>
          </p:nvGrpSpPr>
          <p:grpSpPr bwMode="auto">
            <a:xfrm>
              <a:off x="3" y="559"/>
              <a:ext cx="4192" cy="1796"/>
              <a:chOff x="3" y="559"/>
              <a:chExt cx="4192" cy="1796"/>
            </a:xfrm>
          </p:grpSpPr>
          <p:sp>
            <p:nvSpPr>
              <p:cNvPr id="4511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nvGrpSpPr>
            <p:cNvPr id="6" name="Group 63"/>
            <p:cNvGrpSpPr>
              <a:grpSpLocks/>
            </p:cNvGrpSpPr>
            <p:nvPr/>
          </p:nvGrpSpPr>
          <p:grpSpPr bwMode="auto">
            <a:xfrm>
              <a:off x="1480" y="1952"/>
              <a:ext cx="3808" cy="1812"/>
              <a:chOff x="1480" y="1952"/>
              <a:chExt cx="3808" cy="1812"/>
            </a:xfrm>
          </p:grpSpPr>
          <p:sp>
            <p:nvSpPr>
              <p:cNvPr id="4512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2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2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sp>
        <p:nvSpPr>
          <p:cNvPr id="451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51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45125" name="Rectangle 69"/>
          <p:cNvSpPr>
            <a:spLocks noGrp="1" noChangeArrowheads="1"/>
          </p:cNvSpPr>
          <p:nvPr>
            <p:ph type="dt" sz="quarter" idx="2"/>
          </p:nvPr>
        </p:nvSpPr>
        <p:spPr/>
        <p:txBody>
          <a:bodyPr/>
          <a:lstStyle>
            <a:lvl1pPr>
              <a:defRPr/>
            </a:lvl1pPr>
          </a:lstStyle>
          <a:p>
            <a:endParaRPr lang="en-US" dirty="0">
              <a:solidFill>
                <a:prstClr val="black"/>
              </a:solidFill>
            </a:endParaRPr>
          </a:p>
        </p:txBody>
      </p:sp>
      <p:sp>
        <p:nvSpPr>
          <p:cNvPr id="45126" name="Rectangle 70"/>
          <p:cNvSpPr>
            <a:spLocks noGrp="1" noChangeArrowheads="1"/>
          </p:cNvSpPr>
          <p:nvPr>
            <p:ph type="ftr" sz="quarter" idx="3"/>
          </p:nvPr>
        </p:nvSpPr>
        <p:spPr/>
        <p:txBody>
          <a:bodyPr/>
          <a:lstStyle>
            <a:lvl1pPr>
              <a:defRPr/>
            </a:lvl1pPr>
          </a:lstStyle>
          <a:p>
            <a:endParaRPr lang="en-US" dirty="0">
              <a:solidFill>
                <a:prstClr val="black"/>
              </a:solidFill>
            </a:endParaRPr>
          </a:p>
        </p:txBody>
      </p:sp>
      <p:sp>
        <p:nvSpPr>
          <p:cNvPr id="45127" name="Rectangle 71"/>
          <p:cNvSpPr>
            <a:spLocks noGrp="1" noChangeArrowheads="1"/>
          </p:cNvSpPr>
          <p:nvPr>
            <p:ph type="sldNum" sz="quarter" idx="4"/>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pic>
        <p:nvPicPr>
          <p:cNvPr id="45128" name="Picture 72" descr="Z:\holly\misc\Dotcolr.wmf"/>
          <p:cNvPicPr>
            <a:picLocks noChangeAspect="1" noChangeArrowheads="1"/>
          </p:cNvPicPr>
          <p:nvPr/>
        </p:nvPicPr>
        <p:blipFill>
          <a:blip r:embed="rId2" cstate="print"/>
          <a:srcRect/>
          <a:stretch>
            <a:fillRect/>
          </a:stretch>
        </p:blipFill>
        <p:spPr bwMode="auto">
          <a:xfrm>
            <a:off x="7318375" y="271465"/>
            <a:ext cx="1474788" cy="1481137"/>
          </a:xfrm>
          <a:prstGeom prst="rect">
            <a:avLst/>
          </a:prstGeom>
          <a:noFill/>
        </p:spPr>
      </p:pic>
    </p:spTree>
    <p:extLst>
      <p:ext uri="{BB962C8B-B14F-4D97-AF65-F5344CB8AC3E}">
        <p14:creationId xmlns:p14="http://schemas.microsoft.com/office/powerpoint/2010/main" val="3841145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4131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2849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0933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6813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85819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90177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05004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945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890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7797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8540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r>
              <a:rPr lang="en-US"/>
              <a:t>Click icon to add online image</a:t>
            </a:r>
            <a:endParaRPr lang="en-US" dirty="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32059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4506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dirty="0">
                  <a:solidFill>
                    <a:prstClr val="black"/>
                  </a:solidFill>
                </a:endParaRPr>
              </a:p>
            </p:txBody>
          </p:sp>
          <p:grpSp>
            <p:nvGrpSpPr>
              <p:cNvPr id="4" name="Group 5"/>
              <p:cNvGrpSpPr>
                <a:grpSpLocks/>
              </p:cNvGrpSpPr>
              <p:nvPr/>
            </p:nvGrpSpPr>
            <p:grpSpPr bwMode="auto">
              <a:xfrm>
                <a:off x="0" y="0"/>
                <a:ext cx="5760" cy="4320"/>
                <a:chOff x="0" y="0"/>
                <a:chExt cx="5760" cy="4320"/>
              </a:xfrm>
            </p:grpSpPr>
            <p:sp>
              <p:nvSpPr>
                <p:cNvPr id="4506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sp>
            <p:nvSpPr>
              <p:cNvPr id="4511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grpSp>
        <p:grpSp>
          <p:nvGrpSpPr>
            <p:cNvPr id="5" name="Group 58"/>
            <p:cNvGrpSpPr>
              <a:grpSpLocks/>
            </p:cNvGrpSpPr>
            <p:nvPr/>
          </p:nvGrpSpPr>
          <p:grpSpPr bwMode="auto">
            <a:xfrm>
              <a:off x="3" y="559"/>
              <a:ext cx="4192" cy="1796"/>
              <a:chOff x="3" y="559"/>
              <a:chExt cx="4192" cy="1796"/>
            </a:xfrm>
          </p:grpSpPr>
          <p:sp>
            <p:nvSpPr>
              <p:cNvPr id="4511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nvGrpSpPr>
            <p:cNvPr id="6" name="Group 63"/>
            <p:cNvGrpSpPr>
              <a:grpSpLocks/>
            </p:cNvGrpSpPr>
            <p:nvPr/>
          </p:nvGrpSpPr>
          <p:grpSpPr bwMode="auto">
            <a:xfrm>
              <a:off x="1480" y="1952"/>
              <a:ext cx="3808" cy="1812"/>
              <a:chOff x="1480" y="1952"/>
              <a:chExt cx="3808" cy="1812"/>
            </a:xfrm>
          </p:grpSpPr>
          <p:sp>
            <p:nvSpPr>
              <p:cNvPr id="4512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2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2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sp>
        <p:nvSpPr>
          <p:cNvPr id="451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51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45125" name="Rectangle 69"/>
          <p:cNvSpPr>
            <a:spLocks noGrp="1" noChangeArrowheads="1"/>
          </p:cNvSpPr>
          <p:nvPr>
            <p:ph type="dt" sz="quarter" idx="2"/>
          </p:nvPr>
        </p:nvSpPr>
        <p:spPr/>
        <p:txBody>
          <a:bodyPr/>
          <a:lstStyle>
            <a:lvl1pPr>
              <a:defRPr/>
            </a:lvl1pPr>
          </a:lstStyle>
          <a:p>
            <a:endParaRPr lang="en-US" dirty="0">
              <a:solidFill>
                <a:prstClr val="black"/>
              </a:solidFill>
            </a:endParaRPr>
          </a:p>
        </p:txBody>
      </p:sp>
      <p:sp>
        <p:nvSpPr>
          <p:cNvPr id="45126" name="Rectangle 70"/>
          <p:cNvSpPr>
            <a:spLocks noGrp="1" noChangeArrowheads="1"/>
          </p:cNvSpPr>
          <p:nvPr>
            <p:ph type="ftr" sz="quarter" idx="3"/>
          </p:nvPr>
        </p:nvSpPr>
        <p:spPr/>
        <p:txBody>
          <a:bodyPr/>
          <a:lstStyle>
            <a:lvl1pPr>
              <a:defRPr/>
            </a:lvl1pPr>
          </a:lstStyle>
          <a:p>
            <a:endParaRPr lang="en-US" dirty="0">
              <a:solidFill>
                <a:prstClr val="black"/>
              </a:solidFill>
            </a:endParaRPr>
          </a:p>
        </p:txBody>
      </p:sp>
      <p:sp>
        <p:nvSpPr>
          <p:cNvPr id="45127" name="Rectangle 71"/>
          <p:cNvSpPr>
            <a:spLocks noGrp="1" noChangeArrowheads="1"/>
          </p:cNvSpPr>
          <p:nvPr>
            <p:ph type="sldNum" sz="quarter" idx="4"/>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pic>
        <p:nvPicPr>
          <p:cNvPr id="45128" name="Picture 72" descr="Z:\holly\misc\Dotcolr.wmf"/>
          <p:cNvPicPr>
            <a:picLocks noChangeAspect="1" noChangeArrowheads="1"/>
          </p:cNvPicPr>
          <p:nvPr/>
        </p:nvPicPr>
        <p:blipFill>
          <a:blip r:embed="rId2" cstate="print"/>
          <a:srcRect/>
          <a:stretch>
            <a:fillRect/>
          </a:stretch>
        </p:blipFill>
        <p:spPr bwMode="auto">
          <a:xfrm>
            <a:off x="7318375" y="271463"/>
            <a:ext cx="1474788" cy="1481137"/>
          </a:xfrm>
          <a:prstGeom prst="rect">
            <a:avLst/>
          </a:prstGeom>
          <a:noFill/>
        </p:spPr>
      </p:pic>
    </p:spTree>
    <p:extLst>
      <p:ext uri="{BB962C8B-B14F-4D97-AF65-F5344CB8AC3E}">
        <p14:creationId xmlns:p14="http://schemas.microsoft.com/office/powerpoint/2010/main" val="1465403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62722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37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55693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1532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0281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77506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97163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23400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0012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63974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1259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r>
              <a:rPr lang="en-US"/>
              <a:t>Click icon to add online image</a:t>
            </a:r>
            <a:endParaRPr lang="en-US" dirty="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91929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4506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sz="1350" dirty="0">
                  <a:solidFill>
                    <a:prstClr val="black"/>
                  </a:solidFill>
                </a:endParaRPr>
              </a:p>
            </p:txBody>
          </p:sp>
          <p:grpSp>
            <p:nvGrpSpPr>
              <p:cNvPr id="4" name="Group 5"/>
              <p:cNvGrpSpPr>
                <a:grpSpLocks/>
              </p:cNvGrpSpPr>
              <p:nvPr/>
            </p:nvGrpSpPr>
            <p:grpSpPr bwMode="auto">
              <a:xfrm>
                <a:off x="0" y="0"/>
                <a:ext cx="5760" cy="4320"/>
                <a:chOff x="0" y="0"/>
                <a:chExt cx="5760" cy="4320"/>
              </a:xfrm>
            </p:grpSpPr>
            <p:sp>
              <p:nvSpPr>
                <p:cNvPr id="4506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sp>
            <p:nvSpPr>
              <p:cNvPr id="4511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grpSp>
        <p:grpSp>
          <p:nvGrpSpPr>
            <p:cNvPr id="5" name="Group 58"/>
            <p:cNvGrpSpPr>
              <a:grpSpLocks/>
            </p:cNvGrpSpPr>
            <p:nvPr/>
          </p:nvGrpSpPr>
          <p:grpSpPr bwMode="auto">
            <a:xfrm>
              <a:off x="3" y="559"/>
              <a:ext cx="4192" cy="1796"/>
              <a:chOff x="3" y="559"/>
              <a:chExt cx="4192" cy="1796"/>
            </a:xfrm>
          </p:grpSpPr>
          <p:sp>
            <p:nvSpPr>
              <p:cNvPr id="4511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nvGrpSpPr>
            <p:cNvPr id="6" name="Group 63"/>
            <p:cNvGrpSpPr>
              <a:grpSpLocks/>
            </p:cNvGrpSpPr>
            <p:nvPr/>
          </p:nvGrpSpPr>
          <p:grpSpPr bwMode="auto">
            <a:xfrm>
              <a:off x="1480" y="1952"/>
              <a:ext cx="3808" cy="1812"/>
              <a:chOff x="1480" y="1952"/>
              <a:chExt cx="3808" cy="1812"/>
            </a:xfrm>
          </p:grpSpPr>
          <p:sp>
            <p:nvSpPr>
              <p:cNvPr id="4512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2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2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sp>
        <p:nvSpPr>
          <p:cNvPr id="451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51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45125" name="Rectangle 69"/>
          <p:cNvSpPr>
            <a:spLocks noGrp="1" noChangeArrowheads="1"/>
          </p:cNvSpPr>
          <p:nvPr>
            <p:ph type="dt" sz="quarter" idx="2"/>
          </p:nvPr>
        </p:nvSpPr>
        <p:spPr/>
        <p:txBody>
          <a:bodyPr/>
          <a:lstStyle>
            <a:lvl1pPr>
              <a:defRPr/>
            </a:lvl1pPr>
          </a:lstStyle>
          <a:p>
            <a:endParaRPr lang="en-US" dirty="0">
              <a:solidFill>
                <a:prstClr val="black"/>
              </a:solidFill>
            </a:endParaRPr>
          </a:p>
        </p:txBody>
      </p:sp>
      <p:sp>
        <p:nvSpPr>
          <p:cNvPr id="45126" name="Rectangle 70"/>
          <p:cNvSpPr>
            <a:spLocks noGrp="1" noChangeArrowheads="1"/>
          </p:cNvSpPr>
          <p:nvPr>
            <p:ph type="ftr" sz="quarter" idx="3"/>
          </p:nvPr>
        </p:nvSpPr>
        <p:spPr/>
        <p:txBody>
          <a:bodyPr/>
          <a:lstStyle>
            <a:lvl1pPr>
              <a:defRPr/>
            </a:lvl1pPr>
          </a:lstStyle>
          <a:p>
            <a:endParaRPr lang="en-US" dirty="0">
              <a:solidFill>
                <a:prstClr val="black"/>
              </a:solidFill>
            </a:endParaRPr>
          </a:p>
        </p:txBody>
      </p:sp>
      <p:sp>
        <p:nvSpPr>
          <p:cNvPr id="45127" name="Rectangle 71"/>
          <p:cNvSpPr>
            <a:spLocks noGrp="1" noChangeArrowheads="1"/>
          </p:cNvSpPr>
          <p:nvPr>
            <p:ph type="sldNum" sz="quarter" idx="4"/>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pic>
        <p:nvPicPr>
          <p:cNvPr id="45128" name="Picture 72" descr="Z:\holly\misc\Dotcolr.wmf"/>
          <p:cNvPicPr>
            <a:picLocks noChangeAspect="1" noChangeArrowheads="1"/>
          </p:cNvPicPr>
          <p:nvPr/>
        </p:nvPicPr>
        <p:blipFill>
          <a:blip r:embed="rId2" cstate="print"/>
          <a:srcRect/>
          <a:stretch>
            <a:fillRect/>
          </a:stretch>
        </p:blipFill>
        <p:spPr bwMode="auto">
          <a:xfrm>
            <a:off x="7318375" y="271465"/>
            <a:ext cx="1474788" cy="1481137"/>
          </a:xfrm>
          <a:prstGeom prst="rect">
            <a:avLst/>
          </a:prstGeom>
          <a:noFill/>
        </p:spPr>
      </p:pic>
    </p:spTree>
    <p:extLst>
      <p:ext uri="{BB962C8B-B14F-4D97-AF65-F5344CB8AC3E}">
        <p14:creationId xmlns:p14="http://schemas.microsoft.com/office/powerpoint/2010/main" val="148811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4589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1301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6237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3707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43866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682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8073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4770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11283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1545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912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25521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r>
              <a:rPr lang="en-US"/>
              <a:t>Click icon to add online image</a:t>
            </a:r>
            <a:endParaRPr lang="en-US" dirty="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7472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4506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dirty="0">
                  <a:solidFill>
                    <a:prstClr val="black"/>
                  </a:solidFill>
                </a:endParaRPr>
              </a:p>
            </p:txBody>
          </p:sp>
          <p:grpSp>
            <p:nvGrpSpPr>
              <p:cNvPr id="4" name="Group 5"/>
              <p:cNvGrpSpPr>
                <a:grpSpLocks/>
              </p:cNvGrpSpPr>
              <p:nvPr/>
            </p:nvGrpSpPr>
            <p:grpSpPr bwMode="auto">
              <a:xfrm>
                <a:off x="0" y="0"/>
                <a:ext cx="5760" cy="4320"/>
                <a:chOff x="0" y="0"/>
                <a:chExt cx="5760" cy="4320"/>
              </a:xfrm>
            </p:grpSpPr>
            <p:sp>
              <p:nvSpPr>
                <p:cNvPr id="4506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sp>
            <p:nvSpPr>
              <p:cNvPr id="4511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grpSp>
        <p:grpSp>
          <p:nvGrpSpPr>
            <p:cNvPr id="5" name="Group 58"/>
            <p:cNvGrpSpPr>
              <a:grpSpLocks/>
            </p:cNvGrpSpPr>
            <p:nvPr/>
          </p:nvGrpSpPr>
          <p:grpSpPr bwMode="auto">
            <a:xfrm>
              <a:off x="3" y="559"/>
              <a:ext cx="4192" cy="1796"/>
              <a:chOff x="3" y="559"/>
              <a:chExt cx="4192" cy="1796"/>
            </a:xfrm>
          </p:grpSpPr>
          <p:sp>
            <p:nvSpPr>
              <p:cNvPr id="4511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nvGrpSpPr>
            <p:cNvPr id="6" name="Group 63"/>
            <p:cNvGrpSpPr>
              <a:grpSpLocks/>
            </p:cNvGrpSpPr>
            <p:nvPr/>
          </p:nvGrpSpPr>
          <p:grpSpPr bwMode="auto">
            <a:xfrm>
              <a:off x="1480" y="1952"/>
              <a:ext cx="3808" cy="1812"/>
              <a:chOff x="1480" y="1952"/>
              <a:chExt cx="3808" cy="1812"/>
            </a:xfrm>
          </p:grpSpPr>
          <p:sp>
            <p:nvSpPr>
              <p:cNvPr id="4512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2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2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sp>
        <p:nvSpPr>
          <p:cNvPr id="451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51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45125" name="Rectangle 69"/>
          <p:cNvSpPr>
            <a:spLocks noGrp="1" noChangeArrowheads="1"/>
          </p:cNvSpPr>
          <p:nvPr>
            <p:ph type="dt" sz="quarter" idx="2"/>
          </p:nvPr>
        </p:nvSpPr>
        <p:spPr/>
        <p:txBody>
          <a:bodyPr/>
          <a:lstStyle>
            <a:lvl1pPr>
              <a:defRPr/>
            </a:lvl1pPr>
          </a:lstStyle>
          <a:p>
            <a:endParaRPr lang="en-US" dirty="0">
              <a:solidFill>
                <a:prstClr val="black"/>
              </a:solidFill>
            </a:endParaRPr>
          </a:p>
        </p:txBody>
      </p:sp>
      <p:sp>
        <p:nvSpPr>
          <p:cNvPr id="45126" name="Rectangle 70"/>
          <p:cNvSpPr>
            <a:spLocks noGrp="1" noChangeArrowheads="1"/>
          </p:cNvSpPr>
          <p:nvPr>
            <p:ph type="ftr" sz="quarter" idx="3"/>
          </p:nvPr>
        </p:nvSpPr>
        <p:spPr/>
        <p:txBody>
          <a:bodyPr/>
          <a:lstStyle>
            <a:lvl1pPr>
              <a:defRPr/>
            </a:lvl1pPr>
          </a:lstStyle>
          <a:p>
            <a:endParaRPr lang="en-US" dirty="0">
              <a:solidFill>
                <a:prstClr val="black"/>
              </a:solidFill>
            </a:endParaRPr>
          </a:p>
        </p:txBody>
      </p:sp>
      <p:sp>
        <p:nvSpPr>
          <p:cNvPr id="45127" name="Rectangle 71"/>
          <p:cNvSpPr>
            <a:spLocks noGrp="1" noChangeArrowheads="1"/>
          </p:cNvSpPr>
          <p:nvPr>
            <p:ph type="sldNum" sz="quarter" idx="4"/>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pic>
        <p:nvPicPr>
          <p:cNvPr id="45128" name="Picture 72" descr="Z:\holly\misc\Dotcolr.wmf"/>
          <p:cNvPicPr>
            <a:picLocks noChangeAspect="1" noChangeArrowheads="1"/>
          </p:cNvPicPr>
          <p:nvPr/>
        </p:nvPicPr>
        <p:blipFill>
          <a:blip r:embed="rId2" cstate="print"/>
          <a:srcRect/>
          <a:stretch>
            <a:fillRect/>
          </a:stretch>
        </p:blipFill>
        <p:spPr bwMode="auto">
          <a:xfrm>
            <a:off x="7318375" y="271463"/>
            <a:ext cx="1474788" cy="1481137"/>
          </a:xfrm>
          <a:prstGeom prst="rect">
            <a:avLst/>
          </a:prstGeom>
          <a:noFill/>
        </p:spPr>
      </p:pic>
    </p:spTree>
    <p:extLst>
      <p:ext uri="{BB962C8B-B14F-4D97-AF65-F5344CB8AC3E}">
        <p14:creationId xmlns:p14="http://schemas.microsoft.com/office/powerpoint/2010/main" val="31116257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09265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835177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84698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48590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2116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60569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1759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281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101286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297779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832213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r>
              <a:rPr lang="en-US"/>
              <a:t>Click icon to add online image</a:t>
            </a:r>
            <a:endParaRPr lang="en-US" dirty="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0348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4506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sz="1350" dirty="0">
                  <a:solidFill>
                    <a:prstClr val="black"/>
                  </a:solidFill>
                </a:endParaRPr>
              </a:p>
            </p:txBody>
          </p:sp>
          <p:grpSp>
            <p:nvGrpSpPr>
              <p:cNvPr id="4" name="Group 5"/>
              <p:cNvGrpSpPr>
                <a:grpSpLocks/>
              </p:cNvGrpSpPr>
              <p:nvPr/>
            </p:nvGrpSpPr>
            <p:grpSpPr bwMode="auto">
              <a:xfrm>
                <a:off x="0" y="0"/>
                <a:ext cx="5760" cy="4320"/>
                <a:chOff x="0" y="0"/>
                <a:chExt cx="5760" cy="4320"/>
              </a:xfrm>
            </p:grpSpPr>
            <p:sp>
              <p:nvSpPr>
                <p:cNvPr id="4506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6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7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45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sp>
            <p:nvSpPr>
              <p:cNvPr id="4511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grpSp>
        <p:grpSp>
          <p:nvGrpSpPr>
            <p:cNvPr id="5" name="Group 58"/>
            <p:cNvGrpSpPr>
              <a:grpSpLocks/>
            </p:cNvGrpSpPr>
            <p:nvPr/>
          </p:nvGrpSpPr>
          <p:grpSpPr bwMode="auto">
            <a:xfrm>
              <a:off x="3" y="559"/>
              <a:ext cx="4192" cy="1796"/>
              <a:chOff x="3" y="559"/>
              <a:chExt cx="4192" cy="1796"/>
            </a:xfrm>
          </p:grpSpPr>
          <p:sp>
            <p:nvSpPr>
              <p:cNvPr id="4511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1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nvGrpSpPr>
            <p:cNvPr id="6" name="Group 63"/>
            <p:cNvGrpSpPr>
              <a:grpSpLocks/>
            </p:cNvGrpSpPr>
            <p:nvPr/>
          </p:nvGrpSpPr>
          <p:grpSpPr bwMode="auto">
            <a:xfrm>
              <a:off x="1480" y="1952"/>
              <a:ext cx="3808" cy="1812"/>
              <a:chOff x="1480" y="1952"/>
              <a:chExt cx="3808" cy="1812"/>
            </a:xfrm>
          </p:grpSpPr>
          <p:sp>
            <p:nvSpPr>
              <p:cNvPr id="4512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2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4512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sp>
        <p:nvSpPr>
          <p:cNvPr id="451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51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45125" name="Rectangle 69"/>
          <p:cNvSpPr>
            <a:spLocks noGrp="1" noChangeArrowheads="1"/>
          </p:cNvSpPr>
          <p:nvPr>
            <p:ph type="dt" sz="quarter" idx="2"/>
          </p:nvPr>
        </p:nvSpPr>
        <p:spPr/>
        <p:txBody>
          <a:bodyPr/>
          <a:lstStyle>
            <a:lvl1pPr>
              <a:defRPr/>
            </a:lvl1pPr>
          </a:lstStyle>
          <a:p>
            <a:endParaRPr lang="en-US" dirty="0">
              <a:solidFill>
                <a:prstClr val="black"/>
              </a:solidFill>
            </a:endParaRPr>
          </a:p>
        </p:txBody>
      </p:sp>
      <p:sp>
        <p:nvSpPr>
          <p:cNvPr id="45126" name="Rectangle 70"/>
          <p:cNvSpPr>
            <a:spLocks noGrp="1" noChangeArrowheads="1"/>
          </p:cNvSpPr>
          <p:nvPr>
            <p:ph type="ftr" sz="quarter" idx="3"/>
          </p:nvPr>
        </p:nvSpPr>
        <p:spPr/>
        <p:txBody>
          <a:bodyPr/>
          <a:lstStyle>
            <a:lvl1pPr>
              <a:defRPr/>
            </a:lvl1pPr>
          </a:lstStyle>
          <a:p>
            <a:endParaRPr lang="en-US" dirty="0">
              <a:solidFill>
                <a:prstClr val="black"/>
              </a:solidFill>
            </a:endParaRPr>
          </a:p>
        </p:txBody>
      </p:sp>
      <p:sp>
        <p:nvSpPr>
          <p:cNvPr id="45127" name="Rectangle 71"/>
          <p:cNvSpPr>
            <a:spLocks noGrp="1" noChangeArrowheads="1"/>
          </p:cNvSpPr>
          <p:nvPr>
            <p:ph type="sldNum" sz="quarter" idx="4"/>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pic>
        <p:nvPicPr>
          <p:cNvPr id="45128" name="Picture 72" descr="Z:\holly\misc\Dotcolr.wmf"/>
          <p:cNvPicPr>
            <a:picLocks noChangeAspect="1" noChangeArrowheads="1"/>
          </p:cNvPicPr>
          <p:nvPr/>
        </p:nvPicPr>
        <p:blipFill>
          <a:blip r:embed="rId2" cstate="print"/>
          <a:srcRect/>
          <a:stretch>
            <a:fillRect/>
          </a:stretch>
        </p:blipFill>
        <p:spPr bwMode="auto">
          <a:xfrm>
            <a:off x="7318375" y="271465"/>
            <a:ext cx="1474788" cy="1481137"/>
          </a:xfrm>
          <a:prstGeom prst="rect">
            <a:avLst/>
          </a:prstGeom>
          <a:noFill/>
        </p:spPr>
      </p:pic>
    </p:spTree>
    <p:extLst>
      <p:ext uri="{BB962C8B-B14F-4D97-AF65-F5344CB8AC3E}">
        <p14:creationId xmlns:p14="http://schemas.microsoft.com/office/powerpoint/2010/main" val="2676402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79665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105923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14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00824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60654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353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2544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74388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0324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05097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30898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r>
              <a:rPr lang="en-US"/>
              <a:t>Click icon to add online image</a:t>
            </a:r>
            <a:endParaRPr lang="en-US" dirty="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763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4506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dirty="0">
                  <a:solidFill>
                    <a:prstClr val="black"/>
                  </a:solidFill>
                </a:endParaRPr>
              </a:p>
            </p:txBody>
          </p:sp>
          <p:grpSp>
            <p:nvGrpSpPr>
              <p:cNvPr id="4" name="Group 5"/>
              <p:cNvGrpSpPr>
                <a:grpSpLocks/>
              </p:cNvGrpSpPr>
              <p:nvPr/>
            </p:nvGrpSpPr>
            <p:grpSpPr bwMode="auto">
              <a:xfrm>
                <a:off x="0" y="0"/>
                <a:ext cx="5760" cy="4320"/>
                <a:chOff x="0" y="0"/>
                <a:chExt cx="5760" cy="4320"/>
              </a:xfrm>
            </p:grpSpPr>
            <p:sp>
              <p:nvSpPr>
                <p:cNvPr id="4506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6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7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45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sp>
            <p:nvSpPr>
              <p:cNvPr id="4511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grpSp>
        <p:grpSp>
          <p:nvGrpSpPr>
            <p:cNvPr id="5" name="Group 58"/>
            <p:cNvGrpSpPr>
              <a:grpSpLocks/>
            </p:cNvGrpSpPr>
            <p:nvPr/>
          </p:nvGrpSpPr>
          <p:grpSpPr bwMode="auto">
            <a:xfrm>
              <a:off x="3" y="559"/>
              <a:ext cx="4192" cy="1796"/>
              <a:chOff x="3" y="559"/>
              <a:chExt cx="4192" cy="1796"/>
            </a:xfrm>
          </p:grpSpPr>
          <p:sp>
            <p:nvSpPr>
              <p:cNvPr id="4511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1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nvGrpSpPr>
            <p:cNvPr id="6" name="Group 63"/>
            <p:cNvGrpSpPr>
              <a:grpSpLocks/>
            </p:cNvGrpSpPr>
            <p:nvPr/>
          </p:nvGrpSpPr>
          <p:grpSpPr bwMode="auto">
            <a:xfrm>
              <a:off x="1480" y="1952"/>
              <a:ext cx="3808" cy="1812"/>
              <a:chOff x="1480" y="1952"/>
              <a:chExt cx="3808" cy="1812"/>
            </a:xfrm>
          </p:grpSpPr>
          <p:sp>
            <p:nvSpPr>
              <p:cNvPr id="4512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2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4512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sp>
        <p:nvSpPr>
          <p:cNvPr id="451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51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45125" name="Rectangle 69"/>
          <p:cNvSpPr>
            <a:spLocks noGrp="1" noChangeArrowheads="1"/>
          </p:cNvSpPr>
          <p:nvPr>
            <p:ph type="dt" sz="quarter" idx="2"/>
          </p:nvPr>
        </p:nvSpPr>
        <p:spPr/>
        <p:txBody>
          <a:bodyPr/>
          <a:lstStyle>
            <a:lvl1pPr>
              <a:defRPr/>
            </a:lvl1pPr>
          </a:lstStyle>
          <a:p>
            <a:endParaRPr lang="en-US" dirty="0">
              <a:solidFill>
                <a:prstClr val="black"/>
              </a:solidFill>
            </a:endParaRPr>
          </a:p>
        </p:txBody>
      </p:sp>
      <p:sp>
        <p:nvSpPr>
          <p:cNvPr id="45126" name="Rectangle 70"/>
          <p:cNvSpPr>
            <a:spLocks noGrp="1" noChangeArrowheads="1"/>
          </p:cNvSpPr>
          <p:nvPr>
            <p:ph type="ftr" sz="quarter" idx="3"/>
          </p:nvPr>
        </p:nvSpPr>
        <p:spPr/>
        <p:txBody>
          <a:bodyPr/>
          <a:lstStyle>
            <a:lvl1pPr>
              <a:defRPr/>
            </a:lvl1pPr>
          </a:lstStyle>
          <a:p>
            <a:endParaRPr lang="en-US" dirty="0">
              <a:solidFill>
                <a:prstClr val="black"/>
              </a:solidFill>
            </a:endParaRPr>
          </a:p>
        </p:txBody>
      </p:sp>
      <p:sp>
        <p:nvSpPr>
          <p:cNvPr id="45127" name="Rectangle 71"/>
          <p:cNvSpPr>
            <a:spLocks noGrp="1" noChangeArrowheads="1"/>
          </p:cNvSpPr>
          <p:nvPr>
            <p:ph type="sldNum" sz="quarter" idx="4"/>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pic>
        <p:nvPicPr>
          <p:cNvPr id="45128" name="Picture 72" descr="Z:\holly\misc\Dotcolr.wmf"/>
          <p:cNvPicPr>
            <a:picLocks noChangeAspect="1" noChangeArrowheads="1"/>
          </p:cNvPicPr>
          <p:nvPr/>
        </p:nvPicPr>
        <p:blipFill>
          <a:blip r:embed="rId2" cstate="print"/>
          <a:srcRect/>
          <a:stretch>
            <a:fillRect/>
          </a:stretch>
        </p:blipFill>
        <p:spPr bwMode="auto">
          <a:xfrm>
            <a:off x="7318375" y="271463"/>
            <a:ext cx="1474788" cy="1481137"/>
          </a:xfrm>
          <a:prstGeom prst="rect">
            <a:avLst/>
          </a:prstGeom>
          <a:noFill/>
        </p:spPr>
      </p:pic>
    </p:spTree>
    <p:extLst>
      <p:ext uri="{BB962C8B-B14F-4D97-AF65-F5344CB8AC3E}">
        <p14:creationId xmlns:p14="http://schemas.microsoft.com/office/powerpoint/2010/main" val="23810501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28928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34401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17691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6442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40191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55727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949641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64055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51201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98364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31507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r>
              <a:rPr lang="en-US"/>
              <a:t>Click icon to add online image</a:t>
            </a:r>
            <a:endParaRPr lang="en-US" dirty="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54F873-97B0-48EF-BBC3-8C05D51956D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663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9FFCC">
            <a:alpha val="29000"/>
          </a:srgb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grpSp>
            <p:nvGrpSpPr>
              <p:cNvPr id="5"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sz="1350" dirty="0">
                <a:solidFill>
                  <a:prstClr val="black"/>
                </a:solidFill>
              </a:endParaRPr>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grpSp>
          <p:nvGrpSpPr>
            <p:cNvPr id="6"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lvl1pPr>
          </a:lstStyle>
          <a:p>
            <a:endParaRPr lang="en-US" dirty="0">
              <a:solidFill>
                <a:prstClr val="black"/>
              </a:solidFill>
            </a:endParaRPr>
          </a:p>
        </p:txBody>
      </p:sp>
      <p:sp>
        <p:nvSpPr>
          <p:cNvPr id="109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50"/>
            </a:lvl1pPr>
          </a:lstStyle>
          <a:p>
            <a:endParaRPr lang="en-US" dirty="0">
              <a:solidFill>
                <a:prstClr val="black"/>
              </a:solidFill>
            </a:endParaRPr>
          </a:p>
        </p:txBody>
      </p:sp>
      <p:sp>
        <p:nvSpPr>
          <p:cNvPr id="109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lvl1pPr>
          </a:lstStyle>
          <a:p>
            <a:fld id="{8D54F873-97B0-48EF-BBC3-8C05D51956D7}" type="slidenum">
              <a:rPr lang="en-US" smtClean="0">
                <a:solidFill>
                  <a:prstClr val="black"/>
                </a:solidFill>
              </a:rPr>
              <a:pPr/>
              <a:t>‹#›</a:t>
            </a:fld>
            <a:endParaRPr lang="en-US" dirty="0">
              <a:solidFill>
                <a:prstClr val="black"/>
              </a:solidFill>
            </a:endParaRPr>
          </a:p>
        </p:txBody>
      </p:sp>
      <p:pic>
        <p:nvPicPr>
          <p:cNvPr id="1092" name="Picture 68" descr="Z:\holly\misc\Dotcolr.wmf"/>
          <p:cNvPicPr>
            <a:picLocks noChangeAspect="1" noChangeArrowheads="1"/>
          </p:cNvPicPr>
          <p:nvPr/>
        </p:nvPicPr>
        <p:blipFill>
          <a:blip r:embed="rId14" cstate="print"/>
          <a:srcRect/>
          <a:stretch>
            <a:fillRect/>
          </a:stretch>
        </p:blipFill>
        <p:spPr bwMode="auto">
          <a:xfrm>
            <a:off x="7972425" y="271463"/>
            <a:ext cx="820738" cy="823912"/>
          </a:xfrm>
          <a:prstGeom prst="rect">
            <a:avLst/>
          </a:prstGeom>
          <a:noFill/>
        </p:spPr>
      </p:pic>
    </p:spTree>
    <p:extLst>
      <p:ext uri="{BB962C8B-B14F-4D97-AF65-F5344CB8AC3E}">
        <p14:creationId xmlns:p14="http://schemas.microsoft.com/office/powerpoint/2010/main" val="27629044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Tahoma" pitchFamily="34" charset="0"/>
        </a:defRPr>
      </a:lvl2pPr>
      <a:lvl3pPr algn="l" rtl="0" eaLnBrk="1" fontAlgn="base" hangingPunct="1">
        <a:spcBef>
          <a:spcPct val="0"/>
        </a:spcBef>
        <a:spcAft>
          <a:spcPct val="0"/>
        </a:spcAft>
        <a:defRPr sz="3300">
          <a:solidFill>
            <a:schemeClr val="tx2"/>
          </a:solidFill>
          <a:latin typeface="Tahoma" pitchFamily="34" charset="0"/>
        </a:defRPr>
      </a:lvl3pPr>
      <a:lvl4pPr algn="l" rtl="0" eaLnBrk="1" fontAlgn="base" hangingPunct="1">
        <a:spcBef>
          <a:spcPct val="0"/>
        </a:spcBef>
        <a:spcAft>
          <a:spcPct val="0"/>
        </a:spcAft>
        <a:defRPr sz="3300">
          <a:solidFill>
            <a:schemeClr val="tx2"/>
          </a:solidFill>
          <a:latin typeface="Tahoma" pitchFamily="34" charset="0"/>
        </a:defRPr>
      </a:lvl4pPr>
      <a:lvl5pPr algn="l" rtl="0" eaLnBrk="1" fontAlgn="base" hangingPunct="1">
        <a:spcBef>
          <a:spcPct val="0"/>
        </a:spcBef>
        <a:spcAft>
          <a:spcPct val="0"/>
        </a:spcAft>
        <a:defRPr sz="3300">
          <a:solidFill>
            <a:schemeClr val="tx2"/>
          </a:solidFill>
          <a:latin typeface="Tahoma" pitchFamily="34" charset="0"/>
        </a:defRPr>
      </a:lvl5pPr>
      <a:lvl6pPr marL="342900" algn="l" rtl="0" eaLnBrk="1" fontAlgn="base" hangingPunct="1">
        <a:spcBef>
          <a:spcPct val="0"/>
        </a:spcBef>
        <a:spcAft>
          <a:spcPct val="0"/>
        </a:spcAft>
        <a:defRPr sz="3300">
          <a:solidFill>
            <a:schemeClr val="tx2"/>
          </a:solidFill>
          <a:latin typeface="Tahoma" pitchFamily="34" charset="0"/>
        </a:defRPr>
      </a:lvl6pPr>
      <a:lvl7pPr marL="685800" algn="l" rtl="0" eaLnBrk="1" fontAlgn="base" hangingPunct="1">
        <a:spcBef>
          <a:spcPct val="0"/>
        </a:spcBef>
        <a:spcAft>
          <a:spcPct val="0"/>
        </a:spcAft>
        <a:defRPr sz="3300">
          <a:solidFill>
            <a:schemeClr val="tx2"/>
          </a:solidFill>
          <a:latin typeface="Tahoma" pitchFamily="34" charset="0"/>
        </a:defRPr>
      </a:lvl7pPr>
      <a:lvl8pPr marL="1028700" algn="l" rtl="0" eaLnBrk="1" fontAlgn="base" hangingPunct="1">
        <a:spcBef>
          <a:spcPct val="0"/>
        </a:spcBef>
        <a:spcAft>
          <a:spcPct val="0"/>
        </a:spcAft>
        <a:defRPr sz="3300">
          <a:solidFill>
            <a:schemeClr val="tx2"/>
          </a:solidFill>
          <a:latin typeface="Tahoma" pitchFamily="34" charset="0"/>
        </a:defRPr>
      </a:lvl8pPr>
      <a:lvl9pPr marL="1371600" algn="l" rtl="0" eaLnBrk="1" fontAlgn="base" hangingPunct="1">
        <a:spcBef>
          <a:spcPct val="0"/>
        </a:spcBef>
        <a:spcAft>
          <a:spcPct val="0"/>
        </a:spcAft>
        <a:defRPr sz="3300">
          <a:solidFill>
            <a:schemeClr val="tx2"/>
          </a:solidFill>
          <a:latin typeface="Tahoma" pitchFamily="34" charset="0"/>
        </a:defRPr>
      </a:lvl9pPr>
    </p:titleStyle>
    <p:bodyStyle>
      <a:lvl1pPr marL="257175" indent="-257175" algn="l" rtl="0" eaLnBrk="1" fontAlgn="base" hangingPunct="1">
        <a:spcBef>
          <a:spcPct val="20000"/>
        </a:spcBef>
        <a:spcAft>
          <a:spcPct val="0"/>
        </a:spcAft>
        <a:buClr>
          <a:schemeClr val="hlink"/>
        </a:buClr>
        <a:buSzPct val="110000"/>
        <a:buFont typeface="Wingdings" pitchFamily="2" charset="2"/>
        <a:buBlip>
          <a:blip r:embed="rId15"/>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60000"/>
        <a:buFont typeface="Wingdings" pitchFamily="2" charset="2"/>
        <a:buChar char="n"/>
        <a:defRPr sz="2100">
          <a:solidFill>
            <a:schemeClr val="tx1"/>
          </a:solidFill>
          <a:latin typeface="+mn-lt"/>
        </a:defRPr>
      </a:lvl2pPr>
      <a:lvl3pPr marL="857250" indent="-171450" algn="l" rtl="0" eaLnBrk="1" fontAlgn="base" hangingPunct="1">
        <a:spcBef>
          <a:spcPct val="20000"/>
        </a:spcBef>
        <a:spcAft>
          <a:spcPct val="0"/>
        </a:spcAft>
        <a:buClr>
          <a:schemeClr val="hlink"/>
        </a:buClr>
        <a:buSzPct val="95000"/>
        <a:buFont typeface="Wingdings" pitchFamily="2" charset="2"/>
        <a:buChar char="w"/>
        <a:defRPr sz="1800">
          <a:solidFill>
            <a:schemeClr val="tx1"/>
          </a:solidFill>
          <a:latin typeface="+mn-lt"/>
        </a:defRPr>
      </a:lvl3pPr>
      <a:lvl4pPr marL="1200150" indent="-171450" algn="l" rtl="0" eaLnBrk="1" fontAlgn="base" hangingPunct="1">
        <a:spcBef>
          <a:spcPct val="20000"/>
        </a:spcBef>
        <a:spcAft>
          <a:spcPct val="0"/>
        </a:spcAft>
        <a:buClr>
          <a:schemeClr val="tx1"/>
        </a:buClr>
        <a:buSzPct val="65000"/>
        <a:buFont typeface="Wingdings" pitchFamily="2" charset="2"/>
        <a:buChar char="n"/>
        <a:defRPr sz="1500">
          <a:solidFill>
            <a:schemeClr val="tx1"/>
          </a:solidFill>
          <a:latin typeface="+mn-lt"/>
        </a:defRPr>
      </a:lvl4pPr>
      <a:lvl5pPr marL="15430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9FFCC">
            <a:alpha val="29000"/>
          </a:srgb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grpSp>
            <p:nvGrpSpPr>
              <p:cNvPr id="5"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dirty="0">
                <a:solidFill>
                  <a:prstClr val="black"/>
                </a:solidFill>
              </a:endParaRPr>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grpSp>
          <p:nvGrpSpPr>
            <p:cNvPr id="6"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dirty="0">
              <a:solidFill>
                <a:prstClr val="black"/>
              </a:solidFill>
            </a:endParaRPr>
          </a:p>
        </p:txBody>
      </p:sp>
      <p:sp>
        <p:nvSpPr>
          <p:cNvPr id="109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dirty="0">
              <a:solidFill>
                <a:prstClr val="black"/>
              </a:solidFill>
            </a:endParaRPr>
          </a:p>
        </p:txBody>
      </p:sp>
      <p:sp>
        <p:nvSpPr>
          <p:cNvPr id="109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8D54F873-97B0-48EF-BBC3-8C05D51956D7}" type="slidenum">
              <a:rPr lang="en-US" smtClean="0">
                <a:solidFill>
                  <a:prstClr val="black"/>
                </a:solidFill>
              </a:rPr>
              <a:pPr/>
              <a:t>‹#›</a:t>
            </a:fld>
            <a:endParaRPr lang="en-US" dirty="0">
              <a:solidFill>
                <a:prstClr val="black"/>
              </a:solidFill>
            </a:endParaRPr>
          </a:p>
        </p:txBody>
      </p:sp>
      <p:pic>
        <p:nvPicPr>
          <p:cNvPr id="1092" name="Picture 68" descr="Z:\holly\misc\Dotcolr.wmf"/>
          <p:cNvPicPr>
            <a:picLocks noChangeAspect="1" noChangeArrowheads="1"/>
          </p:cNvPicPr>
          <p:nvPr/>
        </p:nvPicPr>
        <p:blipFill>
          <a:blip r:embed="rId14" cstate="print"/>
          <a:srcRect/>
          <a:stretch>
            <a:fillRect/>
          </a:stretch>
        </p:blipFill>
        <p:spPr bwMode="auto">
          <a:xfrm>
            <a:off x="7972425" y="271463"/>
            <a:ext cx="820738" cy="823912"/>
          </a:xfrm>
          <a:prstGeom prst="rect">
            <a:avLst/>
          </a:prstGeom>
          <a:noFill/>
        </p:spPr>
      </p:pic>
    </p:spTree>
    <p:extLst>
      <p:ext uri="{BB962C8B-B14F-4D97-AF65-F5344CB8AC3E}">
        <p14:creationId xmlns:p14="http://schemas.microsoft.com/office/powerpoint/2010/main" val="9341957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9FFCC">
            <a:alpha val="29000"/>
          </a:srgb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grpSp>
            <p:nvGrpSpPr>
              <p:cNvPr id="5"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sz="1350" dirty="0">
                <a:solidFill>
                  <a:prstClr val="black"/>
                </a:solidFill>
              </a:endParaRPr>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grpSp>
          <p:nvGrpSpPr>
            <p:cNvPr id="6"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lvl1pPr>
          </a:lstStyle>
          <a:p>
            <a:endParaRPr lang="en-US" dirty="0">
              <a:solidFill>
                <a:prstClr val="black"/>
              </a:solidFill>
            </a:endParaRPr>
          </a:p>
        </p:txBody>
      </p:sp>
      <p:sp>
        <p:nvSpPr>
          <p:cNvPr id="109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50"/>
            </a:lvl1pPr>
          </a:lstStyle>
          <a:p>
            <a:endParaRPr lang="en-US" dirty="0">
              <a:solidFill>
                <a:prstClr val="black"/>
              </a:solidFill>
            </a:endParaRPr>
          </a:p>
        </p:txBody>
      </p:sp>
      <p:sp>
        <p:nvSpPr>
          <p:cNvPr id="109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lvl1pPr>
          </a:lstStyle>
          <a:p>
            <a:fld id="{8D54F873-97B0-48EF-BBC3-8C05D51956D7}" type="slidenum">
              <a:rPr lang="en-US" smtClean="0">
                <a:solidFill>
                  <a:prstClr val="black"/>
                </a:solidFill>
              </a:rPr>
              <a:pPr/>
              <a:t>‹#›</a:t>
            </a:fld>
            <a:endParaRPr lang="en-US" dirty="0">
              <a:solidFill>
                <a:prstClr val="black"/>
              </a:solidFill>
            </a:endParaRPr>
          </a:p>
        </p:txBody>
      </p:sp>
      <p:pic>
        <p:nvPicPr>
          <p:cNvPr id="1092" name="Picture 68" descr="Z:\holly\misc\Dotcolr.wmf"/>
          <p:cNvPicPr>
            <a:picLocks noChangeAspect="1" noChangeArrowheads="1"/>
          </p:cNvPicPr>
          <p:nvPr/>
        </p:nvPicPr>
        <p:blipFill>
          <a:blip r:embed="rId14" cstate="print"/>
          <a:srcRect/>
          <a:stretch>
            <a:fillRect/>
          </a:stretch>
        </p:blipFill>
        <p:spPr bwMode="auto">
          <a:xfrm>
            <a:off x="7972425" y="271463"/>
            <a:ext cx="820738" cy="823912"/>
          </a:xfrm>
          <a:prstGeom prst="rect">
            <a:avLst/>
          </a:prstGeom>
          <a:noFill/>
        </p:spPr>
      </p:pic>
    </p:spTree>
    <p:extLst>
      <p:ext uri="{BB962C8B-B14F-4D97-AF65-F5344CB8AC3E}">
        <p14:creationId xmlns:p14="http://schemas.microsoft.com/office/powerpoint/2010/main" val="424961541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Tahoma" pitchFamily="34" charset="0"/>
        </a:defRPr>
      </a:lvl2pPr>
      <a:lvl3pPr algn="l" rtl="0" eaLnBrk="1" fontAlgn="base" hangingPunct="1">
        <a:spcBef>
          <a:spcPct val="0"/>
        </a:spcBef>
        <a:spcAft>
          <a:spcPct val="0"/>
        </a:spcAft>
        <a:defRPr sz="3300">
          <a:solidFill>
            <a:schemeClr val="tx2"/>
          </a:solidFill>
          <a:latin typeface="Tahoma" pitchFamily="34" charset="0"/>
        </a:defRPr>
      </a:lvl3pPr>
      <a:lvl4pPr algn="l" rtl="0" eaLnBrk="1" fontAlgn="base" hangingPunct="1">
        <a:spcBef>
          <a:spcPct val="0"/>
        </a:spcBef>
        <a:spcAft>
          <a:spcPct val="0"/>
        </a:spcAft>
        <a:defRPr sz="3300">
          <a:solidFill>
            <a:schemeClr val="tx2"/>
          </a:solidFill>
          <a:latin typeface="Tahoma" pitchFamily="34" charset="0"/>
        </a:defRPr>
      </a:lvl4pPr>
      <a:lvl5pPr algn="l" rtl="0" eaLnBrk="1" fontAlgn="base" hangingPunct="1">
        <a:spcBef>
          <a:spcPct val="0"/>
        </a:spcBef>
        <a:spcAft>
          <a:spcPct val="0"/>
        </a:spcAft>
        <a:defRPr sz="3300">
          <a:solidFill>
            <a:schemeClr val="tx2"/>
          </a:solidFill>
          <a:latin typeface="Tahoma" pitchFamily="34" charset="0"/>
        </a:defRPr>
      </a:lvl5pPr>
      <a:lvl6pPr marL="342900" algn="l" rtl="0" eaLnBrk="1" fontAlgn="base" hangingPunct="1">
        <a:spcBef>
          <a:spcPct val="0"/>
        </a:spcBef>
        <a:spcAft>
          <a:spcPct val="0"/>
        </a:spcAft>
        <a:defRPr sz="3300">
          <a:solidFill>
            <a:schemeClr val="tx2"/>
          </a:solidFill>
          <a:latin typeface="Tahoma" pitchFamily="34" charset="0"/>
        </a:defRPr>
      </a:lvl6pPr>
      <a:lvl7pPr marL="685800" algn="l" rtl="0" eaLnBrk="1" fontAlgn="base" hangingPunct="1">
        <a:spcBef>
          <a:spcPct val="0"/>
        </a:spcBef>
        <a:spcAft>
          <a:spcPct val="0"/>
        </a:spcAft>
        <a:defRPr sz="3300">
          <a:solidFill>
            <a:schemeClr val="tx2"/>
          </a:solidFill>
          <a:latin typeface="Tahoma" pitchFamily="34" charset="0"/>
        </a:defRPr>
      </a:lvl7pPr>
      <a:lvl8pPr marL="1028700" algn="l" rtl="0" eaLnBrk="1" fontAlgn="base" hangingPunct="1">
        <a:spcBef>
          <a:spcPct val="0"/>
        </a:spcBef>
        <a:spcAft>
          <a:spcPct val="0"/>
        </a:spcAft>
        <a:defRPr sz="3300">
          <a:solidFill>
            <a:schemeClr val="tx2"/>
          </a:solidFill>
          <a:latin typeface="Tahoma" pitchFamily="34" charset="0"/>
        </a:defRPr>
      </a:lvl8pPr>
      <a:lvl9pPr marL="1371600" algn="l" rtl="0" eaLnBrk="1" fontAlgn="base" hangingPunct="1">
        <a:spcBef>
          <a:spcPct val="0"/>
        </a:spcBef>
        <a:spcAft>
          <a:spcPct val="0"/>
        </a:spcAft>
        <a:defRPr sz="3300">
          <a:solidFill>
            <a:schemeClr val="tx2"/>
          </a:solidFill>
          <a:latin typeface="Tahoma" pitchFamily="34" charset="0"/>
        </a:defRPr>
      </a:lvl9pPr>
    </p:titleStyle>
    <p:bodyStyle>
      <a:lvl1pPr marL="257175" indent="-257175" algn="l" rtl="0" eaLnBrk="1" fontAlgn="base" hangingPunct="1">
        <a:spcBef>
          <a:spcPct val="20000"/>
        </a:spcBef>
        <a:spcAft>
          <a:spcPct val="0"/>
        </a:spcAft>
        <a:buClr>
          <a:schemeClr val="hlink"/>
        </a:buClr>
        <a:buSzPct val="110000"/>
        <a:buFont typeface="Wingdings" pitchFamily="2" charset="2"/>
        <a:buBlip>
          <a:blip r:embed="rId15"/>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60000"/>
        <a:buFont typeface="Wingdings" pitchFamily="2" charset="2"/>
        <a:buChar char="n"/>
        <a:defRPr sz="2100">
          <a:solidFill>
            <a:schemeClr val="tx1"/>
          </a:solidFill>
          <a:latin typeface="+mn-lt"/>
        </a:defRPr>
      </a:lvl2pPr>
      <a:lvl3pPr marL="857250" indent="-171450" algn="l" rtl="0" eaLnBrk="1" fontAlgn="base" hangingPunct="1">
        <a:spcBef>
          <a:spcPct val="20000"/>
        </a:spcBef>
        <a:spcAft>
          <a:spcPct val="0"/>
        </a:spcAft>
        <a:buClr>
          <a:schemeClr val="hlink"/>
        </a:buClr>
        <a:buSzPct val="95000"/>
        <a:buFont typeface="Wingdings" pitchFamily="2" charset="2"/>
        <a:buChar char="w"/>
        <a:defRPr sz="1800">
          <a:solidFill>
            <a:schemeClr val="tx1"/>
          </a:solidFill>
          <a:latin typeface="+mn-lt"/>
        </a:defRPr>
      </a:lvl3pPr>
      <a:lvl4pPr marL="1200150" indent="-171450" algn="l" rtl="0" eaLnBrk="1" fontAlgn="base" hangingPunct="1">
        <a:spcBef>
          <a:spcPct val="20000"/>
        </a:spcBef>
        <a:spcAft>
          <a:spcPct val="0"/>
        </a:spcAft>
        <a:buClr>
          <a:schemeClr val="tx1"/>
        </a:buClr>
        <a:buSzPct val="65000"/>
        <a:buFont typeface="Wingdings" pitchFamily="2" charset="2"/>
        <a:buChar char="n"/>
        <a:defRPr sz="1500">
          <a:solidFill>
            <a:schemeClr val="tx1"/>
          </a:solidFill>
          <a:latin typeface="+mn-lt"/>
        </a:defRPr>
      </a:lvl4pPr>
      <a:lvl5pPr marL="15430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9FFCC">
            <a:alpha val="29000"/>
          </a:srgb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grpSp>
            <p:nvGrpSpPr>
              <p:cNvPr id="5"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dirty="0">
                <a:solidFill>
                  <a:prstClr val="black"/>
                </a:solidFill>
              </a:endParaRPr>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grpSp>
          <p:nvGrpSpPr>
            <p:cNvPr id="6"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dirty="0">
              <a:solidFill>
                <a:prstClr val="black"/>
              </a:solidFill>
            </a:endParaRPr>
          </a:p>
        </p:txBody>
      </p:sp>
      <p:sp>
        <p:nvSpPr>
          <p:cNvPr id="109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dirty="0">
              <a:solidFill>
                <a:prstClr val="black"/>
              </a:solidFill>
            </a:endParaRPr>
          </a:p>
        </p:txBody>
      </p:sp>
      <p:sp>
        <p:nvSpPr>
          <p:cNvPr id="109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8D54F873-97B0-48EF-BBC3-8C05D51956D7}" type="slidenum">
              <a:rPr lang="en-US" smtClean="0">
                <a:solidFill>
                  <a:prstClr val="black"/>
                </a:solidFill>
              </a:rPr>
              <a:pPr/>
              <a:t>‹#›</a:t>
            </a:fld>
            <a:endParaRPr lang="en-US" dirty="0">
              <a:solidFill>
                <a:prstClr val="black"/>
              </a:solidFill>
            </a:endParaRPr>
          </a:p>
        </p:txBody>
      </p:sp>
      <p:pic>
        <p:nvPicPr>
          <p:cNvPr id="1092" name="Picture 68" descr="Z:\holly\misc\Dotcolr.wmf"/>
          <p:cNvPicPr>
            <a:picLocks noChangeAspect="1" noChangeArrowheads="1"/>
          </p:cNvPicPr>
          <p:nvPr/>
        </p:nvPicPr>
        <p:blipFill>
          <a:blip r:embed="rId14" cstate="print"/>
          <a:srcRect/>
          <a:stretch>
            <a:fillRect/>
          </a:stretch>
        </p:blipFill>
        <p:spPr bwMode="auto">
          <a:xfrm>
            <a:off x="7972425" y="271463"/>
            <a:ext cx="820738" cy="823912"/>
          </a:xfrm>
          <a:prstGeom prst="rect">
            <a:avLst/>
          </a:prstGeom>
          <a:noFill/>
        </p:spPr>
      </p:pic>
    </p:spTree>
    <p:extLst>
      <p:ext uri="{BB962C8B-B14F-4D97-AF65-F5344CB8AC3E}">
        <p14:creationId xmlns:p14="http://schemas.microsoft.com/office/powerpoint/2010/main" val="3428666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99FFCC">
            <a:alpha val="29000"/>
          </a:srgb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grpSp>
            <p:nvGrpSpPr>
              <p:cNvPr id="5"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sz="1350" dirty="0">
                <a:solidFill>
                  <a:prstClr val="black"/>
                </a:solidFill>
              </a:endParaRPr>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grpSp>
          <p:nvGrpSpPr>
            <p:cNvPr id="6"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lvl1pPr>
          </a:lstStyle>
          <a:p>
            <a:endParaRPr lang="en-US" dirty="0">
              <a:solidFill>
                <a:prstClr val="black"/>
              </a:solidFill>
            </a:endParaRPr>
          </a:p>
        </p:txBody>
      </p:sp>
      <p:sp>
        <p:nvSpPr>
          <p:cNvPr id="109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50"/>
            </a:lvl1pPr>
          </a:lstStyle>
          <a:p>
            <a:endParaRPr lang="en-US" dirty="0">
              <a:solidFill>
                <a:prstClr val="black"/>
              </a:solidFill>
            </a:endParaRPr>
          </a:p>
        </p:txBody>
      </p:sp>
      <p:sp>
        <p:nvSpPr>
          <p:cNvPr id="109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lvl1pPr>
          </a:lstStyle>
          <a:p>
            <a:fld id="{8D54F873-97B0-48EF-BBC3-8C05D51956D7}" type="slidenum">
              <a:rPr lang="en-US" smtClean="0">
                <a:solidFill>
                  <a:prstClr val="black"/>
                </a:solidFill>
              </a:rPr>
              <a:pPr/>
              <a:t>‹#›</a:t>
            </a:fld>
            <a:endParaRPr lang="en-US" dirty="0">
              <a:solidFill>
                <a:prstClr val="black"/>
              </a:solidFill>
            </a:endParaRPr>
          </a:p>
        </p:txBody>
      </p:sp>
      <p:pic>
        <p:nvPicPr>
          <p:cNvPr id="1092" name="Picture 68" descr="Z:\holly\misc\Dotcolr.wmf"/>
          <p:cNvPicPr>
            <a:picLocks noChangeAspect="1" noChangeArrowheads="1"/>
          </p:cNvPicPr>
          <p:nvPr/>
        </p:nvPicPr>
        <p:blipFill>
          <a:blip r:embed="rId14" cstate="print"/>
          <a:srcRect/>
          <a:stretch>
            <a:fillRect/>
          </a:stretch>
        </p:blipFill>
        <p:spPr bwMode="auto">
          <a:xfrm>
            <a:off x="7972425" y="271463"/>
            <a:ext cx="820738" cy="823912"/>
          </a:xfrm>
          <a:prstGeom prst="rect">
            <a:avLst/>
          </a:prstGeom>
          <a:noFill/>
        </p:spPr>
      </p:pic>
    </p:spTree>
    <p:extLst>
      <p:ext uri="{BB962C8B-B14F-4D97-AF65-F5344CB8AC3E}">
        <p14:creationId xmlns:p14="http://schemas.microsoft.com/office/powerpoint/2010/main" val="29106325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Tahoma" pitchFamily="34" charset="0"/>
        </a:defRPr>
      </a:lvl2pPr>
      <a:lvl3pPr algn="l" rtl="0" eaLnBrk="1" fontAlgn="base" hangingPunct="1">
        <a:spcBef>
          <a:spcPct val="0"/>
        </a:spcBef>
        <a:spcAft>
          <a:spcPct val="0"/>
        </a:spcAft>
        <a:defRPr sz="3300">
          <a:solidFill>
            <a:schemeClr val="tx2"/>
          </a:solidFill>
          <a:latin typeface="Tahoma" pitchFamily="34" charset="0"/>
        </a:defRPr>
      </a:lvl3pPr>
      <a:lvl4pPr algn="l" rtl="0" eaLnBrk="1" fontAlgn="base" hangingPunct="1">
        <a:spcBef>
          <a:spcPct val="0"/>
        </a:spcBef>
        <a:spcAft>
          <a:spcPct val="0"/>
        </a:spcAft>
        <a:defRPr sz="3300">
          <a:solidFill>
            <a:schemeClr val="tx2"/>
          </a:solidFill>
          <a:latin typeface="Tahoma" pitchFamily="34" charset="0"/>
        </a:defRPr>
      </a:lvl4pPr>
      <a:lvl5pPr algn="l" rtl="0" eaLnBrk="1" fontAlgn="base" hangingPunct="1">
        <a:spcBef>
          <a:spcPct val="0"/>
        </a:spcBef>
        <a:spcAft>
          <a:spcPct val="0"/>
        </a:spcAft>
        <a:defRPr sz="3300">
          <a:solidFill>
            <a:schemeClr val="tx2"/>
          </a:solidFill>
          <a:latin typeface="Tahoma" pitchFamily="34" charset="0"/>
        </a:defRPr>
      </a:lvl5pPr>
      <a:lvl6pPr marL="342900" algn="l" rtl="0" eaLnBrk="1" fontAlgn="base" hangingPunct="1">
        <a:spcBef>
          <a:spcPct val="0"/>
        </a:spcBef>
        <a:spcAft>
          <a:spcPct val="0"/>
        </a:spcAft>
        <a:defRPr sz="3300">
          <a:solidFill>
            <a:schemeClr val="tx2"/>
          </a:solidFill>
          <a:latin typeface="Tahoma" pitchFamily="34" charset="0"/>
        </a:defRPr>
      </a:lvl6pPr>
      <a:lvl7pPr marL="685800" algn="l" rtl="0" eaLnBrk="1" fontAlgn="base" hangingPunct="1">
        <a:spcBef>
          <a:spcPct val="0"/>
        </a:spcBef>
        <a:spcAft>
          <a:spcPct val="0"/>
        </a:spcAft>
        <a:defRPr sz="3300">
          <a:solidFill>
            <a:schemeClr val="tx2"/>
          </a:solidFill>
          <a:latin typeface="Tahoma" pitchFamily="34" charset="0"/>
        </a:defRPr>
      </a:lvl7pPr>
      <a:lvl8pPr marL="1028700" algn="l" rtl="0" eaLnBrk="1" fontAlgn="base" hangingPunct="1">
        <a:spcBef>
          <a:spcPct val="0"/>
        </a:spcBef>
        <a:spcAft>
          <a:spcPct val="0"/>
        </a:spcAft>
        <a:defRPr sz="3300">
          <a:solidFill>
            <a:schemeClr val="tx2"/>
          </a:solidFill>
          <a:latin typeface="Tahoma" pitchFamily="34" charset="0"/>
        </a:defRPr>
      </a:lvl8pPr>
      <a:lvl9pPr marL="1371600" algn="l" rtl="0" eaLnBrk="1" fontAlgn="base" hangingPunct="1">
        <a:spcBef>
          <a:spcPct val="0"/>
        </a:spcBef>
        <a:spcAft>
          <a:spcPct val="0"/>
        </a:spcAft>
        <a:defRPr sz="3300">
          <a:solidFill>
            <a:schemeClr val="tx2"/>
          </a:solidFill>
          <a:latin typeface="Tahoma" pitchFamily="34" charset="0"/>
        </a:defRPr>
      </a:lvl9pPr>
    </p:titleStyle>
    <p:bodyStyle>
      <a:lvl1pPr marL="257175" indent="-257175" algn="l" rtl="0" eaLnBrk="1" fontAlgn="base" hangingPunct="1">
        <a:spcBef>
          <a:spcPct val="20000"/>
        </a:spcBef>
        <a:spcAft>
          <a:spcPct val="0"/>
        </a:spcAft>
        <a:buClr>
          <a:schemeClr val="hlink"/>
        </a:buClr>
        <a:buSzPct val="110000"/>
        <a:buFont typeface="Wingdings" pitchFamily="2" charset="2"/>
        <a:buBlip>
          <a:blip r:embed="rId15"/>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60000"/>
        <a:buFont typeface="Wingdings" pitchFamily="2" charset="2"/>
        <a:buChar char="n"/>
        <a:defRPr sz="2100">
          <a:solidFill>
            <a:schemeClr val="tx1"/>
          </a:solidFill>
          <a:latin typeface="+mn-lt"/>
        </a:defRPr>
      </a:lvl2pPr>
      <a:lvl3pPr marL="857250" indent="-171450" algn="l" rtl="0" eaLnBrk="1" fontAlgn="base" hangingPunct="1">
        <a:spcBef>
          <a:spcPct val="20000"/>
        </a:spcBef>
        <a:spcAft>
          <a:spcPct val="0"/>
        </a:spcAft>
        <a:buClr>
          <a:schemeClr val="hlink"/>
        </a:buClr>
        <a:buSzPct val="95000"/>
        <a:buFont typeface="Wingdings" pitchFamily="2" charset="2"/>
        <a:buChar char="w"/>
        <a:defRPr sz="1800">
          <a:solidFill>
            <a:schemeClr val="tx1"/>
          </a:solidFill>
          <a:latin typeface="+mn-lt"/>
        </a:defRPr>
      </a:lvl3pPr>
      <a:lvl4pPr marL="1200150" indent="-171450" algn="l" rtl="0" eaLnBrk="1" fontAlgn="base" hangingPunct="1">
        <a:spcBef>
          <a:spcPct val="20000"/>
        </a:spcBef>
        <a:spcAft>
          <a:spcPct val="0"/>
        </a:spcAft>
        <a:buClr>
          <a:schemeClr val="tx1"/>
        </a:buClr>
        <a:buSzPct val="65000"/>
        <a:buFont typeface="Wingdings" pitchFamily="2" charset="2"/>
        <a:buChar char="n"/>
        <a:defRPr sz="1500">
          <a:solidFill>
            <a:schemeClr val="tx1"/>
          </a:solidFill>
          <a:latin typeface="+mn-lt"/>
        </a:defRPr>
      </a:lvl4pPr>
      <a:lvl5pPr marL="15430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99FFCC">
            <a:alpha val="29000"/>
          </a:srgb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grpSp>
            <p:nvGrpSpPr>
              <p:cNvPr id="5"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dirty="0">
                <a:solidFill>
                  <a:prstClr val="black"/>
                </a:solidFill>
              </a:endParaRPr>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grpSp>
          <p:nvGrpSpPr>
            <p:cNvPr id="6"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dirty="0">
              <a:solidFill>
                <a:prstClr val="black"/>
              </a:solidFill>
            </a:endParaRPr>
          </a:p>
        </p:txBody>
      </p:sp>
      <p:sp>
        <p:nvSpPr>
          <p:cNvPr id="109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dirty="0">
              <a:solidFill>
                <a:prstClr val="black"/>
              </a:solidFill>
            </a:endParaRPr>
          </a:p>
        </p:txBody>
      </p:sp>
      <p:sp>
        <p:nvSpPr>
          <p:cNvPr id="109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8D54F873-97B0-48EF-BBC3-8C05D51956D7}" type="slidenum">
              <a:rPr lang="en-US" smtClean="0">
                <a:solidFill>
                  <a:prstClr val="black"/>
                </a:solidFill>
              </a:rPr>
              <a:pPr/>
              <a:t>‹#›</a:t>
            </a:fld>
            <a:endParaRPr lang="en-US" dirty="0">
              <a:solidFill>
                <a:prstClr val="black"/>
              </a:solidFill>
            </a:endParaRPr>
          </a:p>
        </p:txBody>
      </p:sp>
      <p:pic>
        <p:nvPicPr>
          <p:cNvPr id="1092" name="Picture 68" descr="Z:\holly\misc\Dotcolr.wmf"/>
          <p:cNvPicPr>
            <a:picLocks noChangeAspect="1" noChangeArrowheads="1"/>
          </p:cNvPicPr>
          <p:nvPr/>
        </p:nvPicPr>
        <p:blipFill>
          <a:blip r:embed="rId14" cstate="print"/>
          <a:srcRect/>
          <a:stretch>
            <a:fillRect/>
          </a:stretch>
        </p:blipFill>
        <p:spPr bwMode="auto">
          <a:xfrm>
            <a:off x="7972425" y="271463"/>
            <a:ext cx="820738" cy="823912"/>
          </a:xfrm>
          <a:prstGeom prst="rect">
            <a:avLst/>
          </a:prstGeom>
          <a:noFill/>
        </p:spPr>
      </p:pic>
    </p:spTree>
    <p:extLst>
      <p:ext uri="{BB962C8B-B14F-4D97-AF65-F5344CB8AC3E}">
        <p14:creationId xmlns:p14="http://schemas.microsoft.com/office/powerpoint/2010/main" val="363823625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99FFCC">
            <a:alpha val="29000"/>
          </a:srgb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grpSp>
            <p:nvGrpSpPr>
              <p:cNvPr id="5"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sz="1350" dirty="0">
                    <a:solidFill>
                      <a:prstClr val="black"/>
                    </a:solidFill>
                  </a:endParaRPr>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sz="1350" dirty="0">
                <a:solidFill>
                  <a:prstClr val="black"/>
                </a:solidFill>
              </a:endParaRPr>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grpSp>
          <p:nvGrpSpPr>
            <p:cNvPr id="6"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sz="1350" dirty="0">
                  <a:solidFill>
                    <a:prstClr val="black"/>
                  </a:solidFill>
                </a:endParaRPr>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sz="1350" dirty="0">
                  <a:solidFill>
                    <a:prstClr val="black"/>
                  </a:solidFill>
                </a:endParaRPr>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lvl1pPr>
          </a:lstStyle>
          <a:p>
            <a:endParaRPr lang="en-US" dirty="0">
              <a:solidFill>
                <a:prstClr val="black"/>
              </a:solidFill>
            </a:endParaRPr>
          </a:p>
        </p:txBody>
      </p:sp>
      <p:sp>
        <p:nvSpPr>
          <p:cNvPr id="109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50"/>
            </a:lvl1pPr>
          </a:lstStyle>
          <a:p>
            <a:endParaRPr lang="en-US" dirty="0">
              <a:solidFill>
                <a:prstClr val="black"/>
              </a:solidFill>
            </a:endParaRPr>
          </a:p>
        </p:txBody>
      </p:sp>
      <p:sp>
        <p:nvSpPr>
          <p:cNvPr id="109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lvl1pPr>
          </a:lstStyle>
          <a:p>
            <a:fld id="{8D54F873-97B0-48EF-BBC3-8C05D51956D7}" type="slidenum">
              <a:rPr lang="en-US" smtClean="0">
                <a:solidFill>
                  <a:prstClr val="black"/>
                </a:solidFill>
              </a:rPr>
              <a:pPr/>
              <a:t>‹#›</a:t>
            </a:fld>
            <a:endParaRPr lang="en-US" dirty="0">
              <a:solidFill>
                <a:prstClr val="black"/>
              </a:solidFill>
            </a:endParaRPr>
          </a:p>
        </p:txBody>
      </p:sp>
      <p:pic>
        <p:nvPicPr>
          <p:cNvPr id="1092" name="Picture 68" descr="Z:\holly\misc\Dotcolr.wmf"/>
          <p:cNvPicPr>
            <a:picLocks noChangeAspect="1" noChangeArrowheads="1"/>
          </p:cNvPicPr>
          <p:nvPr/>
        </p:nvPicPr>
        <p:blipFill>
          <a:blip r:embed="rId14" cstate="print"/>
          <a:srcRect/>
          <a:stretch>
            <a:fillRect/>
          </a:stretch>
        </p:blipFill>
        <p:spPr bwMode="auto">
          <a:xfrm>
            <a:off x="7972425" y="271463"/>
            <a:ext cx="820738" cy="823912"/>
          </a:xfrm>
          <a:prstGeom prst="rect">
            <a:avLst/>
          </a:prstGeom>
          <a:noFill/>
        </p:spPr>
      </p:pic>
    </p:spTree>
    <p:extLst>
      <p:ext uri="{BB962C8B-B14F-4D97-AF65-F5344CB8AC3E}">
        <p14:creationId xmlns:p14="http://schemas.microsoft.com/office/powerpoint/2010/main" val="87319603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hdr="0" ftr="0" dt="0"/>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Tahoma" pitchFamily="34" charset="0"/>
        </a:defRPr>
      </a:lvl2pPr>
      <a:lvl3pPr algn="l" rtl="0" eaLnBrk="1" fontAlgn="base" hangingPunct="1">
        <a:spcBef>
          <a:spcPct val="0"/>
        </a:spcBef>
        <a:spcAft>
          <a:spcPct val="0"/>
        </a:spcAft>
        <a:defRPr sz="3300">
          <a:solidFill>
            <a:schemeClr val="tx2"/>
          </a:solidFill>
          <a:latin typeface="Tahoma" pitchFamily="34" charset="0"/>
        </a:defRPr>
      </a:lvl3pPr>
      <a:lvl4pPr algn="l" rtl="0" eaLnBrk="1" fontAlgn="base" hangingPunct="1">
        <a:spcBef>
          <a:spcPct val="0"/>
        </a:spcBef>
        <a:spcAft>
          <a:spcPct val="0"/>
        </a:spcAft>
        <a:defRPr sz="3300">
          <a:solidFill>
            <a:schemeClr val="tx2"/>
          </a:solidFill>
          <a:latin typeface="Tahoma" pitchFamily="34" charset="0"/>
        </a:defRPr>
      </a:lvl4pPr>
      <a:lvl5pPr algn="l" rtl="0" eaLnBrk="1" fontAlgn="base" hangingPunct="1">
        <a:spcBef>
          <a:spcPct val="0"/>
        </a:spcBef>
        <a:spcAft>
          <a:spcPct val="0"/>
        </a:spcAft>
        <a:defRPr sz="3300">
          <a:solidFill>
            <a:schemeClr val="tx2"/>
          </a:solidFill>
          <a:latin typeface="Tahoma" pitchFamily="34" charset="0"/>
        </a:defRPr>
      </a:lvl5pPr>
      <a:lvl6pPr marL="342900" algn="l" rtl="0" eaLnBrk="1" fontAlgn="base" hangingPunct="1">
        <a:spcBef>
          <a:spcPct val="0"/>
        </a:spcBef>
        <a:spcAft>
          <a:spcPct val="0"/>
        </a:spcAft>
        <a:defRPr sz="3300">
          <a:solidFill>
            <a:schemeClr val="tx2"/>
          </a:solidFill>
          <a:latin typeface="Tahoma" pitchFamily="34" charset="0"/>
        </a:defRPr>
      </a:lvl6pPr>
      <a:lvl7pPr marL="685800" algn="l" rtl="0" eaLnBrk="1" fontAlgn="base" hangingPunct="1">
        <a:spcBef>
          <a:spcPct val="0"/>
        </a:spcBef>
        <a:spcAft>
          <a:spcPct val="0"/>
        </a:spcAft>
        <a:defRPr sz="3300">
          <a:solidFill>
            <a:schemeClr val="tx2"/>
          </a:solidFill>
          <a:latin typeface="Tahoma" pitchFamily="34" charset="0"/>
        </a:defRPr>
      </a:lvl7pPr>
      <a:lvl8pPr marL="1028700" algn="l" rtl="0" eaLnBrk="1" fontAlgn="base" hangingPunct="1">
        <a:spcBef>
          <a:spcPct val="0"/>
        </a:spcBef>
        <a:spcAft>
          <a:spcPct val="0"/>
        </a:spcAft>
        <a:defRPr sz="3300">
          <a:solidFill>
            <a:schemeClr val="tx2"/>
          </a:solidFill>
          <a:latin typeface="Tahoma" pitchFamily="34" charset="0"/>
        </a:defRPr>
      </a:lvl8pPr>
      <a:lvl9pPr marL="1371600" algn="l" rtl="0" eaLnBrk="1" fontAlgn="base" hangingPunct="1">
        <a:spcBef>
          <a:spcPct val="0"/>
        </a:spcBef>
        <a:spcAft>
          <a:spcPct val="0"/>
        </a:spcAft>
        <a:defRPr sz="3300">
          <a:solidFill>
            <a:schemeClr val="tx2"/>
          </a:solidFill>
          <a:latin typeface="Tahoma" pitchFamily="34" charset="0"/>
        </a:defRPr>
      </a:lvl9pPr>
    </p:titleStyle>
    <p:bodyStyle>
      <a:lvl1pPr marL="257175" indent="-257175" algn="l" rtl="0" eaLnBrk="1" fontAlgn="base" hangingPunct="1">
        <a:spcBef>
          <a:spcPct val="20000"/>
        </a:spcBef>
        <a:spcAft>
          <a:spcPct val="0"/>
        </a:spcAft>
        <a:buClr>
          <a:schemeClr val="hlink"/>
        </a:buClr>
        <a:buSzPct val="110000"/>
        <a:buFont typeface="Wingdings" pitchFamily="2" charset="2"/>
        <a:buBlip>
          <a:blip r:embed="rId15"/>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60000"/>
        <a:buFont typeface="Wingdings" pitchFamily="2" charset="2"/>
        <a:buChar char="n"/>
        <a:defRPr sz="2100">
          <a:solidFill>
            <a:schemeClr val="tx1"/>
          </a:solidFill>
          <a:latin typeface="+mn-lt"/>
        </a:defRPr>
      </a:lvl2pPr>
      <a:lvl3pPr marL="857250" indent="-171450" algn="l" rtl="0" eaLnBrk="1" fontAlgn="base" hangingPunct="1">
        <a:spcBef>
          <a:spcPct val="20000"/>
        </a:spcBef>
        <a:spcAft>
          <a:spcPct val="0"/>
        </a:spcAft>
        <a:buClr>
          <a:schemeClr val="hlink"/>
        </a:buClr>
        <a:buSzPct val="95000"/>
        <a:buFont typeface="Wingdings" pitchFamily="2" charset="2"/>
        <a:buChar char="w"/>
        <a:defRPr sz="1800">
          <a:solidFill>
            <a:schemeClr val="tx1"/>
          </a:solidFill>
          <a:latin typeface="+mn-lt"/>
        </a:defRPr>
      </a:lvl3pPr>
      <a:lvl4pPr marL="1200150" indent="-171450" algn="l" rtl="0" eaLnBrk="1" fontAlgn="base" hangingPunct="1">
        <a:spcBef>
          <a:spcPct val="20000"/>
        </a:spcBef>
        <a:spcAft>
          <a:spcPct val="0"/>
        </a:spcAft>
        <a:buClr>
          <a:schemeClr val="tx1"/>
        </a:buClr>
        <a:buSzPct val="65000"/>
        <a:buFont typeface="Wingdings" pitchFamily="2" charset="2"/>
        <a:buChar char="n"/>
        <a:defRPr sz="1500">
          <a:solidFill>
            <a:schemeClr val="tx1"/>
          </a:solidFill>
          <a:latin typeface="+mn-lt"/>
        </a:defRPr>
      </a:lvl4pPr>
      <a:lvl5pPr marL="15430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99FFCC">
            <a:alpha val="29000"/>
          </a:srgb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grpSp>
            <p:nvGrpSpPr>
              <p:cNvPr id="5"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solidFill>
                      <a:prstClr val="black"/>
                    </a:solidFill>
                  </a:endParaRPr>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dirty="0">
                <a:solidFill>
                  <a:prstClr val="black"/>
                </a:solidFill>
              </a:endParaRPr>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grpSp>
          <p:nvGrpSpPr>
            <p:cNvPr id="6"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dirty="0">
                  <a:solidFill>
                    <a:prstClr val="black"/>
                  </a:solidFill>
                </a:endParaRPr>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solidFill>
                    <a:prstClr val="black"/>
                  </a:solidFill>
                </a:endParaRPr>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dirty="0">
              <a:solidFill>
                <a:prstClr val="black"/>
              </a:solidFill>
            </a:endParaRPr>
          </a:p>
        </p:txBody>
      </p:sp>
      <p:sp>
        <p:nvSpPr>
          <p:cNvPr id="109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dirty="0">
              <a:solidFill>
                <a:prstClr val="black"/>
              </a:solidFill>
            </a:endParaRPr>
          </a:p>
        </p:txBody>
      </p:sp>
      <p:sp>
        <p:nvSpPr>
          <p:cNvPr id="109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8D54F873-97B0-48EF-BBC3-8C05D51956D7}" type="slidenum">
              <a:rPr lang="en-US" smtClean="0">
                <a:solidFill>
                  <a:prstClr val="black"/>
                </a:solidFill>
              </a:rPr>
              <a:pPr/>
              <a:t>‹#›</a:t>
            </a:fld>
            <a:endParaRPr lang="en-US" dirty="0">
              <a:solidFill>
                <a:prstClr val="black"/>
              </a:solidFill>
            </a:endParaRPr>
          </a:p>
        </p:txBody>
      </p:sp>
      <p:pic>
        <p:nvPicPr>
          <p:cNvPr id="1092" name="Picture 68" descr="Z:\holly\misc\Dotcolr.wmf"/>
          <p:cNvPicPr>
            <a:picLocks noChangeAspect="1" noChangeArrowheads="1"/>
          </p:cNvPicPr>
          <p:nvPr/>
        </p:nvPicPr>
        <p:blipFill>
          <a:blip r:embed="rId14" cstate="print"/>
          <a:srcRect/>
          <a:stretch>
            <a:fillRect/>
          </a:stretch>
        </p:blipFill>
        <p:spPr bwMode="auto">
          <a:xfrm>
            <a:off x="7972425" y="271463"/>
            <a:ext cx="820738" cy="823912"/>
          </a:xfrm>
          <a:prstGeom prst="rect">
            <a:avLst/>
          </a:prstGeom>
          <a:noFill/>
        </p:spPr>
      </p:pic>
    </p:spTree>
    <p:extLst>
      <p:ext uri="{BB962C8B-B14F-4D97-AF65-F5344CB8AC3E}">
        <p14:creationId xmlns:p14="http://schemas.microsoft.com/office/powerpoint/2010/main" val="174212677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dotaerialimageryrequest@dot.wi.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otnet/dotview/launch-dotview.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hyperlink" Target="mailto:dotaerialimageryrequest@dot.wi.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ynthia.mccallum@dot.wi.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tiffany.novinska@dot.wi.gov"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40688"/>
            <a:ext cx="7772400" cy="1143000"/>
          </a:xfrm>
        </p:spPr>
        <p:txBody>
          <a:bodyPr/>
          <a:lstStyle/>
          <a:p>
            <a:r>
              <a:rPr lang="en-US" sz="4000" dirty="0"/>
              <a:t>WisDOT Aerial Imagery</a:t>
            </a:r>
          </a:p>
        </p:txBody>
      </p:sp>
      <p:sp>
        <p:nvSpPr>
          <p:cNvPr id="3" name="Subtitle 2"/>
          <p:cNvSpPr>
            <a:spLocks noGrp="1"/>
          </p:cNvSpPr>
          <p:nvPr>
            <p:ph type="subTitle" idx="1"/>
          </p:nvPr>
        </p:nvSpPr>
        <p:spPr>
          <a:xfrm>
            <a:off x="1411705" y="3047999"/>
            <a:ext cx="6589295" cy="2526633"/>
          </a:xfrm>
        </p:spPr>
        <p:txBody>
          <a:bodyPr>
            <a:noAutofit/>
          </a:bodyPr>
          <a:lstStyle/>
          <a:p>
            <a:r>
              <a:rPr lang="en-US" sz="2400" dirty="0"/>
              <a:t>2018 WisDOT Utility Conference</a:t>
            </a:r>
          </a:p>
          <a:p>
            <a:endParaRPr lang="en-US" sz="1800" dirty="0"/>
          </a:p>
          <a:p>
            <a:endParaRPr lang="en-US" sz="1800" dirty="0"/>
          </a:p>
          <a:p>
            <a:r>
              <a:rPr lang="en-US" sz="1800" dirty="0"/>
              <a:t>Cindy McCallum, Photogrammetry Unit Coordinator </a:t>
            </a:r>
            <a:endParaRPr lang="en-US" sz="800" dirty="0"/>
          </a:p>
          <a:p>
            <a:r>
              <a:rPr lang="en-US" sz="1800" dirty="0"/>
              <a:t>Tiffany Novinska, Aerial Imaging Specialist</a:t>
            </a:r>
          </a:p>
          <a:p>
            <a:endParaRPr lang="en-US" sz="1800" dirty="0"/>
          </a:p>
          <a:p>
            <a:r>
              <a:rPr lang="en-US" sz="1800" dirty="0"/>
              <a:t>Surveying &amp; Mapping Section, Photogrammetry Unit</a:t>
            </a:r>
          </a:p>
          <a:p>
            <a:pPr algn="r"/>
            <a:endParaRPr lang="en-US" sz="1800" dirty="0"/>
          </a:p>
          <a:p>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5785" y="183031"/>
            <a:ext cx="1728490" cy="1735404"/>
          </a:xfrm>
          <a:prstGeom prst="rect">
            <a:avLst/>
          </a:prstGeom>
        </p:spPr>
      </p:pic>
    </p:spTree>
    <p:extLst>
      <p:ext uri="{BB962C8B-B14F-4D97-AF65-F5344CB8AC3E}">
        <p14:creationId xmlns:p14="http://schemas.microsoft.com/office/powerpoint/2010/main" val="338709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629585" y="409731"/>
            <a:ext cx="7180289" cy="838200"/>
          </a:xfrm>
        </p:spPr>
        <p:txBody>
          <a:bodyPr/>
          <a:lstStyle/>
          <a:p>
            <a:pPr eaLnBrk="1" hangingPunct="1"/>
            <a:r>
              <a:rPr lang="en-US" altLang="en-US" sz="3200" dirty="0"/>
              <a:t>Photogrammetry product uses:</a:t>
            </a:r>
          </a:p>
        </p:txBody>
      </p:sp>
      <p:sp>
        <p:nvSpPr>
          <p:cNvPr id="60421" name="Rectangle 3"/>
          <p:cNvSpPr>
            <a:spLocks noGrp="1" noChangeArrowheads="1"/>
          </p:cNvSpPr>
          <p:nvPr>
            <p:ph idx="1"/>
          </p:nvPr>
        </p:nvSpPr>
        <p:spPr>
          <a:xfrm>
            <a:off x="408480" y="1161737"/>
            <a:ext cx="8435717" cy="5216577"/>
          </a:xfrm>
        </p:spPr>
        <p:txBody>
          <a:bodyPr/>
          <a:lstStyle/>
          <a:p>
            <a:pPr algn="ctr" eaLnBrk="1" hangingPunct="1">
              <a:spcBef>
                <a:spcPct val="0"/>
              </a:spcBef>
              <a:buFontTx/>
              <a:buNone/>
            </a:pPr>
            <a:r>
              <a:rPr lang="en-US" altLang="en-US" sz="2000" dirty="0">
                <a:cs typeface="Arial" panose="020B0604020202020204" pitchFamily="34" charset="0"/>
              </a:rPr>
              <a:t> </a:t>
            </a:r>
          </a:p>
          <a:p>
            <a:pPr lvl="1" eaLnBrk="1" hangingPunct="1">
              <a:lnSpc>
                <a:spcPct val="90000"/>
              </a:lnSpc>
              <a:buClrTx/>
              <a:buSzPct val="80000"/>
              <a:buFont typeface="Wingdings" panose="05000000000000000000" pitchFamily="2" charset="2"/>
              <a:buChar char="ü"/>
            </a:pPr>
            <a:r>
              <a:rPr lang="en-US" altLang="en-US" sz="2400" dirty="0">
                <a:cs typeface="Arial" panose="020B0604020202020204" pitchFamily="34" charset="0"/>
              </a:rPr>
              <a:t>Planning and Scoping studies</a:t>
            </a:r>
          </a:p>
          <a:p>
            <a:pPr lvl="1" eaLnBrk="1" hangingPunct="1">
              <a:lnSpc>
                <a:spcPct val="90000"/>
              </a:lnSpc>
              <a:buClrTx/>
              <a:buSzPct val="80000"/>
              <a:buFont typeface="Wingdings" panose="05000000000000000000" pitchFamily="2" charset="2"/>
              <a:buChar char="ü"/>
            </a:pPr>
            <a:endParaRPr lang="en-US" altLang="en-US" sz="800" dirty="0">
              <a:cs typeface="Arial" panose="020B0604020202020204" pitchFamily="34" charset="0"/>
            </a:endParaRPr>
          </a:p>
          <a:p>
            <a:pPr lvl="1" eaLnBrk="1" hangingPunct="1">
              <a:lnSpc>
                <a:spcPct val="90000"/>
              </a:lnSpc>
              <a:buClrTx/>
              <a:buSzPct val="80000"/>
              <a:buFont typeface="Wingdings" panose="05000000000000000000" pitchFamily="2" charset="2"/>
              <a:buChar char="ü"/>
            </a:pPr>
            <a:r>
              <a:rPr lang="en-US" altLang="en-US" sz="2400" dirty="0">
                <a:cs typeface="Arial" panose="020B0604020202020204" pitchFamily="34" charset="0"/>
              </a:rPr>
              <a:t>Base mapping for preliminary and final design</a:t>
            </a:r>
          </a:p>
          <a:p>
            <a:pPr lvl="1" eaLnBrk="1" hangingPunct="1">
              <a:lnSpc>
                <a:spcPct val="90000"/>
              </a:lnSpc>
              <a:buClrTx/>
              <a:buSzPct val="80000"/>
              <a:buFont typeface="Wingdings" panose="05000000000000000000" pitchFamily="2" charset="2"/>
              <a:buChar char="ü"/>
            </a:pPr>
            <a:endParaRPr lang="en-US" altLang="en-US" sz="800" dirty="0">
              <a:cs typeface="Arial" panose="020B0604020202020204" pitchFamily="34" charset="0"/>
            </a:endParaRPr>
          </a:p>
          <a:p>
            <a:pPr lvl="1" eaLnBrk="1" hangingPunct="1">
              <a:lnSpc>
                <a:spcPct val="90000"/>
              </a:lnSpc>
              <a:buClrTx/>
              <a:buSzPct val="80000"/>
              <a:buFont typeface="Wingdings" panose="05000000000000000000" pitchFamily="2" charset="2"/>
              <a:buChar char="ü"/>
            </a:pPr>
            <a:r>
              <a:rPr lang="en-US" altLang="en-US" sz="2400" dirty="0">
                <a:cs typeface="Arial" panose="020B0604020202020204" pitchFamily="34" charset="0"/>
              </a:rPr>
              <a:t>Base mapping/DTM for current conditions for maintenance, slope studies and wetland mitigation sites</a:t>
            </a:r>
          </a:p>
          <a:p>
            <a:pPr lvl="1" eaLnBrk="1" hangingPunct="1">
              <a:lnSpc>
                <a:spcPct val="90000"/>
              </a:lnSpc>
              <a:buClrTx/>
              <a:buSzPct val="80000"/>
              <a:buFont typeface="Wingdings" panose="05000000000000000000" pitchFamily="2" charset="2"/>
              <a:buChar char="ü"/>
            </a:pPr>
            <a:endParaRPr lang="en-US" altLang="en-US" sz="800" dirty="0">
              <a:cs typeface="Arial" panose="020B0604020202020204" pitchFamily="34" charset="0"/>
            </a:endParaRPr>
          </a:p>
          <a:p>
            <a:pPr lvl="1" eaLnBrk="1" hangingPunct="1">
              <a:lnSpc>
                <a:spcPct val="90000"/>
              </a:lnSpc>
              <a:buClrTx/>
              <a:buSzPct val="80000"/>
              <a:buFont typeface="Wingdings" panose="05000000000000000000" pitchFamily="2" charset="2"/>
              <a:buChar char="ü"/>
            </a:pPr>
            <a:r>
              <a:rPr lang="en-US" altLang="en-US" sz="2400" dirty="0">
                <a:cs typeface="Arial" panose="020B0604020202020204" pitchFamily="34" charset="0"/>
              </a:rPr>
              <a:t>Surface models</a:t>
            </a:r>
          </a:p>
          <a:p>
            <a:pPr lvl="1" eaLnBrk="1" hangingPunct="1">
              <a:lnSpc>
                <a:spcPct val="90000"/>
              </a:lnSpc>
              <a:buClrTx/>
              <a:buSzPct val="80000"/>
              <a:buFont typeface="Wingdings" panose="05000000000000000000" pitchFamily="2" charset="2"/>
              <a:buChar char="ü"/>
            </a:pPr>
            <a:endParaRPr lang="en-US" altLang="en-US" sz="800" dirty="0">
              <a:cs typeface="Arial" panose="020B0604020202020204" pitchFamily="34" charset="0"/>
            </a:endParaRPr>
          </a:p>
          <a:p>
            <a:pPr lvl="1" eaLnBrk="1" hangingPunct="1">
              <a:lnSpc>
                <a:spcPct val="90000"/>
              </a:lnSpc>
              <a:buClrTx/>
              <a:buSzPct val="80000"/>
              <a:buFont typeface="Wingdings" panose="05000000000000000000" pitchFamily="2" charset="2"/>
              <a:buChar char="ü"/>
            </a:pPr>
            <a:r>
              <a:rPr lang="en-US" altLang="en-US" sz="2400" dirty="0">
                <a:cs typeface="Arial" panose="020B0604020202020204" pitchFamily="34" charset="0"/>
              </a:rPr>
              <a:t>Right of way plats</a:t>
            </a:r>
          </a:p>
          <a:p>
            <a:pPr lvl="1" eaLnBrk="1" hangingPunct="1">
              <a:lnSpc>
                <a:spcPct val="90000"/>
              </a:lnSpc>
              <a:buClrTx/>
              <a:buSzPct val="80000"/>
              <a:buFont typeface="Wingdings" panose="05000000000000000000" pitchFamily="2" charset="2"/>
              <a:buChar char="ü"/>
            </a:pPr>
            <a:endParaRPr lang="en-US" altLang="en-US" sz="800" dirty="0">
              <a:cs typeface="Arial" panose="020B0604020202020204" pitchFamily="34" charset="0"/>
            </a:endParaRPr>
          </a:p>
          <a:p>
            <a:pPr lvl="1" eaLnBrk="1" hangingPunct="1">
              <a:lnSpc>
                <a:spcPct val="90000"/>
              </a:lnSpc>
              <a:buClrTx/>
              <a:buSzPct val="80000"/>
              <a:buFont typeface="Wingdings" panose="05000000000000000000" pitchFamily="2" charset="2"/>
              <a:buChar char="ü"/>
            </a:pPr>
            <a:r>
              <a:rPr lang="en-US" altLang="en-US" sz="2400" dirty="0">
                <a:cs typeface="Arial" panose="020B0604020202020204" pitchFamily="34" charset="0"/>
              </a:rPr>
              <a:t>Construction final quantities and payment</a:t>
            </a:r>
          </a:p>
          <a:p>
            <a:pPr lvl="1" eaLnBrk="1" hangingPunct="1">
              <a:lnSpc>
                <a:spcPct val="90000"/>
              </a:lnSpc>
              <a:buClrTx/>
              <a:buSzPct val="80000"/>
              <a:buFont typeface="Wingdings" panose="05000000000000000000" pitchFamily="2" charset="2"/>
              <a:buChar char="ü"/>
            </a:pPr>
            <a:endParaRPr lang="en-US" altLang="en-US" sz="800" dirty="0">
              <a:cs typeface="Arial" panose="020B0604020202020204" pitchFamily="34" charset="0"/>
            </a:endParaRPr>
          </a:p>
          <a:p>
            <a:pPr lvl="1" eaLnBrk="1" hangingPunct="1">
              <a:lnSpc>
                <a:spcPct val="90000"/>
              </a:lnSpc>
              <a:buClrTx/>
              <a:buSzPct val="80000"/>
              <a:buFont typeface="Wingdings" panose="05000000000000000000" pitchFamily="2" charset="2"/>
              <a:buChar char="ü"/>
            </a:pPr>
            <a:r>
              <a:rPr lang="en-US" altLang="en-US" sz="2400" dirty="0">
                <a:cs typeface="Arial" panose="020B0604020202020204" pitchFamily="34" charset="0"/>
              </a:rPr>
              <a:t>Exhibits for reports and public meetings</a:t>
            </a:r>
          </a:p>
          <a:p>
            <a:pPr lvl="1" eaLnBrk="1" hangingPunct="1">
              <a:lnSpc>
                <a:spcPct val="90000"/>
              </a:lnSpc>
              <a:buClrTx/>
              <a:buSzPct val="80000"/>
              <a:buFont typeface="Wingdings" panose="05000000000000000000" pitchFamily="2" charset="2"/>
              <a:buChar char="ü"/>
            </a:pPr>
            <a:endParaRPr lang="en-US" altLang="en-US" sz="800" dirty="0">
              <a:cs typeface="Arial" panose="020B0604020202020204" pitchFamily="34" charset="0"/>
            </a:endParaRPr>
          </a:p>
          <a:p>
            <a:pPr lvl="1">
              <a:buClr>
                <a:srgbClr val="5F5F5F"/>
              </a:buClr>
              <a:buSzPct val="80000"/>
              <a:buFont typeface="Wingdings" panose="05000000000000000000" pitchFamily="2" charset="2"/>
              <a:buChar char="ü"/>
            </a:pPr>
            <a:r>
              <a:rPr lang="en-US" altLang="en-US" sz="2400" dirty="0">
                <a:cs typeface="Arial" panose="020B0604020202020204" pitchFamily="34" charset="0"/>
              </a:rPr>
              <a:t>Public (open records) requests for aerial imagery</a:t>
            </a:r>
            <a:br>
              <a:rPr lang="en-US" altLang="en-US" sz="1100" dirty="0">
                <a:cs typeface="Arial" panose="020B0604020202020204" pitchFamily="34" charset="0"/>
              </a:rPr>
            </a:br>
            <a:endParaRPr lang="en-US" sz="1500" dirty="0">
              <a:solidFill>
                <a:prstClr val="black"/>
              </a:solidFill>
            </a:endParaRPr>
          </a:p>
          <a:p>
            <a:pPr lvl="1" eaLnBrk="1" hangingPunct="1">
              <a:lnSpc>
                <a:spcPct val="90000"/>
              </a:lnSpc>
              <a:buClrTx/>
            </a:pPr>
            <a:endParaRPr lang="en-US" altLang="en-US" sz="14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8837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27527" y="576532"/>
            <a:ext cx="7491576" cy="584775"/>
          </a:xfrm>
          <a:prstGeom prst="rect">
            <a:avLst/>
          </a:prstGeom>
          <a:noFill/>
        </p:spPr>
        <p:txBody>
          <a:bodyPr wrap="square" rtlCol="0">
            <a:spAutoFit/>
          </a:bodyPr>
          <a:lstStyle/>
          <a:p>
            <a:r>
              <a:rPr lang="en-US" sz="3200" dirty="0"/>
              <a:t>Photogrammetry product examples:</a:t>
            </a:r>
          </a:p>
        </p:txBody>
      </p:sp>
      <p:pic>
        <p:nvPicPr>
          <p:cNvPr id="8" name="Picture 7"/>
          <p:cNvPicPr>
            <a:picLocks noChangeAspect="1"/>
          </p:cNvPicPr>
          <p:nvPr/>
        </p:nvPicPr>
        <p:blipFill>
          <a:blip r:embed="rId3"/>
          <a:stretch>
            <a:fillRect/>
          </a:stretch>
        </p:blipFill>
        <p:spPr>
          <a:xfrm>
            <a:off x="150581" y="1965751"/>
            <a:ext cx="4151234" cy="3055988"/>
          </a:xfrm>
          <a:prstGeom prst="rect">
            <a:avLst/>
          </a:prstGeom>
        </p:spPr>
      </p:pic>
      <p:pic>
        <p:nvPicPr>
          <p:cNvPr id="9" name="Picture 8"/>
          <p:cNvPicPr>
            <a:picLocks noChangeAspect="1"/>
          </p:cNvPicPr>
          <p:nvPr/>
        </p:nvPicPr>
        <p:blipFill>
          <a:blip r:embed="rId4"/>
          <a:stretch>
            <a:fillRect/>
          </a:stretch>
        </p:blipFill>
        <p:spPr>
          <a:xfrm>
            <a:off x="4185341" y="1957362"/>
            <a:ext cx="4888531" cy="3059255"/>
          </a:xfrm>
          <a:prstGeom prst="rect">
            <a:avLst/>
          </a:prstGeom>
        </p:spPr>
      </p:pic>
      <p:sp>
        <p:nvSpPr>
          <p:cNvPr id="10" name="TextBox 9"/>
          <p:cNvSpPr txBox="1"/>
          <p:nvPr/>
        </p:nvSpPr>
        <p:spPr>
          <a:xfrm>
            <a:off x="270304" y="5117116"/>
            <a:ext cx="3801348" cy="307777"/>
          </a:xfrm>
          <a:prstGeom prst="rect">
            <a:avLst/>
          </a:prstGeom>
          <a:noFill/>
        </p:spPr>
        <p:txBody>
          <a:bodyPr wrap="square" rtlCol="0">
            <a:spAutoFit/>
          </a:bodyPr>
          <a:lstStyle/>
          <a:p>
            <a:r>
              <a:rPr lang="en-US" sz="1350" dirty="0"/>
              <a:t>Planimetric </a:t>
            </a:r>
            <a:r>
              <a:rPr lang="en-US" sz="1400" dirty="0"/>
              <a:t>mapping</a:t>
            </a:r>
            <a:r>
              <a:rPr lang="en-US" sz="1350" dirty="0"/>
              <a:t> and digital terrain model</a:t>
            </a:r>
          </a:p>
        </p:txBody>
      </p:sp>
      <p:sp>
        <p:nvSpPr>
          <p:cNvPr id="11" name="TextBox 10"/>
          <p:cNvSpPr txBox="1"/>
          <p:nvPr/>
        </p:nvSpPr>
        <p:spPr>
          <a:xfrm>
            <a:off x="5275848" y="5124396"/>
            <a:ext cx="3798024" cy="523220"/>
          </a:xfrm>
          <a:prstGeom prst="rect">
            <a:avLst/>
          </a:prstGeom>
          <a:noFill/>
        </p:spPr>
        <p:txBody>
          <a:bodyPr wrap="square" rtlCol="0">
            <a:spAutoFit/>
          </a:bodyPr>
          <a:lstStyle/>
          <a:p>
            <a:r>
              <a:rPr lang="en-US" sz="1400" dirty="0"/>
              <a:t>Orthoimagery – aerial image rectified to planimetric mapping and digital terrain model </a:t>
            </a:r>
          </a:p>
        </p:txBody>
      </p:sp>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3621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8850" name="Object 3"/>
          <p:cNvGraphicFramePr>
            <a:graphicFrameLocks noChangeAspect="1"/>
          </p:cNvGraphicFramePr>
          <p:nvPr>
            <p:extLst>
              <p:ext uri="{D42A27DB-BD31-4B8C-83A1-F6EECF244321}">
                <p14:modId xmlns:p14="http://schemas.microsoft.com/office/powerpoint/2010/main" val="3383699424"/>
              </p:ext>
            </p:extLst>
          </p:nvPr>
        </p:nvGraphicFramePr>
        <p:xfrm>
          <a:off x="0" y="-149225"/>
          <a:ext cx="9136063" cy="4003675"/>
        </p:xfrm>
        <a:graphic>
          <a:graphicData uri="http://schemas.openxmlformats.org/presentationml/2006/ole">
            <mc:AlternateContent xmlns:mc="http://schemas.openxmlformats.org/markup-compatibility/2006">
              <mc:Choice xmlns:v="urn:schemas-microsoft-com:vml" Requires="v">
                <p:oleObj spid="_x0000_s1110" name="Bitmap Image" r:id="rId4" imgW="0" imgH="0" progId="Paint.Picture">
                  <p:embed/>
                </p:oleObj>
              </mc:Choice>
              <mc:Fallback>
                <p:oleObj name="Bitmap Image" r:id="rId4" imgW="0" imgH="0" progId="Paint.Picture">
                  <p:embed/>
                  <p:pic>
                    <p:nvPicPr>
                      <p:cNvPr id="0" name=""/>
                      <p:cNvPicPr>
                        <a:picLocks noChangeAspect="1"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0" y="-149225"/>
                        <a:ext cx="9136063" cy="4003675"/>
                      </a:xfrm>
                      <a:prstGeom prst="rect">
                        <a:avLst/>
                      </a:prstGeom>
                      <a:blipFill>
                        <a:blip r:embed="rId6"/>
                        <a:tile tx="0" ty="0" sx="100000" sy="100000" flip="none" algn="tl"/>
                      </a:blipFill>
                      <a:ln>
                        <a:noFill/>
                      </a:ln>
                      <a:extLst/>
                    </p:spPr>
                  </p:pic>
                </p:oleObj>
              </mc:Fallback>
            </mc:AlternateContent>
          </a:graphicData>
        </a:graphic>
      </p:graphicFrame>
      <p:sp>
        <p:nvSpPr>
          <p:cNvPr id="78853" name="Rectangle 2"/>
          <p:cNvSpPr>
            <a:spLocks noChangeArrowheads="1"/>
          </p:cNvSpPr>
          <p:nvPr/>
        </p:nvSpPr>
        <p:spPr bwMode="auto">
          <a:xfrm>
            <a:off x="2515405" y="220540"/>
            <a:ext cx="3967753" cy="6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a:spcBef>
                <a:spcPct val="20000"/>
              </a:spcBef>
              <a:buClr>
                <a:srgbClr val="FFCC00"/>
              </a:buClr>
              <a:buChar char="•"/>
              <a:defRPr sz="3200">
                <a:solidFill>
                  <a:schemeClr val="tx1"/>
                </a:solidFill>
                <a:latin typeface="Arial Narrow" panose="020B0606020202030204" pitchFamily="34" charset="0"/>
              </a:defRPr>
            </a:lvl1pPr>
            <a:lvl2pPr marL="742950" indent="-285750">
              <a:spcBef>
                <a:spcPct val="20000"/>
              </a:spcBef>
              <a:buClr>
                <a:schemeClr val="accent1"/>
              </a:buClr>
              <a:buChar char="•"/>
              <a:defRPr sz="2800">
                <a:solidFill>
                  <a:schemeClr val="tx1"/>
                </a:solidFill>
                <a:latin typeface="Arial Narrow" panose="020B0606020202030204" pitchFamily="34" charset="0"/>
              </a:defRPr>
            </a:lvl2pPr>
            <a:lvl3pPr marL="1143000" indent="-228600">
              <a:spcBef>
                <a:spcPct val="20000"/>
              </a:spcBef>
              <a:buClr>
                <a:schemeClr val="hlink"/>
              </a:buClr>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lnSpc>
                <a:spcPct val="115000"/>
              </a:lnSpc>
              <a:spcBef>
                <a:spcPct val="0"/>
              </a:spcBef>
              <a:buClrTx/>
              <a:buFontTx/>
              <a:buNone/>
            </a:pPr>
            <a:r>
              <a:rPr lang="en-US" altLang="en-US" dirty="0">
                <a:solidFill>
                  <a:schemeClr val="tx2"/>
                </a:solidFill>
                <a:latin typeface="+mn-lt"/>
              </a:rPr>
              <a:t>Planimetric Mapping </a:t>
            </a:r>
          </a:p>
        </p:txBody>
      </p:sp>
      <p:sp>
        <p:nvSpPr>
          <p:cNvPr id="68615" name="TextBox 6"/>
          <p:cNvSpPr txBox="1">
            <a:spLocks noChangeArrowheads="1"/>
          </p:cNvSpPr>
          <p:nvPr/>
        </p:nvSpPr>
        <p:spPr bwMode="auto">
          <a:xfrm>
            <a:off x="0" y="3443990"/>
            <a:ext cx="9144000" cy="354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C00"/>
              </a:buClr>
              <a:buChar char="•"/>
              <a:defRPr sz="3200">
                <a:solidFill>
                  <a:schemeClr val="tx1"/>
                </a:solidFill>
                <a:latin typeface="Arial Narrow" panose="020B0606020202030204" pitchFamily="34" charset="0"/>
              </a:defRPr>
            </a:lvl1pPr>
            <a:lvl2pPr marL="742950" indent="-285750">
              <a:spcBef>
                <a:spcPct val="20000"/>
              </a:spcBef>
              <a:buClr>
                <a:schemeClr val="accent1"/>
              </a:buClr>
              <a:buChar char="•"/>
              <a:defRPr sz="2800">
                <a:solidFill>
                  <a:schemeClr val="tx1"/>
                </a:solidFill>
                <a:latin typeface="Arial Narrow" panose="020B0606020202030204" pitchFamily="34" charset="0"/>
              </a:defRPr>
            </a:lvl2pPr>
            <a:lvl3pPr marL="1143000" indent="-228600">
              <a:spcBef>
                <a:spcPct val="20000"/>
              </a:spcBef>
              <a:buClr>
                <a:schemeClr val="hlink"/>
              </a:buClr>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lnSpc>
                <a:spcPct val="115000"/>
              </a:lnSpc>
              <a:spcBef>
                <a:spcPct val="0"/>
              </a:spcBef>
              <a:buClrTx/>
              <a:buFontTx/>
              <a:buNone/>
              <a:defRPr/>
            </a:pPr>
            <a:endParaRPr lang="en-US" altLang="en-US" sz="2400" dirty="0">
              <a:solidFill>
                <a:srgbClr val="333399"/>
              </a:solidFill>
              <a:latin typeface="Arial" panose="020B0604020202020204" pitchFamily="34" charset="0"/>
            </a:endParaRPr>
          </a:p>
          <a:p>
            <a:pPr marL="342900" indent="-342900">
              <a:buClrTx/>
              <a:buSzPct val="80000"/>
              <a:buFont typeface="Wingdings" panose="05000000000000000000" pitchFamily="2" charset="2"/>
              <a:buChar char="ü"/>
              <a:defRPr/>
            </a:pPr>
            <a:r>
              <a:rPr lang="en-US" altLang="en-US" sz="2400" dirty="0">
                <a:latin typeface="Arial" panose="020B0604020202020204" pitchFamily="34" charset="0"/>
              </a:rPr>
              <a:t>Discrete features: buildings, power poles, single trees</a:t>
            </a:r>
          </a:p>
          <a:p>
            <a:pPr marL="342900" indent="-342900">
              <a:buClrTx/>
              <a:buSzPct val="80000"/>
              <a:buFont typeface="Wingdings" panose="05000000000000000000" pitchFamily="2" charset="2"/>
              <a:buChar char="ü"/>
              <a:defRPr/>
            </a:pPr>
            <a:r>
              <a:rPr lang="en-US" altLang="en-US" sz="2400" dirty="0">
                <a:latin typeface="Arial" panose="020B0604020202020204" pitchFamily="34" charset="0"/>
              </a:rPr>
              <a:t>Relative features: culverts, tree lines</a:t>
            </a:r>
          </a:p>
          <a:p>
            <a:pPr marL="342900" indent="-342900">
              <a:buClrTx/>
              <a:buSzPct val="80000"/>
              <a:buFont typeface="Wingdings" panose="05000000000000000000" pitchFamily="2" charset="2"/>
              <a:buChar char="ü"/>
              <a:defRPr/>
            </a:pPr>
            <a:r>
              <a:rPr lang="en-US" altLang="en-US" sz="2400" dirty="0">
                <a:latin typeface="Arial" panose="020B0604020202020204" pitchFamily="34" charset="0"/>
              </a:rPr>
              <a:t>Beam guard: center of posts</a:t>
            </a:r>
          </a:p>
          <a:p>
            <a:pPr marL="342900" indent="-342900">
              <a:buClrTx/>
              <a:buSzPct val="80000"/>
              <a:buFont typeface="Wingdings" panose="05000000000000000000" pitchFamily="2" charset="2"/>
              <a:buChar char="ü"/>
              <a:defRPr/>
            </a:pPr>
            <a:r>
              <a:rPr lang="en-US" altLang="en-US" sz="2400" dirty="0">
                <a:latin typeface="Arial" panose="020B0604020202020204" pitchFamily="34" charset="0"/>
              </a:rPr>
              <a:t>Roads: level 11, e_rdwy</a:t>
            </a:r>
          </a:p>
          <a:p>
            <a:pPr marL="342900" indent="-342900">
              <a:buClrTx/>
              <a:buSzPct val="80000"/>
              <a:buFont typeface="Wingdings" panose="05000000000000000000" pitchFamily="2" charset="2"/>
              <a:buChar char="ü"/>
              <a:defRPr/>
            </a:pPr>
            <a:r>
              <a:rPr lang="en-US" altLang="en-US" sz="2400" dirty="0">
                <a:latin typeface="Arial" panose="020B0604020202020204" pitchFamily="34" charset="0"/>
              </a:rPr>
              <a:t>Shoulders: level 11, dashed, e_rdwy_gravel, e_rdwy_shldrpaved</a:t>
            </a:r>
          </a:p>
          <a:p>
            <a:pPr>
              <a:buClr>
                <a:schemeClr val="bg1">
                  <a:lumMod val="50000"/>
                </a:schemeClr>
              </a:buClr>
              <a:buNone/>
              <a:defRPr/>
            </a:pPr>
            <a:endParaRPr lang="en-US" altLang="en-US" sz="2400" dirty="0">
              <a:latin typeface="Arial" panose="020B0604020202020204" pitchFamily="34" charset="0"/>
            </a:endParaRPr>
          </a:p>
        </p:txBody>
      </p:sp>
      <p:pic>
        <p:nvPicPr>
          <p:cNvPr id="7885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9261" y="4950228"/>
            <a:ext cx="4889182" cy="26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2826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59571" y="474474"/>
            <a:ext cx="7491576" cy="584775"/>
          </a:xfrm>
          <a:prstGeom prst="rect">
            <a:avLst/>
          </a:prstGeom>
          <a:noFill/>
        </p:spPr>
        <p:txBody>
          <a:bodyPr wrap="square" rtlCol="0">
            <a:spAutoFit/>
          </a:bodyPr>
          <a:lstStyle/>
          <a:p>
            <a:r>
              <a:rPr lang="en-US" sz="3200" dirty="0"/>
              <a:t>Photogrammetry product example:</a:t>
            </a:r>
          </a:p>
        </p:txBody>
      </p:sp>
      <p:sp>
        <p:nvSpPr>
          <p:cNvPr id="10" name="TextBox 9"/>
          <p:cNvSpPr txBox="1"/>
          <p:nvPr/>
        </p:nvSpPr>
        <p:spPr>
          <a:xfrm>
            <a:off x="489013" y="6397389"/>
            <a:ext cx="3801348" cy="307777"/>
          </a:xfrm>
          <a:prstGeom prst="rect">
            <a:avLst/>
          </a:prstGeom>
          <a:noFill/>
        </p:spPr>
        <p:txBody>
          <a:bodyPr wrap="square" rtlCol="0">
            <a:spAutoFit/>
          </a:bodyPr>
          <a:lstStyle/>
          <a:p>
            <a:r>
              <a:rPr lang="en-US" sz="1350" dirty="0"/>
              <a:t>Planimetric </a:t>
            </a:r>
            <a:r>
              <a:rPr lang="en-US" sz="1400" dirty="0"/>
              <a:t>mapping</a:t>
            </a:r>
            <a:r>
              <a:rPr lang="en-US" sz="1350" dirty="0"/>
              <a:t> used as part of a plan set</a:t>
            </a:r>
          </a:p>
        </p:txBody>
      </p:sp>
      <p:pic>
        <p:nvPicPr>
          <p:cNvPr id="3" name="Picture 2"/>
          <p:cNvPicPr>
            <a:picLocks noChangeAspect="1"/>
          </p:cNvPicPr>
          <p:nvPr/>
        </p:nvPicPr>
        <p:blipFill>
          <a:blip r:embed="rId3"/>
          <a:stretch>
            <a:fillRect/>
          </a:stretch>
        </p:blipFill>
        <p:spPr>
          <a:xfrm>
            <a:off x="403860" y="1106464"/>
            <a:ext cx="8305800" cy="5195084"/>
          </a:xfrm>
          <a:prstGeom prst="rect">
            <a:avLst/>
          </a:prstGeom>
        </p:spPr>
      </p:pic>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965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97671" y="474474"/>
            <a:ext cx="7491576" cy="584775"/>
          </a:xfrm>
          <a:prstGeom prst="rect">
            <a:avLst/>
          </a:prstGeom>
          <a:noFill/>
        </p:spPr>
        <p:txBody>
          <a:bodyPr wrap="square" rtlCol="0">
            <a:spAutoFit/>
          </a:bodyPr>
          <a:lstStyle/>
          <a:p>
            <a:r>
              <a:rPr lang="en-US" sz="3200" dirty="0"/>
              <a:t>Photogrammetry product example:</a:t>
            </a:r>
          </a:p>
        </p:txBody>
      </p:sp>
      <p:sp>
        <p:nvSpPr>
          <p:cNvPr id="10" name="TextBox 9"/>
          <p:cNvSpPr txBox="1"/>
          <p:nvPr/>
        </p:nvSpPr>
        <p:spPr>
          <a:xfrm>
            <a:off x="527112" y="6488829"/>
            <a:ext cx="7047167" cy="300082"/>
          </a:xfrm>
          <a:prstGeom prst="rect">
            <a:avLst/>
          </a:prstGeom>
          <a:noFill/>
        </p:spPr>
        <p:txBody>
          <a:bodyPr wrap="square" rtlCol="0">
            <a:spAutoFit/>
          </a:bodyPr>
          <a:lstStyle/>
          <a:p>
            <a:r>
              <a:rPr lang="en-US" sz="1350" dirty="0"/>
              <a:t>Planimetric mapping used for a Transportation Project Plat</a:t>
            </a:r>
          </a:p>
        </p:txBody>
      </p:sp>
      <p:pic>
        <p:nvPicPr>
          <p:cNvPr id="2" name="Picture 1"/>
          <p:cNvPicPr>
            <a:picLocks noChangeAspect="1"/>
          </p:cNvPicPr>
          <p:nvPr/>
        </p:nvPicPr>
        <p:blipFill>
          <a:blip r:embed="rId3"/>
          <a:stretch>
            <a:fillRect/>
          </a:stretch>
        </p:blipFill>
        <p:spPr>
          <a:xfrm>
            <a:off x="595532" y="1135378"/>
            <a:ext cx="7329268" cy="5324735"/>
          </a:xfrm>
          <a:prstGeom prst="rect">
            <a:avLst/>
          </a:prstGeom>
        </p:spPr>
      </p:pic>
      <p:sp>
        <p:nvSpPr>
          <p:cNvPr id="3" name="Slide Number Placeholder 2"/>
          <p:cNvSpPr>
            <a:spLocks noGrp="1"/>
          </p:cNvSpPr>
          <p:nvPr>
            <p:ph type="sldNum" sz="quarter" idx="12"/>
          </p:nvPr>
        </p:nvSpPr>
        <p:spPr/>
        <p:txBody>
          <a:bodyPr/>
          <a:lstStyle/>
          <a:p>
            <a:fld id="{8D54F873-97B0-48EF-BBC3-8C05D51956D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0733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8" descr="http://www.riegl.com/uploads/tx_pxprieglproductscore/RIEGL-VZ-400_3_01.jpg">
            <a:extLst>
              <a:ext uri="{FF2B5EF4-FFF2-40B4-BE49-F238E27FC236}">
                <a16:creationId xmlns:a16="http://schemas.microsoft.com/office/drawing/2014/main" id="{0494F7FB-7644-44EE-A8C2-FE5578C87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71800"/>
            <a:ext cx="15367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a:extLst>
              <a:ext uri="{FF2B5EF4-FFF2-40B4-BE49-F238E27FC236}">
                <a16:creationId xmlns:a16="http://schemas.microsoft.com/office/drawing/2014/main" id="{43943D6A-9A9E-4750-A189-A6D79334EBDA}"/>
              </a:ext>
            </a:extLst>
          </p:cNvPr>
          <p:cNvPicPr>
            <a:picLocks noChangeArrowheads="1"/>
          </p:cNvPicPr>
          <p:nvPr/>
        </p:nvPicPr>
        <p:blipFill>
          <a:blip r:embed="rId4">
            <a:extLst>
              <a:ext uri="{28A0092B-C50C-407E-A947-70E740481C1C}">
                <a14:useLocalDpi xmlns:a14="http://schemas.microsoft.com/office/drawing/2010/main" val="0"/>
              </a:ext>
            </a:extLst>
          </a:blip>
          <a:srcRect l="2910" t="4269" r="1900" b="18900"/>
          <a:stretch>
            <a:fillRect/>
          </a:stretch>
        </p:blipFill>
        <p:spPr bwMode="auto">
          <a:xfrm>
            <a:off x="2057400" y="3810000"/>
            <a:ext cx="43434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Slide Number Placeholder 5">
            <a:extLst>
              <a:ext uri="{FF2B5EF4-FFF2-40B4-BE49-F238E27FC236}">
                <a16:creationId xmlns:a16="http://schemas.microsoft.com/office/drawing/2014/main" id="{327E6D22-B567-45CD-8E6A-C1FB09315D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C00"/>
              </a:buClr>
              <a:buChar char="•"/>
              <a:defRPr sz="3200">
                <a:solidFill>
                  <a:schemeClr val="tx1"/>
                </a:solidFill>
                <a:latin typeface="Arial Narrow" panose="020B0606020202030204" pitchFamily="34" charset="0"/>
              </a:defRPr>
            </a:lvl1pPr>
            <a:lvl2pPr marL="742950" indent="-285750">
              <a:spcBef>
                <a:spcPct val="20000"/>
              </a:spcBef>
              <a:buClr>
                <a:schemeClr val="accent1"/>
              </a:buClr>
              <a:buChar char="•"/>
              <a:defRPr sz="2800">
                <a:solidFill>
                  <a:schemeClr val="tx1"/>
                </a:solidFill>
                <a:latin typeface="Arial Narrow" panose="020B0606020202030204" pitchFamily="34" charset="0"/>
              </a:defRPr>
            </a:lvl2pPr>
            <a:lvl3pPr marL="1143000" indent="-228600">
              <a:spcBef>
                <a:spcPct val="20000"/>
              </a:spcBef>
              <a:buClr>
                <a:schemeClr val="hlink"/>
              </a:buClr>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FontTx/>
              <a:buNone/>
            </a:pPr>
            <a:fld id="{9BF8E702-13DB-434E-AD5E-5F5BC414C34F}" type="slidenum">
              <a:rPr lang="en-US" altLang="en-US" sz="1400" smtClean="0">
                <a:latin typeface="Arial" panose="020B0604020202020204" pitchFamily="34" charset="0"/>
              </a:rPr>
              <a:pPr>
                <a:spcBef>
                  <a:spcPct val="0"/>
                </a:spcBef>
                <a:buClrTx/>
                <a:buFontTx/>
                <a:buNone/>
              </a:pPr>
              <a:t>15</a:t>
            </a:fld>
            <a:endParaRPr lang="en-US" altLang="en-US" sz="1400">
              <a:latin typeface="Arial" panose="020B0604020202020204" pitchFamily="34" charset="0"/>
            </a:endParaRPr>
          </a:p>
        </p:txBody>
      </p:sp>
      <p:sp>
        <p:nvSpPr>
          <p:cNvPr id="97286" name="Rectangle 3">
            <a:extLst>
              <a:ext uri="{FF2B5EF4-FFF2-40B4-BE49-F238E27FC236}">
                <a16:creationId xmlns:a16="http://schemas.microsoft.com/office/drawing/2014/main" id="{18F2020D-8117-4965-84FB-FA392FC4B0A8}"/>
              </a:ext>
            </a:extLst>
          </p:cNvPr>
          <p:cNvSpPr>
            <a:spLocks noGrp="1" noChangeArrowheads="1"/>
          </p:cNvSpPr>
          <p:nvPr>
            <p:ph type="body" idx="1"/>
          </p:nvPr>
        </p:nvSpPr>
        <p:spPr>
          <a:xfrm>
            <a:off x="4240696" y="2348948"/>
            <a:ext cx="1905000" cy="460513"/>
          </a:xfrm>
          <a:noFill/>
        </p:spPr>
        <p:txBody>
          <a:bodyPr lIns="92075" tIns="46038" rIns="92075" bIns="46038"/>
          <a:lstStyle/>
          <a:p>
            <a:pPr marL="63500" indent="-63500" algn="ctr" eaLnBrk="1" hangingPunct="1">
              <a:lnSpc>
                <a:spcPct val="90000"/>
              </a:lnSpc>
              <a:buFontTx/>
              <a:buNone/>
            </a:pPr>
            <a:r>
              <a:rPr lang="en-US" altLang="en-US" sz="2000" dirty="0"/>
              <a:t>Helicopter</a:t>
            </a:r>
            <a:r>
              <a:rPr lang="en-US" altLang="en-US" sz="1800" dirty="0"/>
              <a:t> </a:t>
            </a:r>
          </a:p>
          <a:p>
            <a:pPr marL="63500" indent="-63500" eaLnBrk="1" hangingPunct="1">
              <a:lnSpc>
                <a:spcPct val="90000"/>
              </a:lnSpc>
              <a:buFontTx/>
              <a:buNone/>
            </a:pPr>
            <a:endParaRPr lang="en-US" altLang="en-US" sz="2400" dirty="0"/>
          </a:p>
          <a:p>
            <a:pPr marL="63500" indent="-63500" eaLnBrk="1" hangingPunct="1">
              <a:lnSpc>
                <a:spcPct val="90000"/>
              </a:lnSpc>
              <a:buFontTx/>
              <a:buNone/>
            </a:pPr>
            <a:endParaRPr lang="en-US" altLang="en-US" dirty="0"/>
          </a:p>
        </p:txBody>
      </p:sp>
      <p:pic>
        <p:nvPicPr>
          <p:cNvPr id="97287" name="Picture 7" descr="Van topped by Mobile Lidar system components">
            <a:extLst>
              <a:ext uri="{FF2B5EF4-FFF2-40B4-BE49-F238E27FC236}">
                <a16:creationId xmlns:a16="http://schemas.microsoft.com/office/drawing/2014/main" id="{66AD476D-248F-4E94-A068-194DB0321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286000"/>
            <a:ext cx="2514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6" descr="http://www.pobonline.com/POB/Home/Images/pob0311_street06_3D-HelicopterLidar2.jpg">
            <a:extLst>
              <a:ext uri="{FF2B5EF4-FFF2-40B4-BE49-F238E27FC236}">
                <a16:creationId xmlns:a16="http://schemas.microsoft.com/office/drawing/2014/main" id="{590DC6CD-B17E-4564-BA87-59F40BAAC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524000"/>
            <a:ext cx="2297113"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0" name="Title 1">
            <a:extLst>
              <a:ext uri="{FF2B5EF4-FFF2-40B4-BE49-F238E27FC236}">
                <a16:creationId xmlns:a16="http://schemas.microsoft.com/office/drawing/2014/main" id="{58BA021A-A71C-43DE-A4B8-4A357FAD5E71}"/>
              </a:ext>
            </a:extLst>
          </p:cNvPr>
          <p:cNvSpPr>
            <a:spLocks noGrp="1"/>
          </p:cNvSpPr>
          <p:nvPr>
            <p:ph type="title"/>
          </p:nvPr>
        </p:nvSpPr>
        <p:spPr>
          <a:xfrm>
            <a:off x="152400" y="304800"/>
            <a:ext cx="8686800" cy="1020763"/>
          </a:xfrm>
        </p:spPr>
        <p:txBody>
          <a:bodyPr/>
          <a:lstStyle/>
          <a:p>
            <a:pPr algn="ctr"/>
            <a:r>
              <a:rPr lang="en-US" altLang="en-US" sz="3200" dirty="0"/>
              <a:t>LiDAR Systems </a:t>
            </a:r>
            <a:br>
              <a:rPr lang="en-US" altLang="en-US" sz="3200" dirty="0"/>
            </a:br>
            <a:r>
              <a:rPr lang="en-US" sz="3200" dirty="0"/>
              <a:t>(light detection and ranging)</a:t>
            </a:r>
            <a:endParaRPr lang="en-US" altLang="en-US" sz="3200" dirty="0"/>
          </a:p>
        </p:txBody>
      </p:sp>
      <p:sp>
        <p:nvSpPr>
          <p:cNvPr id="11" name="Rectangle 3">
            <a:extLst>
              <a:ext uri="{FF2B5EF4-FFF2-40B4-BE49-F238E27FC236}">
                <a16:creationId xmlns:a16="http://schemas.microsoft.com/office/drawing/2014/main" id="{D4361F2C-091E-4D4D-B906-614CFEA7EF58}"/>
              </a:ext>
            </a:extLst>
          </p:cNvPr>
          <p:cNvSpPr txBox="1">
            <a:spLocks noChangeArrowheads="1"/>
          </p:cNvSpPr>
          <p:nvPr/>
        </p:nvSpPr>
        <p:spPr bwMode="auto">
          <a:xfrm>
            <a:off x="149087" y="2229678"/>
            <a:ext cx="1676400" cy="838200"/>
          </a:xfrm>
          <a:prstGeom prst="rect">
            <a:avLst/>
          </a:prstGeom>
          <a:noFill/>
          <a:ln w="9525">
            <a:noFill/>
            <a:miter lim="800000"/>
            <a:headEnd/>
            <a:tailEnd/>
          </a:ln>
        </p:spPr>
        <p:txBody>
          <a:bodyPr lIns="92075" tIns="46038" rIns="92075" bIns="46038"/>
          <a:lstStyle/>
          <a:p>
            <a:pPr marL="63500" indent="-63500" algn="ctr" eaLnBrk="1" hangingPunct="1">
              <a:lnSpc>
                <a:spcPct val="90000"/>
              </a:lnSpc>
              <a:spcBef>
                <a:spcPct val="20000"/>
              </a:spcBef>
              <a:buClr>
                <a:srgbClr val="FFCC00"/>
              </a:buClr>
              <a:defRPr/>
            </a:pPr>
            <a:r>
              <a:rPr lang="en-US" sz="2000" kern="0" dirty="0">
                <a:solidFill>
                  <a:schemeClr val="tx1"/>
                </a:solidFill>
                <a:latin typeface="+mn-lt"/>
              </a:rPr>
              <a:t>Static</a:t>
            </a:r>
          </a:p>
          <a:p>
            <a:pPr marL="63500" indent="-63500" algn="ctr" eaLnBrk="1" hangingPunct="1">
              <a:lnSpc>
                <a:spcPct val="90000"/>
              </a:lnSpc>
              <a:spcBef>
                <a:spcPct val="20000"/>
              </a:spcBef>
              <a:buClr>
                <a:srgbClr val="FFCC00"/>
              </a:buClr>
              <a:defRPr/>
            </a:pPr>
            <a:r>
              <a:rPr lang="en-US" sz="2000" kern="0" dirty="0">
                <a:solidFill>
                  <a:schemeClr val="tx1"/>
                </a:solidFill>
                <a:latin typeface="+mn-lt"/>
              </a:rPr>
              <a:t>(Terrestrial) </a:t>
            </a:r>
          </a:p>
          <a:p>
            <a:pPr marL="63500" indent="-63500" eaLnBrk="1" hangingPunct="1">
              <a:lnSpc>
                <a:spcPct val="90000"/>
              </a:lnSpc>
              <a:spcBef>
                <a:spcPct val="20000"/>
              </a:spcBef>
              <a:buClr>
                <a:srgbClr val="FFCC00"/>
              </a:buClr>
              <a:defRPr/>
            </a:pPr>
            <a:endParaRPr lang="en-US" kern="0" dirty="0">
              <a:solidFill>
                <a:schemeClr val="tx1"/>
              </a:solidFill>
              <a:latin typeface="+mn-lt"/>
            </a:endParaRPr>
          </a:p>
          <a:p>
            <a:pPr marL="63500" indent="-63500" eaLnBrk="1" hangingPunct="1">
              <a:lnSpc>
                <a:spcPct val="90000"/>
              </a:lnSpc>
              <a:spcBef>
                <a:spcPct val="20000"/>
              </a:spcBef>
              <a:buClr>
                <a:srgbClr val="FFCC00"/>
              </a:buClr>
              <a:defRPr/>
            </a:pPr>
            <a:endParaRPr lang="en-US" sz="3200" kern="0" dirty="0">
              <a:solidFill>
                <a:schemeClr val="tx1"/>
              </a:solidFill>
              <a:latin typeface="+mn-lt"/>
            </a:endParaRPr>
          </a:p>
        </p:txBody>
      </p:sp>
      <p:sp>
        <p:nvSpPr>
          <p:cNvPr id="12" name="Rectangle 3">
            <a:extLst>
              <a:ext uri="{FF2B5EF4-FFF2-40B4-BE49-F238E27FC236}">
                <a16:creationId xmlns:a16="http://schemas.microsoft.com/office/drawing/2014/main" id="{EAADE87A-FF6D-4B26-80B0-48290B43255A}"/>
              </a:ext>
            </a:extLst>
          </p:cNvPr>
          <p:cNvSpPr txBox="1">
            <a:spLocks noChangeArrowheads="1"/>
          </p:cNvSpPr>
          <p:nvPr/>
        </p:nvSpPr>
        <p:spPr bwMode="auto">
          <a:xfrm>
            <a:off x="6375621" y="1593574"/>
            <a:ext cx="2667000" cy="712304"/>
          </a:xfrm>
          <a:prstGeom prst="rect">
            <a:avLst/>
          </a:prstGeom>
          <a:noFill/>
          <a:ln w="9525">
            <a:noFill/>
            <a:miter lim="800000"/>
            <a:headEnd/>
            <a:tailEnd/>
          </a:ln>
        </p:spPr>
        <p:txBody>
          <a:bodyPr lIns="92075" tIns="46038" rIns="92075" bIns="46038"/>
          <a:lstStyle/>
          <a:p>
            <a:pPr marL="63500" indent="-63500" algn="ctr" eaLnBrk="1" hangingPunct="1">
              <a:lnSpc>
                <a:spcPct val="90000"/>
              </a:lnSpc>
              <a:spcBef>
                <a:spcPct val="20000"/>
              </a:spcBef>
              <a:buClr>
                <a:srgbClr val="FFCC00"/>
              </a:buClr>
              <a:defRPr/>
            </a:pPr>
            <a:r>
              <a:rPr lang="en-US" sz="2000" kern="0" dirty="0">
                <a:solidFill>
                  <a:schemeClr val="tx1"/>
                </a:solidFill>
                <a:latin typeface="+mn-lt"/>
              </a:rPr>
              <a:t>Mobile Mapping</a:t>
            </a:r>
          </a:p>
          <a:p>
            <a:pPr marL="63500" indent="-63500" algn="ctr" eaLnBrk="1" hangingPunct="1">
              <a:lnSpc>
                <a:spcPct val="90000"/>
              </a:lnSpc>
              <a:spcBef>
                <a:spcPct val="20000"/>
              </a:spcBef>
              <a:buClr>
                <a:srgbClr val="FFCC00"/>
              </a:buClr>
              <a:defRPr/>
            </a:pPr>
            <a:r>
              <a:rPr lang="en-US" sz="2000" kern="0" dirty="0">
                <a:solidFill>
                  <a:schemeClr val="tx1"/>
                </a:solidFill>
                <a:latin typeface="+mn-lt"/>
              </a:rPr>
              <a:t>System</a:t>
            </a:r>
          </a:p>
          <a:p>
            <a:pPr marL="63500" indent="-63500" eaLnBrk="1" hangingPunct="1">
              <a:lnSpc>
                <a:spcPct val="90000"/>
              </a:lnSpc>
              <a:spcBef>
                <a:spcPct val="20000"/>
              </a:spcBef>
              <a:buClr>
                <a:srgbClr val="FFCC00"/>
              </a:buClr>
              <a:defRPr/>
            </a:pPr>
            <a:endParaRPr lang="en-US" sz="3200" kern="0" dirty="0">
              <a:solidFill>
                <a:schemeClr val="tx1"/>
              </a:solidFill>
              <a:latin typeface="+mn-lt"/>
            </a:endParaRPr>
          </a:p>
        </p:txBody>
      </p:sp>
      <p:sp>
        <p:nvSpPr>
          <p:cNvPr id="13" name="Rectangle 3">
            <a:extLst>
              <a:ext uri="{FF2B5EF4-FFF2-40B4-BE49-F238E27FC236}">
                <a16:creationId xmlns:a16="http://schemas.microsoft.com/office/drawing/2014/main" id="{7F74F7CE-18F3-4DE4-89FF-231D37D2AAA2}"/>
              </a:ext>
            </a:extLst>
          </p:cNvPr>
          <p:cNvSpPr txBox="1">
            <a:spLocks noChangeArrowheads="1"/>
          </p:cNvSpPr>
          <p:nvPr/>
        </p:nvSpPr>
        <p:spPr bwMode="auto">
          <a:xfrm>
            <a:off x="6361044" y="5738191"/>
            <a:ext cx="1537252" cy="450574"/>
          </a:xfrm>
          <a:prstGeom prst="rect">
            <a:avLst/>
          </a:prstGeom>
          <a:noFill/>
          <a:ln w="9525">
            <a:noFill/>
            <a:miter lim="800000"/>
            <a:headEnd/>
            <a:tailEnd/>
          </a:ln>
        </p:spPr>
        <p:txBody>
          <a:bodyPr lIns="92075" tIns="46038" rIns="92075" bIns="46038"/>
          <a:lstStyle/>
          <a:p>
            <a:pPr marL="63500" indent="-63500" algn="ctr" eaLnBrk="1" hangingPunct="1">
              <a:lnSpc>
                <a:spcPct val="90000"/>
              </a:lnSpc>
              <a:spcBef>
                <a:spcPct val="20000"/>
              </a:spcBef>
              <a:buClr>
                <a:srgbClr val="FFCC00"/>
              </a:buClr>
              <a:defRPr/>
            </a:pPr>
            <a:r>
              <a:rPr lang="en-US" sz="2000" kern="0" dirty="0">
                <a:solidFill>
                  <a:schemeClr val="tx1"/>
                </a:solidFill>
                <a:latin typeface="+mn-lt"/>
              </a:rPr>
              <a:t>Fixed Wing</a:t>
            </a:r>
          </a:p>
          <a:p>
            <a:pPr marL="63500" indent="-63500" eaLnBrk="1" hangingPunct="1">
              <a:lnSpc>
                <a:spcPct val="90000"/>
              </a:lnSpc>
              <a:spcBef>
                <a:spcPct val="20000"/>
              </a:spcBef>
              <a:buClr>
                <a:srgbClr val="FFCC00"/>
              </a:buClr>
              <a:defRPr/>
            </a:pPr>
            <a:endParaRPr lang="en-US" sz="3200" kern="0" dirty="0">
              <a:solidFill>
                <a:schemeClr val="tx1"/>
              </a:solidFill>
              <a:latin typeface="+mn-lt"/>
            </a:endParaRPr>
          </a:p>
        </p:txBody>
      </p:sp>
    </p:spTree>
    <p:extLst>
      <p:ext uri="{BB962C8B-B14F-4D97-AF65-F5344CB8AC3E}">
        <p14:creationId xmlns:p14="http://schemas.microsoft.com/office/powerpoint/2010/main" val="154014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05693" y="498537"/>
            <a:ext cx="7491576" cy="584775"/>
          </a:xfrm>
          <a:prstGeom prst="rect">
            <a:avLst/>
          </a:prstGeom>
          <a:noFill/>
        </p:spPr>
        <p:txBody>
          <a:bodyPr wrap="square" rtlCol="0">
            <a:spAutoFit/>
          </a:bodyPr>
          <a:lstStyle/>
          <a:p>
            <a:r>
              <a:rPr lang="en-US" sz="3200" dirty="0"/>
              <a:t>LiDAR (light detection and ranging):</a:t>
            </a:r>
          </a:p>
        </p:txBody>
      </p:sp>
      <p:sp>
        <p:nvSpPr>
          <p:cNvPr id="3" name="Slide Number Placeholder 2"/>
          <p:cNvSpPr>
            <a:spLocks noGrp="1"/>
          </p:cNvSpPr>
          <p:nvPr>
            <p:ph type="sldNum" sz="quarter" idx="12"/>
          </p:nvPr>
        </p:nvSpPr>
        <p:spPr/>
        <p:txBody>
          <a:bodyPr/>
          <a:lstStyle/>
          <a:p>
            <a:fld id="{8D54F873-97B0-48EF-BBC3-8C05D51956D7}" type="slidenum">
              <a:rPr lang="en-US" smtClean="0">
                <a:solidFill>
                  <a:prstClr val="black"/>
                </a:solidFill>
              </a:rPr>
              <a:pPr/>
              <a:t>16</a:t>
            </a:fld>
            <a:endParaRPr lang="en-US" dirty="0">
              <a:solidFill>
                <a:prstClr val="black"/>
              </a:solidFill>
            </a:endParaRPr>
          </a:p>
        </p:txBody>
      </p:sp>
      <p:sp>
        <p:nvSpPr>
          <p:cNvPr id="4" name="Content Placeholder 2">
            <a:extLst>
              <a:ext uri="{FF2B5EF4-FFF2-40B4-BE49-F238E27FC236}">
                <a16:creationId xmlns:a16="http://schemas.microsoft.com/office/drawing/2014/main" id="{B512D0F2-D452-402A-936A-5D1D82921644}"/>
              </a:ext>
            </a:extLst>
          </p:cNvPr>
          <p:cNvSpPr>
            <a:spLocks noGrp="1"/>
          </p:cNvSpPr>
          <p:nvPr>
            <p:ph idx="1"/>
          </p:nvPr>
        </p:nvSpPr>
        <p:spPr>
          <a:xfrm>
            <a:off x="876300" y="1363980"/>
            <a:ext cx="8082170" cy="5209098"/>
          </a:xfrm>
        </p:spPr>
        <p:txBody>
          <a:bodyPr/>
          <a:lstStyle/>
          <a:p>
            <a:pPr>
              <a:buFont typeface="Wingdings" panose="05000000000000000000" pitchFamily="2" charset="2"/>
              <a:buChar char="ü"/>
            </a:pPr>
            <a:r>
              <a:rPr lang="en-US" dirty="0"/>
              <a:t>Mobile system – contract out</a:t>
            </a:r>
          </a:p>
          <a:p>
            <a:pPr lvl="1">
              <a:buFont typeface="Wingdings" panose="05000000000000000000" pitchFamily="2" charset="2"/>
              <a:buChar char="ü"/>
            </a:pPr>
            <a:r>
              <a:rPr lang="en-US" dirty="0"/>
              <a:t>Collect information about features along a roadway</a:t>
            </a:r>
          </a:p>
          <a:p>
            <a:pPr lvl="1">
              <a:buFont typeface="Wingdings" panose="05000000000000000000" pitchFamily="2" charset="2"/>
              <a:buChar char="ü"/>
            </a:pPr>
            <a:r>
              <a:rPr lang="en-US" dirty="0"/>
              <a:t>Collect accurate elevation on hard surfaces within 70 feet</a:t>
            </a:r>
          </a:p>
          <a:p>
            <a:pPr lvl="1">
              <a:buFont typeface="Wingdings" panose="05000000000000000000" pitchFamily="2" charset="2"/>
              <a:buChar char="ü"/>
            </a:pPr>
            <a:endParaRPr lang="en-US" sz="800" dirty="0"/>
          </a:p>
          <a:p>
            <a:pPr>
              <a:buFont typeface="Wingdings" panose="05000000000000000000" pitchFamily="2" charset="2"/>
              <a:buChar char="ü"/>
            </a:pPr>
            <a:r>
              <a:rPr lang="en-US" dirty="0"/>
              <a:t>Aerial (Fixed wing or helicopter system) – contract out</a:t>
            </a:r>
          </a:p>
          <a:p>
            <a:pPr lvl="1">
              <a:buFont typeface="Wingdings" panose="05000000000000000000" pitchFamily="2" charset="2"/>
              <a:buChar char="ü"/>
            </a:pPr>
            <a:r>
              <a:rPr lang="en-US" dirty="0"/>
              <a:t>Can show above ground utilities</a:t>
            </a:r>
          </a:p>
          <a:p>
            <a:pPr lvl="1">
              <a:buFont typeface="Wingdings" panose="05000000000000000000" pitchFamily="2" charset="2"/>
              <a:buChar char="ü"/>
            </a:pPr>
            <a:r>
              <a:rPr lang="en-US" dirty="0"/>
              <a:t>Used for elevation data for design</a:t>
            </a:r>
          </a:p>
          <a:p>
            <a:pPr lvl="1">
              <a:buFont typeface="Wingdings" panose="05000000000000000000" pitchFamily="2" charset="2"/>
              <a:buChar char="ü"/>
            </a:pPr>
            <a:r>
              <a:rPr lang="en-US" dirty="0"/>
              <a:t>Covers a wide area for drainage studies</a:t>
            </a:r>
          </a:p>
          <a:p>
            <a:pPr marL="0" indent="0">
              <a:buNone/>
            </a:pPr>
            <a:endParaRPr lang="en-US" sz="800" dirty="0"/>
          </a:p>
          <a:p>
            <a:pPr>
              <a:buFont typeface="Wingdings" panose="05000000000000000000" pitchFamily="2" charset="2"/>
              <a:buChar char="ü"/>
            </a:pPr>
            <a:r>
              <a:rPr lang="en-US" dirty="0"/>
              <a:t>Static (Terrestrial) – in house</a:t>
            </a:r>
          </a:p>
          <a:p>
            <a:pPr lvl="1">
              <a:buFont typeface="Wingdings" panose="05000000000000000000" pitchFamily="2" charset="2"/>
              <a:buChar char="ü"/>
            </a:pPr>
            <a:r>
              <a:rPr lang="en-US" dirty="0"/>
              <a:t>Photogrammetry Unit has one scanner based on a tri-pod</a:t>
            </a:r>
          </a:p>
          <a:p>
            <a:pPr lvl="1">
              <a:buFont typeface="Wingdings" panose="05000000000000000000" pitchFamily="2" charset="2"/>
              <a:buChar char="ü"/>
            </a:pPr>
            <a:r>
              <a:rPr lang="en-US" dirty="0"/>
              <a:t>Can show above ground utilities </a:t>
            </a:r>
          </a:p>
          <a:p>
            <a:pPr lvl="1">
              <a:buFont typeface="Wingdings" panose="05000000000000000000" pitchFamily="2" charset="2"/>
              <a:buChar char="ü"/>
            </a:pPr>
            <a:r>
              <a:rPr lang="en-US" dirty="0"/>
              <a:t>Used for very accurate elevation data for design</a:t>
            </a:r>
          </a:p>
          <a:p>
            <a:pPr lvl="1">
              <a:buFont typeface="Wingdings" panose="05000000000000000000" pitchFamily="2" charset="2"/>
              <a:buChar char="ü"/>
            </a:pPr>
            <a:r>
              <a:rPr lang="en-US" dirty="0"/>
              <a:t>Covers a small area</a:t>
            </a:r>
          </a:p>
        </p:txBody>
      </p:sp>
    </p:spTree>
    <p:extLst>
      <p:ext uri="{BB962C8B-B14F-4D97-AF65-F5344CB8AC3E}">
        <p14:creationId xmlns:p14="http://schemas.microsoft.com/office/powerpoint/2010/main" val="6729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99160"/>
          </a:xfrm>
        </p:spPr>
        <p:txBody>
          <a:bodyPr/>
          <a:lstStyle/>
          <a:p>
            <a:pPr algn="just">
              <a:lnSpc>
                <a:spcPct val="300000"/>
              </a:lnSpc>
            </a:pPr>
            <a:r>
              <a:rPr lang="en-US" sz="3200" dirty="0"/>
              <a:t>Transmission lines extracted from Lidar</a:t>
            </a:r>
          </a:p>
        </p:txBody>
      </p:sp>
      <p:pic>
        <p:nvPicPr>
          <p:cNvPr id="3" name="Picture 2" descr="I35_2_cropped.JPG"/>
          <p:cNvPicPr>
            <a:picLocks noChangeAspect="1"/>
          </p:cNvPicPr>
          <p:nvPr/>
        </p:nvPicPr>
        <p:blipFill>
          <a:blip r:embed="rId2"/>
          <a:stretch>
            <a:fillRect/>
          </a:stretch>
        </p:blipFill>
        <p:spPr>
          <a:xfrm>
            <a:off x="0" y="1326691"/>
            <a:ext cx="4587519" cy="4405893"/>
          </a:xfrm>
          <a:prstGeom prst="rect">
            <a:avLst/>
          </a:prstGeom>
        </p:spPr>
      </p:pic>
      <p:pic>
        <p:nvPicPr>
          <p:cNvPr id="5" name="Picture 4" descr="I35_3_cropped.JPG"/>
          <p:cNvPicPr>
            <a:picLocks noChangeAspect="1"/>
          </p:cNvPicPr>
          <p:nvPr/>
        </p:nvPicPr>
        <p:blipFill>
          <a:blip r:embed="rId3"/>
          <a:stretch>
            <a:fillRect/>
          </a:stretch>
        </p:blipFill>
        <p:spPr>
          <a:xfrm>
            <a:off x="4614327" y="1315885"/>
            <a:ext cx="4529673" cy="4381532"/>
          </a:xfrm>
          <a:prstGeom prst="rect">
            <a:avLst/>
          </a:prstGeom>
        </p:spPr>
      </p:pic>
      <p:sp>
        <p:nvSpPr>
          <p:cNvPr id="6" name="Title 1">
            <a:extLst>
              <a:ext uri="{FF2B5EF4-FFF2-40B4-BE49-F238E27FC236}">
                <a16:creationId xmlns:a16="http://schemas.microsoft.com/office/drawing/2014/main" id="{D6CA844B-2BA0-470A-BC8A-5D021580116E}"/>
              </a:ext>
            </a:extLst>
          </p:cNvPr>
          <p:cNvSpPr txBox="1">
            <a:spLocks/>
          </p:cNvSpPr>
          <p:nvPr/>
        </p:nvSpPr>
        <p:spPr bwMode="auto">
          <a:xfrm>
            <a:off x="83127" y="6367548"/>
            <a:ext cx="8298873" cy="3409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Tahoma" pitchFamily="34" charset="0"/>
              </a:defRPr>
            </a:lvl2pPr>
            <a:lvl3pPr algn="l" rtl="0" eaLnBrk="1" fontAlgn="base" hangingPunct="1">
              <a:spcBef>
                <a:spcPct val="0"/>
              </a:spcBef>
              <a:spcAft>
                <a:spcPct val="0"/>
              </a:spcAft>
              <a:defRPr sz="3300">
                <a:solidFill>
                  <a:schemeClr val="tx2"/>
                </a:solidFill>
                <a:latin typeface="Tahoma" pitchFamily="34" charset="0"/>
              </a:defRPr>
            </a:lvl3pPr>
            <a:lvl4pPr algn="l" rtl="0" eaLnBrk="1" fontAlgn="base" hangingPunct="1">
              <a:spcBef>
                <a:spcPct val="0"/>
              </a:spcBef>
              <a:spcAft>
                <a:spcPct val="0"/>
              </a:spcAft>
              <a:defRPr sz="3300">
                <a:solidFill>
                  <a:schemeClr val="tx2"/>
                </a:solidFill>
                <a:latin typeface="Tahoma" pitchFamily="34" charset="0"/>
              </a:defRPr>
            </a:lvl4pPr>
            <a:lvl5pPr algn="l" rtl="0" eaLnBrk="1" fontAlgn="base" hangingPunct="1">
              <a:spcBef>
                <a:spcPct val="0"/>
              </a:spcBef>
              <a:spcAft>
                <a:spcPct val="0"/>
              </a:spcAft>
              <a:defRPr sz="3300">
                <a:solidFill>
                  <a:schemeClr val="tx2"/>
                </a:solidFill>
                <a:latin typeface="Tahoma" pitchFamily="34" charset="0"/>
              </a:defRPr>
            </a:lvl5pPr>
            <a:lvl6pPr marL="342900" algn="l" rtl="0" eaLnBrk="1" fontAlgn="base" hangingPunct="1">
              <a:spcBef>
                <a:spcPct val="0"/>
              </a:spcBef>
              <a:spcAft>
                <a:spcPct val="0"/>
              </a:spcAft>
              <a:defRPr sz="3300">
                <a:solidFill>
                  <a:schemeClr val="tx2"/>
                </a:solidFill>
                <a:latin typeface="Tahoma" pitchFamily="34" charset="0"/>
              </a:defRPr>
            </a:lvl6pPr>
            <a:lvl7pPr marL="685800" algn="l" rtl="0" eaLnBrk="1" fontAlgn="base" hangingPunct="1">
              <a:spcBef>
                <a:spcPct val="0"/>
              </a:spcBef>
              <a:spcAft>
                <a:spcPct val="0"/>
              </a:spcAft>
              <a:defRPr sz="3300">
                <a:solidFill>
                  <a:schemeClr val="tx2"/>
                </a:solidFill>
                <a:latin typeface="Tahoma" pitchFamily="34" charset="0"/>
              </a:defRPr>
            </a:lvl7pPr>
            <a:lvl8pPr marL="1028700" algn="l" rtl="0" eaLnBrk="1" fontAlgn="base" hangingPunct="1">
              <a:spcBef>
                <a:spcPct val="0"/>
              </a:spcBef>
              <a:spcAft>
                <a:spcPct val="0"/>
              </a:spcAft>
              <a:defRPr sz="3300">
                <a:solidFill>
                  <a:schemeClr val="tx2"/>
                </a:solidFill>
                <a:latin typeface="Tahoma" pitchFamily="34" charset="0"/>
              </a:defRPr>
            </a:lvl8pPr>
            <a:lvl9pPr marL="1371600" algn="l" rtl="0" eaLnBrk="1" fontAlgn="base" hangingPunct="1">
              <a:spcBef>
                <a:spcPct val="0"/>
              </a:spcBef>
              <a:spcAft>
                <a:spcPct val="0"/>
              </a:spcAft>
              <a:defRPr sz="3300">
                <a:solidFill>
                  <a:schemeClr val="tx2"/>
                </a:solidFill>
                <a:latin typeface="Tahoma" pitchFamily="34" charset="0"/>
              </a:defRPr>
            </a:lvl9pPr>
          </a:lstStyle>
          <a:p>
            <a:pPr algn="just"/>
            <a:r>
              <a:rPr lang="en-US" sz="1400" kern="0" dirty="0"/>
              <a:t>Images courtesy of Quantum Spatial (formerly Aerometric)</a:t>
            </a:r>
          </a:p>
        </p:txBody>
      </p:sp>
    </p:spTree>
    <p:extLst>
      <p:ext uri="{BB962C8B-B14F-4D97-AF65-F5344CB8AC3E}">
        <p14:creationId xmlns:p14="http://schemas.microsoft.com/office/powerpoint/2010/main" val="250700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1006" y="62209"/>
            <a:ext cx="8403111" cy="1143000"/>
          </a:xfrm>
        </p:spPr>
        <p:txBody>
          <a:bodyPr/>
          <a:lstStyle/>
          <a:p>
            <a:r>
              <a:rPr lang="en-US" altLang="en-US" sz="3200" dirty="0">
                <a:solidFill>
                  <a:schemeClr val="tx1"/>
                </a:solidFill>
                <a:cs typeface="Times New Roman" panose="02020603050405020304" pitchFamily="18" charset="0"/>
              </a:rPr>
              <a:t>Aerial imagery archive (1937 – present)</a:t>
            </a:r>
            <a:endParaRPr lang="en-US" sz="3200" dirty="0">
              <a:solidFill>
                <a:schemeClr val="tx1"/>
              </a:solidFill>
            </a:endParaRPr>
          </a:p>
        </p:txBody>
      </p:sp>
      <p:sp>
        <p:nvSpPr>
          <p:cNvPr id="3" name="Content Placeholder 2"/>
          <p:cNvSpPr>
            <a:spLocks noGrp="1"/>
          </p:cNvSpPr>
          <p:nvPr>
            <p:ph idx="1"/>
          </p:nvPr>
        </p:nvSpPr>
        <p:spPr>
          <a:xfrm>
            <a:off x="742122" y="1789043"/>
            <a:ext cx="7868478" cy="4230757"/>
          </a:xfrm>
        </p:spPr>
        <p:txBody>
          <a:bodyPr/>
          <a:lstStyle/>
          <a:p>
            <a:pPr>
              <a:buFont typeface="Wingdings" panose="05000000000000000000" pitchFamily="2" charset="2"/>
              <a:buChar char="ü"/>
            </a:pPr>
            <a:r>
              <a:rPr lang="en-US" dirty="0"/>
              <a:t>Variety of areas covered throughout Wisconsin</a:t>
            </a:r>
          </a:p>
          <a:p>
            <a:pPr lvl="1">
              <a:buFont typeface="Wingdings" panose="05000000000000000000" pitchFamily="2" charset="2"/>
              <a:buChar char="ü"/>
            </a:pPr>
            <a:r>
              <a:rPr lang="en-US" dirty="0"/>
              <a:t>Most coverage is highway corridor specific</a:t>
            </a:r>
          </a:p>
          <a:p>
            <a:pPr lvl="1">
              <a:buFont typeface="Wingdings" panose="05000000000000000000" pitchFamily="2" charset="2"/>
              <a:buChar char="ü"/>
            </a:pPr>
            <a:r>
              <a:rPr lang="en-US" dirty="0"/>
              <a:t>Other areas may be available</a:t>
            </a:r>
          </a:p>
          <a:p>
            <a:pPr lvl="1">
              <a:buFont typeface="Wingdings" panose="05000000000000000000" pitchFamily="2" charset="2"/>
              <a:buChar char="ü"/>
            </a:pPr>
            <a:r>
              <a:rPr lang="en-US" dirty="0"/>
              <a:t>Research is required to determine availability</a:t>
            </a:r>
          </a:p>
          <a:p>
            <a:pPr lvl="1">
              <a:buFont typeface="Wingdings" panose="05000000000000000000" pitchFamily="2" charset="2"/>
              <a:buChar char="ü"/>
            </a:pPr>
            <a:endParaRPr lang="en-US" sz="800" dirty="0"/>
          </a:p>
          <a:p>
            <a:pPr>
              <a:buFont typeface="Wingdings" panose="05000000000000000000" pitchFamily="2" charset="2"/>
              <a:buChar char="ü"/>
            </a:pPr>
            <a:r>
              <a:rPr lang="en-US" dirty="0"/>
              <a:t>Scale depends on the original intent of the capture</a:t>
            </a:r>
          </a:p>
          <a:p>
            <a:pPr marL="0" indent="0">
              <a:buNone/>
            </a:pPr>
            <a:endParaRPr lang="en-US" sz="800" dirty="0"/>
          </a:p>
          <a:p>
            <a:pPr>
              <a:buFont typeface="Wingdings" panose="05000000000000000000" pitchFamily="2" charset="2"/>
              <a:buChar char="ü"/>
            </a:pPr>
            <a:r>
              <a:rPr lang="en-US" dirty="0"/>
              <a:t>Currently not all historic aerial imagery held by WisDOT is depicted in DOTView</a:t>
            </a:r>
          </a:p>
          <a:p>
            <a:pPr marL="342900" lvl="1" indent="0">
              <a:buNone/>
            </a:pPr>
            <a:r>
              <a:rPr lang="en-US" dirty="0"/>
              <a:t>Please contact </a:t>
            </a:r>
            <a:r>
              <a:rPr lang="en-US" dirty="0">
                <a:hlinkClick r:id="rId3"/>
              </a:rPr>
              <a:t>dotaerialimageryrequest@dot.wi.gov</a:t>
            </a:r>
            <a:r>
              <a:rPr lang="en-US" dirty="0"/>
              <a:t> for assistance or call </a:t>
            </a:r>
            <a:r>
              <a:rPr lang="en-US" dirty="0">
                <a:solidFill>
                  <a:prstClr val="black"/>
                </a:solidFill>
              </a:rPr>
              <a:t>(608) 246-5397 or </a:t>
            </a:r>
            <a:r>
              <a:rPr lang="en-US" dirty="0"/>
              <a:t>(608) 246-5392</a:t>
            </a:r>
          </a:p>
        </p:txBody>
      </p:sp>
      <p:sp>
        <p:nvSpPr>
          <p:cNvPr id="4" name="Slide Number Placeholder 3"/>
          <p:cNvSpPr>
            <a:spLocks noGrp="1"/>
          </p:cNvSpPr>
          <p:nvPr>
            <p:ph type="sldNum" sz="quarter" idx="12"/>
          </p:nvPr>
        </p:nvSpPr>
        <p:spPr/>
        <p:txBody>
          <a:bodyPr/>
          <a:lstStyle/>
          <a:p>
            <a:fld id="{8D54F873-97B0-48EF-BBC3-8C05D51956D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49925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8698" y="77199"/>
            <a:ext cx="8403111" cy="1143000"/>
          </a:xfrm>
        </p:spPr>
        <p:txBody>
          <a:bodyPr/>
          <a:lstStyle/>
          <a:p>
            <a:r>
              <a:rPr lang="en-US" altLang="en-US" sz="3200" dirty="0">
                <a:solidFill>
                  <a:schemeClr val="tx1"/>
                </a:solidFill>
                <a:latin typeface="Arial Narrow"/>
                <a:cs typeface="Times New Roman" panose="02020603050405020304" pitchFamily="18" charset="0"/>
              </a:rPr>
              <a:t>Aerial imagery archive (1937 – present)</a:t>
            </a:r>
            <a:br>
              <a:rPr lang="en-US" altLang="en-US" sz="3200" dirty="0">
                <a:solidFill>
                  <a:schemeClr val="tx1"/>
                </a:solidFill>
                <a:latin typeface="Arial Narrow"/>
                <a:cs typeface="Times New Roman" panose="02020603050405020304" pitchFamily="18" charset="0"/>
              </a:rPr>
            </a:br>
            <a:r>
              <a:rPr lang="en-US" altLang="en-US" sz="2400" dirty="0">
                <a:solidFill>
                  <a:schemeClr val="tx1"/>
                </a:solidFill>
                <a:latin typeface="Arial Narrow"/>
                <a:cs typeface="Times New Roman" panose="02020603050405020304" pitchFamily="18" charset="0"/>
              </a:rPr>
              <a:t>DOTView:  </a:t>
            </a:r>
            <a:r>
              <a:rPr lang="en-US" altLang="en-US" sz="2400" dirty="0">
                <a:solidFill>
                  <a:schemeClr val="tx1"/>
                </a:solidFill>
                <a:latin typeface="Arial Narrow"/>
                <a:cs typeface="Times New Roman" panose="02020603050405020304" pitchFamily="18" charset="0"/>
                <a:hlinkClick r:id="rId3"/>
              </a:rPr>
              <a:t>http://dotnet/dotview/launch-dotview.htm</a:t>
            </a:r>
            <a:r>
              <a:rPr lang="en-US" altLang="en-US" sz="2400" dirty="0">
                <a:solidFill>
                  <a:schemeClr val="tx1"/>
                </a:solidFill>
                <a:latin typeface="Arial Narrow"/>
                <a:cs typeface="Times New Roman" panose="02020603050405020304" pitchFamily="18" charset="0"/>
              </a:rPr>
              <a:t> (1975 - present)</a:t>
            </a:r>
            <a:endParaRPr lang="en-US" dirty="0">
              <a:solidFill>
                <a:schemeClr val="tx1"/>
              </a:solidFill>
            </a:endParaRPr>
          </a:p>
        </p:txBody>
      </p:sp>
      <p:pic>
        <p:nvPicPr>
          <p:cNvPr id="6" name="Content Placeholder 5"/>
          <p:cNvPicPr>
            <a:picLocks noGrp="1" noChangeAspect="1"/>
          </p:cNvPicPr>
          <p:nvPr>
            <p:ph idx="1"/>
          </p:nvPr>
        </p:nvPicPr>
        <p:blipFill>
          <a:blip r:embed="rId4"/>
          <a:stretch>
            <a:fillRect/>
          </a:stretch>
        </p:blipFill>
        <p:spPr>
          <a:xfrm>
            <a:off x="187869" y="1461042"/>
            <a:ext cx="8797445" cy="5074920"/>
          </a:xfrm>
          <a:prstGeom prst="rect">
            <a:avLst/>
          </a:prstGeom>
        </p:spPr>
      </p:pic>
      <p:sp>
        <p:nvSpPr>
          <p:cNvPr id="3" name="Slide Number Placeholder 2"/>
          <p:cNvSpPr>
            <a:spLocks noGrp="1"/>
          </p:cNvSpPr>
          <p:nvPr>
            <p:ph type="sldNum" sz="quarter" idx="12"/>
          </p:nvPr>
        </p:nvSpPr>
        <p:spPr/>
        <p:txBody>
          <a:bodyPr/>
          <a:lstStyle/>
          <a:p>
            <a:fld id="{8D54F873-97B0-48EF-BBC3-8C05D51956D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74478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Introduction</a:t>
            </a:r>
          </a:p>
        </p:txBody>
      </p:sp>
      <p:sp>
        <p:nvSpPr>
          <p:cNvPr id="3" name="Content Placeholder 2"/>
          <p:cNvSpPr>
            <a:spLocks noGrp="1"/>
          </p:cNvSpPr>
          <p:nvPr>
            <p:ph idx="1"/>
          </p:nvPr>
        </p:nvSpPr>
        <p:spPr>
          <a:xfrm>
            <a:off x="723275" y="1752600"/>
            <a:ext cx="7924800" cy="4495800"/>
          </a:xfrm>
        </p:spPr>
        <p:txBody>
          <a:bodyPr/>
          <a:lstStyle/>
          <a:p>
            <a:pPr>
              <a:buFont typeface="Wingdings" panose="05000000000000000000" pitchFamily="2" charset="2"/>
              <a:buChar char="ü"/>
            </a:pPr>
            <a:r>
              <a:rPr lang="en-US" sz="2400" dirty="0"/>
              <a:t>Where is the Photogrammetry Unit within WisDOT?</a:t>
            </a:r>
          </a:p>
          <a:p>
            <a:pPr marL="342900" lvl="1" indent="0">
              <a:buNone/>
            </a:pPr>
            <a:r>
              <a:rPr lang="en-US" sz="1800" dirty="0"/>
              <a:t>DTSD, Bureau of Technical Services, Surveying and Mapping Section</a:t>
            </a:r>
          </a:p>
          <a:p>
            <a:pPr>
              <a:buFont typeface="Wingdings" panose="05000000000000000000" pitchFamily="2" charset="2"/>
              <a:buChar char="ü"/>
            </a:pPr>
            <a:endParaRPr lang="en-US" sz="2000" dirty="0"/>
          </a:p>
          <a:p>
            <a:pPr>
              <a:buFont typeface="Wingdings" panose="05000000000000000000" pitchFamily="2" charset="2"/>
              <a:buChar char="ü"/>
            </a:pPr>
            <a:r>
              <a:rPr lang="en-US" sz="2400" dirty="0"/>
              <a:t>Who is the Photogrammetry Unit?</a:t>
            </a:r>
          </a:p>
          <a:p>
            <a:pPr lvl="1">
              <a:buFont typeface="Wingdings" panose="05000000000000000000" pitchFamily="2" charset="2"/>
              <a:buChar char="ü"/>
            </a:pPr>
            <a:r>
              <a:rPr lang="en-US" sz="1800" dirty="0"/>
              <a:t>Consists of 9 staff and 1 supervisor</a:t>
            </a:r>
          </a:p>
          <a:p>
            <a:pPr lvl="2">
              <a:buFont typeface="Wingdings" panose="05000000000000000000" pitchFamily="2" charset="2"/>
              <a:buChar char="§"/>
            </a:pPr>
            <a:r>
              <a:rPr lang="en-US" sz="1600" dirty="0"/>
              <a:t>1 aerial imaging coordinator</a:t>
            </a:r>
          </a:p>
          <a:p>
            <a:pPr lvl="2">
              <a:buFont typeface="Wingdings" panose="05000000000000000000" pitchFamily="2" charset="2"/>
              <a:buChar char="§"/>
            </a:pPr>
            <a:r>
              <a:rPr lang="en-US" sz="1600" dirty="0"/>
              <a:t>1 aerial imaging specialist</a:t>
            </a:r>
          </a:p>
          <a:p>
            <a:pPr lvl="2">
              <a:buFont typeface="Wingdings" panose="05000000000000000000" pitchFamily="2" charset="2"/>
              <a:buChar char="§"/>
            </a:pPr>
            <a:r>
              <a:rPr lang="en-US" sz="1600" dirty="0"/>
              <a:t>1 photogrammetry coordinator &amp; editor</a:t>
            </a:r>
          </a:p>
          <a:p>
            <a:pPr lvl="2">
              <a:buFont typeface="Wingdings" panose="05000000000000000000" pitchFamily="2" charset="2"/>
              <a:buChar char="§"/>
            </a:pPr>
            <a:r>
              <a:rPr lang="en-US" sz="1600" dirty="0"/>
              <a:t>1.5 analytical triangulation specialists</a:t>
            </a:r>
          </a:p>
          <a:p>
            <a:pPr lvl="2">
              <a:buFont typeface="Wingdings" panose="05000000000000000000" pitchFamily="2" charset="2"/>
              <a:buChar char="§"/>
            </a:pPr>
            <a:r>
              <a:rPr lang="en-US" sz="1600" dirty="0"/>
              <a:t>3.5 photogrammetry specialists</a:t>
            </a:r>
          </a:p>
          <a:p>
            <a:pPr lvl="2">
              <a:buFont typeface="Wingdings" panose="05000000000000000000" pitchFamily="2" charset="2"/>
              <a:buChar char="§"/>
            </a:pPr>
            <a:r>
              <a:rPr lang="en-US" sz="1600" dirty="0"/>
              <a:t>1 LiDAR specialist</a:t>
            </a:r>
          </a:p>
        </p:txBody>
      </p:sp>
      <p:sp>
        <p:nvSpPr>
          <p:cNvPr id="4" name="Slide Number Placeholder 3"/>
          <p:cNvSpPr>
            <a:spLocks noGrp="1"/>
          </p:cNvSpPr>
          <p:nvPr>
            <p:ph type="sldNum" sz="quarter" idx="12"/>
          </p:nvPr>
        </p:nvSpPr>
        <p:spPr/>
        <p:txBody>
          <a:bodyPr/>
          <a:lstStyle/>
          <a:p>
            <a:fld id="{8D54F873-97B0-48EF-BBC3-8C05D51956D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18304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A1E5-8487-4D9B-8C88-D21A3EACBCEA}"/>
              </a:ext>
            </a:extLst>
          </p:cNvPr>
          <p:cNvSpPr>
            <a:spLocks noGrp="1"/>
          </p:cNvSpPr>
          <p:nvPr>
            <p:ph type="title"/>
          </p:nvPr>
        </p:nvSpPr>
        <p:spPr>
          <a:xfrm>
            <a:off x="609600" y="277090"/>
            <a:ext cx="7772400" cy="865909"/>
          </a:xfrm>
        </p:spPr>
        <p:txBody>
          <a:bodyPr/>
          <a:lstStyle/>
          <a:p>
            <a:r>
              <a:rPr lang="en-US" dirty="0"/>
              <a:t>County-wide orthoimagery</a:t>
            </a:r>
          </a:p>
        </p:txBody>
      </p:sp>
      <p:sp>
        <p:nvSpPr>
          <p:cNvPr id="6" name="Text Placeholder 3">
            <a:extLst>
              <a:ext uri="{FF2B5EF4-FFF2-40B4-BE49-F238E27FC236}">
                <a16:creationId xmlns:a16="http://schemas.microsoft.com/office/drawing/2014/main" id="{122D428A-0F3D-4D8C-A58D-9834238942EA}"/>
              </a:ext>
            </a:extLst>
          </p:cNvPr>
          <p:cNvSpPr>
            <a:spLocks noGrp="1"/>
          </p:cNvSpPr>
          <p:nvPr>
            <p:ph type="body" sz="half" idx="2"/>
          </p:nvPr>
        </p:nvSpPr>
        <p:spPr>
          <a:xfrm>
            <a:off x="480291" y="1182254"/>
            <a:ext cx="4257964" cy="5024581"/>
          </a:xfrm>
        </p:spPr>
        <p:txBody>
          <a:bodyPr/>
          <a:lstStyle/>
          <a:p>
            <a:pPr marL="0" indent="0">
              <a:buClr>
                <a:srgbClr val="5F5F5F"/>
              </a:buClr>
              <a:buNone/>
            </a:pPr>
            <a:endParaRPr lang="en-US" dirty="0">
              <a:solidFill>
                <a:prstClr val="black"/>
              </a:solidFill>
            </a:endParaRPr>
          </a:p>
          <a:p>
            <a:pPr>
              <a:buClr>
                <a:srgbClr val="5F5F5F"/>
              </a:buClr>
              <a:buFont typeface="Wingdings" panose="05000000000000000000" pitchFamily="2" charset="2"/>
              <a:buChar char="ü"/>
            </a:pPr>
            <a:r>
              <a:rPr lang="en-US" dirty="0">
                <a:solidFill>
                  <a:prstClr val="black"/>
                </a:solidFill>
              </a:rPr>
              <a:t>Area can be customized to project limits</a:t>
            </a:r>
          </a:p>
          <a:p>
            <a:pPr>
              <a:buClr>
                <a:srgbClr val="5F5F5F"/>
              </a:buClr>
              <a:buFont typeface="Wingdings" panose="05000000000000000000" pitchFamily="2" charset="2"/>
              <a:buChar char="ü"/>
            </a:pPr>
            <a:endParaRPr lang="en-US" sz="1400" dirty="0">
              <a:solidFill>
                <a:prstClr val="black"/>
              </a:solidFill>
            </a:endParaRPr>
          </a:p>
          <a:p>
            <a:pPr>
              <a:buClr>
                <a:srgbClr val="5F5F5F"/>
              </a:buClr>
              <a:buFont typeface="Wingdings" panose="05000000000000000000" pitchFamily="2" charset="2"/>
              <a:buChar char="ü"/>
            </a:pPr>
            <a:r>
              <a:rPr lang="en-US" dirty="0">
                <a:solidFill>
                  <a:prstClr val="black"/>
                </a:solidFill>
              </a:rPr>
              <a:t>Provide coordinate system conversion</a:t>
            </a:r>
          </a:p>
          <a:p>
            <a:pPr>
              <a:buClr>
                <a:srgbClr val="5F5F5F"/>
              </a:buClr>
              <a:buFont typeface="Wingdings" panose="05000000000000000000" pitchFamily="2" charset="2"/>
              <a:buChar char="ü"/>
            </a:pPr>
            <a:endParaRPr lang="en-US" sz="1400" dirty="0">
              <a:solidFill>
                <a:prstClr val="black"/>
              </a:solidFill>
            </a:endParaRPr>
          </a:p>
          <a:p>
            <a:pPr>
              <a:buClr>
                <a:srgbClr val="5F5F5F"/>
              </a:buClr>
              <a:buFont typeface="Wingdings" panose="05000000000000000000" pitchFamily="2" charset="2"/>
              <a:buChar char="ü"/>
            </a:pPr>
            <a:r>
              <a:rPr lang="en-US" dirty="0">
                <a:solidFill>
                  <a:prstClr val="black"/>
                </a:solidFill>
              </a:rPr>
              <a:t>Image formats compatible with Civil 3D and/or ArcGIS</a:t>
            </a:r>
          </a:p>
          <a:p>
            <a:pPr>
              <a:buClr>
                <a:srgbClr val="5F5F5F"/>
              </a:buClr>
              <a:buFont typeface="Wingdings" panose="05000000000000000000" pitchFamily="2" charset="2"/>
              <a:buChar char="ü"/>
            </a:pPr>
            <a:endParaRPr lang="en-US" sz="1400" dirty="0">
              <a:solidFill>
                <a:prstClr val="black"/>
              </a:solidFill>
            </a:endParaRPr>
          </a:p>
          <a:p>
            <a:pPr lvl="0">
              <a:buClr>
                <a:srgbClr val="5F5F5F"/>
              </a:buClr>
              <a:buFont typeface="Wingdings" panose="05000000000000000000" pitchFamily="2" charset="2"/>
              <a:buChar char="ü"/>
            </a:pPr>
            <a:r>
              <a:rPr lang="en-US" dirty="0">
                <a:solidFill>
                  <a:prstClr val="black"/>
                </a:solidFill>
              </a:rPr>
              <a:t>Years available vary</a:t>
            </a:r>
          </a:p>
          <a:p>
            <a:pPr lvl="0">
              <a:buClr>
                <a:srgbClr val="5F5F5F"/>
              </a:buClr>
              <a:buFont typeface="Wingdings" panose="05000000000000000000" pitchFamily="2" charset="2"/>
              <a:buChar char="ü"/>
            </a:pPr>
            <a:endParaRPr lang="en-US" sz="1400" dirty="0">
              <a:solidFill>
                <a:prstClr val="black"/>
              </a:solidFill>
            </a:endParaRPr>
          </a:p>
          <a:p>
            <a:pPr lvl="0">
              <a:buClr>
                <a:srgbClr val="5F5F5F"/>
              </a:buClr>
              <a:buFont typeface="Wingdings" panose="05000000000000000000" pitchFamily="2" charset="2"/>
              <a:buChar char="ü"/>
            </a:pPr>
            <a:r>
              <a:rPr lang="en-US" dirty="0">
                <a:solidFill>
                  <a:prstClr val="black"/>
                </a:solidFill>
              </a:rPr>
              <a:t>Resolution may vary</a:t>
            </a:r>
          </a:p>
          <a:p>
            <a:pPr marL="0" indent="0">
              <a:buNone/>
            </a:pPr>
            <a:endParaRPr lang="en-US" dirty="0"/>
          </a:p>
        </p:txBody>
      </p:sp>
      <p:sp>
        <p:nvSpPr>
          <p:cNvPr id="5" name="Slide Number Placeholder 4">
            <a:extLst>
              <a:ext uri="{FF2B5EF4-FFF2-40B4-BE49-F238E27FC236}">
                <a16:creationId xmlns:a16="http://schemas.microsoft.com/office/drawing/2014/main" id="{72BCB081-5F13-4B73-B5C4-0006FA086E54}"/>
              </a:ext>
            </a:extLst>
          </p:cNvPr>
          <p:cNvSpPr>
            <a:spLocks noGrp="1"/>
          </p:cNvSpPr>
          <p:nvPr>
            <p:ph type="sldNum" sz="quarter" idx="12"/>
          </p:nvPr>
        </p:nvSpPr>
        <p:spPr/>
        <p:txBody>
          <a:bodyPr/>
          <a:lstStyle/>
          <a:p>
            <a:fld id="{8D54F873-97B0-48EF-BBC3-8C05D51956D7}" type="slidenum">
              <a:rPr lang="en-US" smtClean="0"/>
              <a:pPr/>
              <a:t>20</a:t>
            </a:fld>
            <a:endParaRPr lang="en-US" dirty="0"/>
          </a:p>
        </p:txBody>
      </p:sp>
      <p:pic>
        <p:nvPicPr>
          <p:cNvPr id="3" name="Picture 2">
            <a:extLst>
              <a:ext uri="{FF2B5EF4-FFF2-40B4-BE49-F238E27FC236}">
                <a16:creationId xmlns:a16="http://schemas.microsoft.com/office/drawing/2014/main" id="{81272EF5-FD59-49A7-9E1A-AAF32F996461}"/>
              </a:ext>
            </a:extLst>
          </p:cNvPr>
          <p:cNvPicPr>
            <a:picLocks noChangeAspect="1"/>
          </p:cNvPicPr>
          <p:nvPr/>
        </p:nvPicPr>
        <p:blipFill>
          <a:blip r:embed="rId2"/>
          <a:stretch>
            <a:fillRect/>
          </a:stretch>
        </p:blipFill>
        <p:spPr>
          <a:xfrm>
            <a:off x="4838007" y="1630826"/>
            <a:ext cx="4305993" cy="4279494"/>
          </a:xfrm>
          <a:prstGeom prst="rect">
            <a:avLst/>
          </a:prstGeom>
        </p:spPr>
      </p:pic>
    </p:spTree>
    <p:extLst>
      <p:ext uri="{BB962C8B-B14F-4D97-AF65-F5344CB8AC3E}">
        <p14:creationId xmlns:p14="http://schemas.microsoft.com/office/powerpoint/2010/main" val="244627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66A0-825D-450E-8988-917CDAB3DAAD}"/>
              </a:ext>
            </a:extLst>
          </p:cNvPr>
          <p:cNvSpPr>
            <a:spLocks noGrp="1"/>
          </p:cNvSpPr>
          <p:nvPr>
            <p:ph type="title"/>
          </p:nvPr>
        </p:nvSpPr>
        <p:spPr>
          <a:xfrm>
            <a:off x="609600" y="73891"/>
            <a:ext cx="7772400" cy="1143000"/>
          </a:xfrm>
        </p:spPr>
        <p:txBody>
          <a:bodyPr/>
          <a:lstStyle/>
          <a:p>
            <a:r>
              <a:rPr lang="en-US" dirty="0"/>
              <a:t>Orthoimagery: Color vs Black &amp; White</a:t>
            </a:r>
          </a:p>
        </p:txBody>
      </p:sp>
      <p:sp>
        <p:nvSpPr>
          <p:cNvPr id="5" name="Slide Number Placeholder 4">
            <a:extLst>
              <a:ext uri="{FF2B5EF4-FFF2-40B4-BE49-F238E27FC236}">
                <a16:creationId xmlns:a16="http://schemas.microsoft.com/office/drawing/2014/main" id="{8F4C53EB-F7C3-405E-BD87-6DECBD04338E}"/>
              </a:ext>
            </a:extLst>
          </p:cNvPr>
          <p:cNvSpPr>
            <a:spLocks noGrp="1"/>
          </p:cNvSpPr>
          <p:nvPr>
            <p:ph type="sldNum" sz="quarter" idx="12"/>
          </p:nvPr>
        </p:nvSpPr>
        <p:spPr/>
        <p:txBody>
          <a:bodyPr/>
          <a:lstStyle/>
          <a:p>
            <a:fld id="{8D54F873-97B0-48EF-BBC3-8C05D51956D7}" type="slidenum">
              <a:rPr lang="en-US" smtClean="0">
                <a:solidFill>
                  <a:prstClr val="black"/>
                </a:solidFill>
              </a:rPr>
              <a:pPr/>
              <a:t>21</a:t>
            </a:fld>
            <a:endParaRPr lang="en-US" dirty="0">
              <a:solidFill>
                <a:prstClr val="black"/>
              </a:solidFill>
            </a:endParaRPr>
          </a:p>
        </p:txBody>
      </p:sp>
      <p:sp>
        <p:nvSpPr>
          <p:cNvPr id="6" name="Text Placeholder 3">
            <a:extLst>
              <a:ext uri="{FF2B5EF4-FFF2-40B4-BE49-F238E27FC236}">
                <a16:creationId xmlns:a16="http://schemas.microsoft.com/office/drawing/2014/main" id="{E397B9DF-DD2B-474D-B05A-D1470B1C01C6}"/>
              </a:ext>
            </a:extLst>
          </p:cNvPr>
          <p:cNvSpPr>
            <a:spLocks noGrp="1"/>
          </p:cNvSpPr>
          <p:nvPr>
            <p:ph type="body" sz="half" idx="2"/>
          </p:nvPr>
        </p:nvSpPr>
        <p:spPr>
          <a:xfrm>
            <a:off x="622090" y="1614304"/>
            <a:ext cx="8521909" cy="954329"/>
          </a:xfrm>
        </p:spPr>
        <p:txBody>
          <a:bodyPr/>
          <a:lstStyle/>
          <a:p>
            <a:pPr>
              <a:buFont typeface="Wingdings" panose="05000000000000000000" pitchFamily="2" charset="2"/>
              <a:buChar char="ü"/>
            </a:pPr>
            <a:r>
              <a:rPr lang="en-US" dirty="0"/>
              <a:t>Color coded utility features</a:t>
            </a:r>
          </a:p>
          <a:p>
            <a:pPr>
              <a:buFont typeface="Wingdings" panose="05000000000000000000" pitchFamily="2" charset="2"/>
              <a:buChar char="ü"/>
            </a:pPr>
            <a:r>
              <a:rPr lang="en-US" dirty="0"/>
              <a:t>Can request B&amp;W imagery for contrast with utility features</a:t>
            </a:r>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DE8D9AED-731A-4C32-85ED-2E7DDDC8D1EB}"/>
              </a:ext>
            </a:extLst>
          </p:cNvPr>
          <p:cNvPicPr>
            <a:picLocks noChangeAspect="1"/>
          </p:cNvPicPr>
          <p:nvPr/>
        </p:nvPicPr>
        <p:blipFill>
          <a:blip r:embed="rId2"/>
          <a:stretch>
            <a:fillRect/>
          </a:stretch>
        </p:blipFill>
        <p:spPr>
          <a:xfrm>
            <a:off x="4422370" y="2569253"/>
            <a:ext cx="3474719" cy="3906361"/>
          </a:xfrm>
          <a:prstGeom prst="rect">
            <a:avLst/>
          </a:prstGeom>
        </p:spPr>
      </p:pic>
      <p:pic>
        <p:nvPicPr>
          <p:cNvPr id="8" name="Picture 7">
            <a:extLst>
              <a:ext uri="{FF2B5EF4-FFF2-40B4-BE49-F238E27FC236}">
                <a16:creationId xmlns:a16="http://schemas.microsoft.com/office/drawing/2014/main" id="{D7A2C641-A201-420F-8172-66A4C98B4E99}"/>
              </a:ext>
            </a:extLst>
          </p:cNvPr>
          <p:cNvPicPr>
            <a:picLocks noChangeAspect="1"/>
          </p:cNvPicPr>
          <p:nvPr/>
        </p:nvPicPr>
        <p:blipFill>
          <a:blip r:embed="rId3"/>
          <a:stretch>
            <a:fillRect/>
          </a:stretch>
        </p:blipFill>
        <p:spPr>
          <a:xfrm>
            <a:off x="958294" y="2576944"/>
            <a:ext cx="3356011" cy="3902671"/>
          </a:xfrm>
          <a:prstGeom prst="rect">
            <a:avLst/>
          </a:prstGeom>
        </p:spPr>
      </p:pic>
    </p:spTree>
    <p:extLst>
      <p:ext uri="{BB962C8B-B14F-4D97-AF65-F5344CB8AC3E}">
        <p14:creationId xmlns:p14="http://schemas.microsoft.com/office/powerpoint/2010/main" val="383480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3200" dirty="0"/>
              <a:t>Oblique aerial imagery</a:t>
            </a:r>
          </a:p>
        </p:txBody>
      </p:sp>
      <p:sp>
        <p:nvSpPr>
          <p:cNvPr id="3" name="Content Placeholder 2"/>
          <p:cNvSpPr>
            <a:spLocks noGrp="1"/>
          </p:cNvSpPr>
          <p:nvPr>
            <p:ph idx="1"/>
          </p:nvPr>
        </p:nvSpPr>
        <p:spPr>
          <a:xfrm>
            <a:off x="674557" y="1905000"/>
            <a:ext cx="7936043" cy="2887980"/>
          </a:xfrm>
        </p:spPr>
        <p:txBody>
          <a:bodyPr/>
          <a:lstStyle/>
          <a:p>
            <a:pPr lvl="1">
              <a:buSzPct val="95000"/>
              <a:buFont typeface="Wingdings" panose="05000000000000000000" pitchFamily="2" charset="2"/>
              <a:buChar char="ü"/>
            </a:pPr>
            <a:r>
              <a:rPr lang="en-US" sz="2400" dirty="0"/>
              <a:t>Captured at an angle to the surface of the earth</a:t>
            </a:r>
          </a:p>
          <a:p>
            <a:pPr lvl="1">
              <a:buSzPct val="95000"/>
              <a:buFont typeface="Wingdings" panose="05000000000000000000" pitchFamily="2" charset="2"/>
              <a:buChar char="ü"/>
            </a:pPr>
            <a:r>
              <a:rPr lang="en-US" sz="2400" dirty="0"/>
              <a:t>Unscaled</a:t>
            </a:r>
          </a:p>
          <a:p>
            <a:pPr lvl="1">
              <a:buSzPct val="95000"/>
              <a:buFont typeface="Wingdings" panose="05000000000000000000" pitchFamily="2" charset="2"/>
              <a:buChar char="ü"/>
            </a:pPr>
            <a:r>
              <a:rPr lang="en-US" sz="2400" dirty="0"/>
              <a:t>Medium resolution hand-held digital camera</a:t>
            </a:r>
          </a:p>
          <a:p>
            <a:pPr lvl="1">
              <a:buSzPct val="95000"/>
              <a:buFont typeface="Wingdings" panose="05000000000000000000" pitchFamily="2" charset="2"/>
              <a:buChar char="ü"/>
            </a:pPr>
            <a:r>
              <a:rPr lang="en-US" sz="2400" dirty="0"/>
              <a:t>Provided in jpeg format via LAN or as discussed</a:t>
            </a:r>
          </a:p>
          <a:p>
            <a:pPr lvl="1">
              <a:buSzPct val="95000"/>
              <a:buFont typeface="Wingdings" panose="05000000000000000000" pitchFamily="2" charset="2"/>
              <a:buChar char="ü"/>
            </a:pPr>
            <a:r>
              <a:rPr lang="en-US" sz="2400" dirty="0"/>
              <a:t>Hard copy prints available by request</a:t>
            </a:r>
          </a:p>
          <a:p>
            <a:pPr lvl="1">
              <a:buSzPct val="95000"/>
              <a:buFont typeface="Wingdings" panose="05000000000000000000" pitchFamily="2" charset="2"/>
              <a:buChar char="ü"/>
            </a:pPr>
            <a:r>
              <a:rPr lang="en-US" sz="2400" dirty="0"/>
              <a:t>Imagery certification available by request</a:t>
            </a:r>
          </a:p>
        </p:txBody>
      </p:sp>
      <p:sp>
        <p:nvSpPr>
          <p:cNvPr id="4" name="Slide Number Placeholder 3"/>
          <p:cNvSpPr>
            <a:spLocks noGrp="1"/>
          </p:cNvSpPr>
          <p:nvPr>
            <p:ph type="sldNum" sz="quarter" idx="12"/>
          </p:nvPr>
        </p:nvSpPr>
        <p:spPr/>
        <p:txBody>
          <a:bodyPr/>
          <a:lstStyle/>
          <a:p>
            <a:fld id="{8D54F873-97B0-48EF-BBC3-8C05D51956D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34415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18471"/>
            <a:ext cx="3941985" cy="263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7960" y="2761642"/>
            <a:ext cx="3991414" cy="2660943"/>
          </a:xfrm>
          <a:prstGeom prst="rect">
            <a:avLst/>
          </a:prstGeom>
        </p:spPr>
      </p:pic>
      <p:sp>
        <p:nvSpPr>
          <p:cNvPr id="7" name="TextBox 5"/>
          <p:cNvSpPr txBox="1">
            <a:spLocks noChangeArrowheads="1"/>
          </p:cNvSpPr>
          <p:nvPr/>
        </p:nvSpPr>
        <p:spPr bwMode="auto">
          <a:xfrm>
            <a:off x="-17079" y="3260370"/>
            <a:ext cx="1176059"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C00"/>
              </a:buClr>
              <a:buChar char="•"/>
              <a:defRPr sz="3200">
                <a:solidFill>
                  <a:schemeClr val="tx1"/>
                </a:solidFill>
                <a:latin typeface="Arial Narrow" panose="020B0606020202030204" pitchFamily="34" charset="0"/>
              </a:defRPr>
            </a:lvl1pPr>
            <a:lvl2pPr marL="742950" indent="-285750">
              <a:spcBef>
                <a:spcPct val="20000"/>
              </a:spcBef>
              <a:buClr>
                <a:schemeClr val="accent1"/>
              </a:buClr>
              <a:buChar char="•"/>
              <a:defRPr sz="2800">
                <a:solidFill>
                  <a:schemeClr val="tx1"/>
                </a:solidFill>
                <a:latin typeface="Arial Narrow" panose="020B0606020202030204" pitchFamily="34" charset="0"/>
              </a:defRPr>
            </a:lvl2pPr>
            <a:lvl3pPr marL="1143000" indent="-228600">
              <a:spcBef>
                <a:spcPct val="20000"/>
              </a:spcBef>
              <a:buClr>
                <a:schemeClr val="hlink"/>
              </a:buClr>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lnSpc>
                <a:spcPct val="115000"/>
              </a:lnSpc>
              <a:spcBef>
                <a:spcPct val="0"/>
              </a:spcBef>
              <a:buClrTx/>
              <a:buFontTx/>
              <a:buNone/>
              <a:defRPr/>
            </a:pPr>
            <a:r>
              <a:rPr lang="en-US" altLang="en-US" sz="1350" dirty="0">
                <a:solidFill>
                  <a:srgbClr val="FFFF00"/>
                </a:solidFill>
                <a:latin typeface="Arial" panose="020B0604020202020204" pitchFamily="34" charset="0"/>
                <a:cs typeface="Arial" panose="020B0604020202020204" pitchFamily="34" charset="0"/>
              </a:rPr>
              <a:t>08-22-2011</a:t>
            </a:r>
          </a:p>
          <a:p>
            <a:pPr algn="r" eaLnBrk="1" hangingPunct="1">
              <a:lnSpc>
                <a:spcPct val="115000"/>
              </a:lnSpc>
              <a:spcBef>
                <a:spcPct val="0"/>
              </a:spcBef>
              <a:buClrTx/>
              <a:buFontTx/>
              <a:buNone/>
              <a:defRPr/>
            </a:pPr>
            <a:endParaRPr lang="en-US" altLang="en-US" sz="1350" dirty="0">
              <a:latin typeface="Arial" panose="020B0604020202020204" pitchFamily="34" charset="0"/>
              <a:cs typeface="Arial" panose="020B0604020202020204" pitchFamily="34" charset="0"/>
            </a:endParaRPr>
          </a:p>
          <a:p>
            <a:pPr algn="r" eaLnBrk="1" hangingPunct="1">
              <a:lnSpc>
                <a:spcPct val="115000"/>
              </a:lnSpc>
              <a:spcBef>
                <a:spcPct val="0"/>
              </a:spcBef>
              <a:buClrTx/>
              <a:buFontTx/>
              <a:buNone/>
              <a:defRPr/>
            </a:pPr>
            <a:endParaRPr lang="en-US" altLang="en-US" sz="1800" dirty="0">
              <a:solidFill>
                <a:srgbClr val="333399"/>
              </a:solidFill>
              <a:latin typeface="Arial" panose="020B0604020202020204" pitchFamily="34" charset="0"/>
              <a:cs typeface="Arial" panose="020B0604020202020204" pitchFamily="34" charset="0"/>
            </a:endParaRPr>
          </a:p>
        </p:txBody>
      </p:sp>
      <p:sp>
        <p:nvSpPr>
          <p:cNvPr id="9" name="Rectangle 8"/>
          <p:cNvSpPr/>
          <p:nvPr/>
        </p:nvSpPr>
        <p:spPr>
          <a:xfrm>
            <a:off x="0" y="6128570"/>
            <a:ext cx="3207624" cy="729430"/>
          </a:xfrm>
          <a:prstGeom prst="rect">
            <a:avLst/>
          </a:prstGeom>
        </p:spPr>
        <p:txBody>
          <a:bodyPr wrap="square">
            <a:spAutoFit/>
          </a:bodyPr>
          <a:lstStyle/>
          <a:p>
            <a:pPr>
              <a:lnSpc>
                <a:spcPct val="115000"/>
              </a:lnSpc>
              <a:spcBef>
                <a:spcPct val="0"/>
              </a:spcBef>
            </a:pPr>
            <a:r>
              <a:rPr lang="en-US" altLang="en-US" dirty="0"/>
              <a:t>USH 41/STH 29 Interchange Brown Co</a:t>
            </a:r>
          </a:p>
        </p:txBody>
      </p:sp>
      <p:sp>
        <p:nvSpPr>
          <p:cNvPr id="11" name="TextBox 10"/>
          <p:cNvSpPr txBox="1"/>
          <p:nvPr/>
        </p:nvSpPr>
        <p:spPr>
          <a:xfrm>
            <a:off x="207322" y="129340"/>
            <a:ext cx="8469442" cy="1200329"/>
          </a:xfrm>
          <a:prstGeom prst="rect">
            <a:avLst/>
          </a:prstGeom>
          <a:noFill/>
        </p:spPr>
        <p:txBody>
          <a:bodyPr wrap="square" rtlCol="0">
            <a:spAutoFit/>
          </a:bodyPr>
          <a:lstStyle/>
          <a:p>
            <a:r>
              <a:rPr lang="en-US" sz="2400" dirty="0">
                <a:solidFill>
                  <a:prstClr val="black"/>
                </a:solidFill>
              </a:rPr>
              <a:t>Oblique aerial imagery: </a:t>
            </a:r>
          </a:p>
          <a:p>
            <a:r>
              <a:rPr lang="en-US" altLang="en-US" sz="2400" dirty="0"/>
              <a:t>documenting stages of highway construction</a:t>
            </a:r>
          </a:p>
          <a:p>
            <a:pPr lvl="0"/>
            <a:endParaRPr lang="en-US" sz="2400" dirty="0">
              <a:solidFill>
                <a:prstClr val="black"/>
              </a:solidFill>
            </a:endParaRPr>
          </a:p>
        </p:txBody>
      </p:sp>
      <p:pic>
        <p:nvPicPr>
          <p:cNvPr id="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0576" y="4202919"/>
            <a:ext cx="3983424" cy="265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87505" y="5114808"/>
            <a:ext cx="1554480" cy="307777"/>
          </a:xfrm>
          <a:prstGeom prst="rect">
            <a:avLst/>
          </a:prstGeom>
          <a:noFill/>
        </p:spPr>
        <p:txBody>
          <a:bodyPr wrap="square" rtlCol="0">
            <a:spAutoFit/>
          </a:bodyPr>
          <a:lstStyle/>
          <a:p>
            <a:r>
              <a:rPr lang="en-US" sz="1350" dirty="0">
                <a:solidFill>
                  <a:srgbClr val="FFFF00"/>
                </a:solidFill>
                <a:latin typeface="Arial" panose="020B0604020202020204" pitchFamily="34" charset="0"/>
                <a:cs typeface="Arial" panose="020B0604020202020204" pitchFamily="34" charset="0"/>
              </a:rPr>
              <a:t>10-08-2013</a:t>
            </a:r>
          </a:p>
        </p:txBody>
      </p:sp>
      <p:sp>
        <p:nvSpPr>
          <p:cNvPr id="10" name="Rectangle 9"/>
          <p:cNvSpPr/>
          <p:nvPr/>
        </p:nvSpPr>
        <p:spPr>
          <a:xfrm>
            <a:off x="4671060" y="6523313"/>
            <a:ext cx="2053644" cy="331245"/>
          </a:xfrm>
          <a:prstGeom prst="rect">
            <a:avLst/>
          </a:prstGeom>
        </p:spPr>
        <p:txBody>
          <a:bodyPr wrap="square">
            <a:spAutoFit/>
          </a:bodyPr>
          <a:lstStyle/>
          <a:p>
            <a:pPr lvl="0" algn="ctr" fontAlgn="base">
              <a:lnSpc>
                <a:spcPct val="115000"/>
              </a:lnSpc>
              <a:spcBef>
                <a:spcPct val="0"/>
              </a:spcBef>
              <a:spcAft>
                <a:spcPct val="0"/>
              </a:spcAft>
              <a:defRPr/>
            </a:pPr>
            <a:r>
              <a:rPr lang="en-US" altLang="en-US" sz="1350" dirty="0">
                <a:solidFill>
                  <a:srgbClr val="FFFF00"/>
                </a:solidFill>
                <a:latin typeface="Arial" panose="020B0604020202020204" pitchFamily="34" charset="0"/>
              </a:rPr>
              <a:t>11-05-2014</a:t>
            </a:r>
          </a:p>
        </p:txBody>
      </p:sp>
      <p:sp>
        <p:nvSpPr>
          <p:cNvPr id="4" name="Slide Number Placeholder 3"/>
          <p:cNvSpPr>
            <a:spLocks noGrp="1"/>
          </p:cNvSpPr>
          <p:nvPr>
            <p:ph type="sldNum" sz="quarter" idx="12"/>
          </p:nvPr>
        </p:nvSpPr>
        <p:spPr/>
        <p:txBody>
          <a:bodyPr/>
          <a:lstStyle/>
          <a:p>
            <a:fld id="{8D54F873-97B0-48EF-BBC3-8C05D51956D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78521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to request existing aerial imagery</a:t>
            </a:r>
          </a:p>
        </p:txBody>
      </p:sp>
      <p:sp>
        <p:nvSpPr>
          <p:cNvPr id="3" name="Content Placeholder 2"/>
          <p:cNvSpPr>
            <a:spLocks noGrp="1"/>
          </p:cNvSpPr>
          <p:nvPr>
            <p:ph idx="1"/>
          </p:nvPr>
        </p:nvSpPr>
        <p:spPr>
          <a:xfrm>
            <a:off x="739514" y="1828800"/>
            <a:ext cx="8105227" cy="4625340"/>
          </a:xfrm>
        </p:spPr>
        <p:txBody>
          <a:bodyPr/>
          <a:lstStyle/>
          <a:p>
            <a:pPr>
              <a:buFont typeface="Wingdings" panose="05000000000000000000" pitchFamily="2" charset="2"/>
              <a:buChar char="ü"/>
            </a:pPr>
            <a:r>
              <a:rPr lang="en-US" dirty="0"/>
              <a:t>Provide a map of the area required</a:t>
            </a:r>
          </a:p>
          <a:p>
            <a:pPr>
              <a:buFont typeface="Wingdings" panose="05000000000000000000" pitchFamily="2" charset="2"/>
              <a:buChar char="ü"/>
            </a:pPr>
            <a:endParaRPr lang="en-US" sz="1000" dirty="0"/>
          </a:p>
          <a:p>
            <a:pPr>
              <a:buFont typeface="Wingdings" panose="05000000000000000000" pitchFamily="2" charset="2"/>
              <a:buChar char="ü"/>
            </a:pPr>
            <a:r>
              <a:rPr lang="en-US" dirty="0"/>
              <a:t>Provide a range of years or decades of interest</a:t>
            </a:r>
          </a:p>
          <a:p>
            <a:pPr marL="342900" lvl="1" indent="0">
              <a:buNone/>
            </a:pPr>
            <a:endParaRPr lang="en-US" sz="1000" dirty="0"/>
          </a:p>
          <a:p>
            <a:pPr>
              <a:buFont typeface="Wingdings" panose="05000000000000000000" pitchFamily="2" charset="2"/>
              <a:buChar char="ü"/>
            </a:pPr>
            <a:r>
              <a:rPr lang="en-US" dirty="0"/>
              <a:t>What is needed?</a:t>
            </a:r>
          </a:p>
          <a:p>
            <a:pPr lvl="1">
              <a:buFont typeface="Wingdings" panose="05000000000000000000" pitchFamily="2" charset="2"/>
              <a:buChar char="§"/>
            </a:pPr>
            <a:r>
              <a:rPr lang="en-US" sz="2000" dirty="0"/>
              <a:t>Vertical and/or oblique aerial imagery?</a:t>
            </a:r>
          </a:p>
          <a:p>
            <a:pPr lvl="1">
              <a:buFont typeface="Wingdings" panose="05000000000000000000" pitchFamily="2" charset="2"/>
              <a:buChar char="§"/>
            </a:pPr>
            <a:r>
              <a:rPr lang="en-US" sz="2000" dirty="0"/>
              <a:t>Orthoimagery/coordinate correct?</a:t>
            </a:r>
          </a:p>
          <a:p>
            <a:pPr lvl="1">
              <a:buFont typeface="Wingdings" panose="05000000000000000000" pitchFamily="2" charset="2"/>
              <a:buChar char="§"/>
            </a:pPr>
            <a:r>
              <a:rPr lang="en-US" sz="2000" dirty="0"/>
              <a:t>What county coordinate system is needed?</a:t>
            </a:r>
            <a:endParaRPr lang="en-US" sz="1000" dirty="0"/>
          </a:p>
          <a:p>
            <a:pPr lvl="1">
              <a:buFont typeface="Wingdings" panose="05000000000000000000" pitchFamily="2" charset="2"/>
              <a:buChar char="§"/>
            </a:pPr>
            <a:endParaRPr lang="en-US" sz="1000" dirty="0"/>
          </a:p>
          <a:p>
            <a:pPr lvl="0">
              <a:buClr>
                <a:srgbClr val="5F5F5F"/>
              </a:buClr>
              <a:buFont typeface="Wingdings" pitchFamily="2" charset="2"/>
              <a:buChar char="ü"/>
            </a:pPr>
            <a:r>
              <a:rPr lang="en-US" dirty="0">
                <a:solidFill>
                  <a:prstClr val="black"/>
                </a:solidFill>
              </a:rPr>
              <a:t>Send request via email to: </a:t>
            </a:r>
            <a:r>
              <a:rPr lang="en-US" dirty="0">
                <a:solidFill>
                  <a:prstClr val="black"/>
                </a:solidFill>
                <a:hlinkClick r:id="rId3"/>
              </a:rPr>
              <a:t>dotaerialimageryrequest@dot.wi.gov</a:t>
            </a:r>
            <a:r>
              <a:rPr lang="en-US" dirty="0">
                <a:solidFill>
                  <a:prstClr val="black"/>
                </a:solidFill>
              </a:rPr>
              <a:t> </a:t>
            </a:r>
            <a:endParaRPr lang="en-US" sz="800" dirty="0">
              <a:solidFill>
                <a:prstClr val="black"/>
              </a:solidFill>
            </a:endParaRPr>
          </a:p>
          <a:p>
            <a:pPr lvl="0">
              <a:buClr>
                <a:srgbClr val="5F5F5F"/>
              </a:buClr>
              <a:buFont typeface="Wingdings" pitchFamily="2" charset="2"/>
              <a:buChar char="ü"/>
            </a:pPr>
            <a:endParaRPr lang="en-US" sz="800" dirty="0">
              <a:solidFill>
                <a:prstClr val="black"/>
              </a:solidFill>
            </a:endParaRPr>
          </a:p>
          <a:p>
            <a:pPr lvl="0">
              <a:buClr>
                <a:srgbClr val="5F5F5F"/>
              </a:buClr>
              <a:buFont typeface="Wingdings" pitchFamily="2" charset="2"/>
              <a:buChar char="ü"/>
            </a:pPr>
            <a:r>
              <a:rPr lang="en-US" dirty="0">
                <a:solidFill>
                  <a:prstClr val="black"/>
                </a:solidFill>
              </a:rPr>
              <a:t>Call (608) 246-5397 or (608)246-5392</a:t>
            </a:r>
            <a:endParaRPr lang="en-US" sz="2300" dirty="0"/>
          </a:p>
          <a:p>
            <a:pPr marL="3429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8D54F873-97B0-48EF-BBC3-8C05D51956D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2745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Contact information</a:t>
            </a:r>
          </a:p>
        </p:txBody>
      </p:sp>
      <p:sp>
        <p:nvSpPr>
          <p:cNvPr id="3" name="Content Placeholder 2"/>
          <p:cNvSpPr>
            <a:spLocks noGrp="1"/>
          </p:cNvSpPr>
          <p:nvPr>
            <p:ph idx="1"/>
          </p:nvPr>
        </p:nvSpPr>
        <p:spPr>
          <a:xfrm>
            <a:off x="822195" y="1671402"/>
            <a:ext cx="4079589" cy="2630775"/>
          </a:xfrm>
        </p:spPr>
        <p:txBody>
          <a:bodyPr/>
          <a:lstStyle/>
          <a:p>
            <a:pPr>
              <a:buNone/>
            </a:pPr>
            <a:endParaRPr lang="en-US" sz="2400" dirty="0"/>
          </a:p>
          <a:p>
            <a:pPr>
              <a:buNone/>
            </a:pPr>
            <a:r>
              <a:rPr lang="en-US" sz="1800" dirty="0"/>
              <a:t>Cindy McCallum</a:t>
            </a:r>
          </a:p>
          <a:p>
            <a:pPr>
              <a:buNone/>
            </a:pPr>
            <a:r>
              <a:rPr lang="en-US" sz="1800" dirty="0"/>
              <a:t>Photogrammetry Unit Coordinator</a:t>
            </a:r>
          </a:p>
          <a:p>
            <a:pPr>
              <a:buNone/>
            </a:pPr>
            <a:r>
              <a:rPr lang="en-US" sz="1800" dirty="0"/>
              <a:t>Email: </a:t>
            </a:r>
            <a:r>
              <a:rPr lang="en-US" sz="1800" dirty="0">
                <a:hlinkClick r:id="rId3"/>
              </a:rPr>
              <a:t>cynthia.mccallum@dot.wi.gov</a:t>
            </a:r>
            <a:r>
              <a:rPr lang="en-US" sz="1800" dirty="0"/>
              <a:t> </a:t>
            </a:r>
          </a:p>
          <a:p>
            <a:pPr>
              <a:buNone/>
            </a:pPr>
            <a:r>
              <a:rPr lang="en-US" sz="1800" dirty="0"/>
              <a:t>Phone: (608) 246-7944</a:t>
            </a:r>
          </a:p>
          <a:p>
            <a:pPr>
              <a:buNone/>
            </a:pPr>
            <a:endParaRPr lang="en-US" sz="2400" dirty="0"/>
          </a:p>
          <a:p>
            <a:pPr>
              <a:buNone/>
            </a:pPr>
            <a:endParaRPr lang="en-US" sz="2400" dirty="0"/>
          </a:p>
        </p:txBody>
      </p:sp>
      <p:sp>
        <p:nvSpPr>
          <p:cNvPr id="6" name="Content Placeholder 2"/>
          <p:cNvSpPr txBox="1">
            <a:spLocks/>
          </p:cNvSpPr>
          <p:nvPr/>
        </p:nvSpPr>
        <p:spPr bwMode="auto">
          <a:xfrm>
            <a:off x="5194325" y="1681396"/>
            <a:ext cx="3772291" cy="25008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chemeClr val="hlink"/>
              </a:buClr>
              <a:buSzPct val="110000"/>
              <a:buFont typeface="Wingdings" pitchFamily="2" charset="2"/>
              <a:buBlip>
                <a:blip r:embed="rId4"/>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60000"/>
              <a:buFont typeface="Wingdings" pitchFamily="2" charset="2"/>
              <a:buChar char="n"/>
              <a:defRPr sz="2100">
                <a:solidFill>
                  <a:schemeClr val="tx1"/>
                </a:solidFill>
                <a:latin typeface="+mn-lt"/>
              </a:defRPr>
            </a:lvl2pPr>
            <a:lvl3pPr marL="857250" indent="-171450" algn="l" rtl="0" eaLnBrk="1" fontAlgn="base" hangingPunct="1">
              <a:spcBef>
                <a:spcPct val="20000"/>
              </a:spcBef>
              <a:spcAft>
                <a:spcPct val="0"/>
              </a:spcAft>
              <a:buClr>
                <a:schemeClr val="hlink"/>
              </a:buClr>
              <a:buSzPct val="95000"/>
              <a:buFont typeface="Wingdings" pitchFamily="2" charset="2"/>
              <a:buChar char="w"/>
              <a:defRPr sz="1800">
                <a:solidFill>
                  <a:schemeClr val="tx1"/>
                </a:solidFill>
                <a:latin typeface="+mn-lt"/>
              </a:defRPr>
            </a:lvl3pPr>
            <a:lvl4pPr marL="1200150" indent="-171450" algn="l" rtl="0" eaLnBrk="1" fontAlgn="base" hangingPunct="1">
              <a:spcBef>
                <a:spcPct val="20000"/>
              </a:spcBef>
              <a:spcAft>
                <a:spcPct val="0"/>
              </a:spcAft>
              <a:buClr>
                <a:schemeClr val="tx1"/>
              </a:buClr>
              <a:buSzPct val="65000"/>
              <a:buFont typeface="Wingdings" pitchFamily="2" charset="2"/>
              <a:buChar char="n"/>
              <a:defRPr sz="1500">
                <a:solidFill>
                  <a:schemeClr val="tx1"/>
                </a:solidFill>
                <a:latin typeface="+mn-lt"/>
              </a:defRPr>
            </a:lvl4pPr>
            <a:lvl5pPr marL="15430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9pPr>
          </a:lstStyle>
          <a:p>
            <a:pPr>
              <a:buFont typeface="Wingdings" pitchFamily="2" charset="2"/>
              <a:buNone/>
            </a:pPr>
            <a:endParaRPr lang="en-US" kern="0" dirty="0"/>
          </a:p>
          <a:p>
            <a:pPr>
              <a:buFont typeface="Wingdings" pitchFamily="2" charset="2"/>
              <a:buNone/>
            </a:pPr>
            <a:r>
              <a:rPr lang="en-US" sz="1800" kern="0" dirty="0"/>
              <a:t>Tiffany Novinska</a:t>
            </a:r>
          </a:p>
          <a:p>
            <a:pPr>
              <a:buFont typeface="Wingdings" pitchFamily="2" charset="2"/>
              <a:buNone/>
            </a:pPr>
            <a:r>
              <a:rPr lang="en-US" sz="1800" kern="0" dirty="0"/>
              <a:t>Aerial Imaging Specialist</a:t>
            </a:r>
          </a:p>
          <a:p>
            <a:pPr>
              <a:buFont typeface="Wingdings" pitchFamily="2" charset="2"/>
              <a:buNone/>
            </a:pPr>
            <a:r>
              <a:rPr lang="en-US" sz="1800" kern="0" dirty="0"/>
              <a:t>Email: </a:t>
            </a:r>
            <a:r>
              <a:rPr lang="en-US" sz="1800" kern="0" dirty="0">
                <a:hlinkClick r:id="rId5"/>
              </a:rPr>
              <a:t>tiffany.novinska@dot.wi.gov </a:t>
            </a:r>
            <a:endParaRPr lang="en-US" sz="1800" kern="0" dirty="0"/>
          </a:p>
          <a:p>
            <a:pPr>
              <a:buFont typeface="Wingdings" pitchFamily="2" charset="2"/>
              <a:buNone/>
            </a:pPr>
            <a:r>
              <a:rPr lang="en-US" sz="1800" kern="0" dirty="0"/>
              <a:t>Phone: (608) 246-5397</a:t>
            </a:r>
          </a:p>
          <a:p>
            <a:pPr>
              <a:buFont typeface="Wingdings" pitchFamily="2" charset="2"/>
              <a:buNone/>
            </a:pPr>
            <a:endParaRPr lang="en-US" kern="0" dirty="0"/>
          </a:p>
          <a:p>
            <a:pPr>
              <a:buFont typeface="Wingdings" pitchFamily="2" charset="2"/>
              <a:buNone/>
            </a:pPr>
            <a:endParaRPr lang="en-US" kern="0" dirty="0"/>
          </a:p>
          <a:p>
            <a:pPr>
              <a:buFont typeface="Wingdings" pitchFamily="2" charset="2"/>
              <a:buNone/>
            </a:pPr>
            <a:endParaRPr lang="en-US" kern="0" dirty="0"/>
          </a:p>
        </p:txBody>
      </p:sp>
      <p:sp>
        <p:nvSpPr>
          <p:cNvPr id="8" name="Rectangle 7"/>
          <p:cNvSpPr/>
          <p:nvPr/>
        </p:nvSpPr>
        <p:spPr>
          <a:xfrm>
            <a:off x="2696980" y="3978674"/>
            <a:ext cx="4408358" cy="1754326"/>
          </a:xfrm>
          <a:prstGeom prst="rect">
            <a:avLst/>
          </a:prstGeom>
        </p:spPr>
        <p:txBody>
          <a:bodyPr wrap="square">
            <a:spAutoFit/>
          </a:bodyPr>
          <a:lstStyle/>
          <a:p>
            <a:pPr>
              <a:buNone/>
            </a:pPr>
            <a:r>
              <a:rPr lang="en-US" dirty="0"/>
              <a:t>DTSD, BTS, Surveying &amp; Mapping Section</a:t>
            </a:r>
          </a:p>
          <a:p>
            <a:pPr>
              <a:buNone/>
            </a:pPr>
            <a:r>
              <a:rPr lang="en-US" dirty="0"/>
              <a:t>Photogrammetry Unit</a:t>
            </a:r>
          </a:p>
          <a:p>
            <a:pPr>
              <a:buNone/>
            </a:pPr>
            <a:r>
              <a:rPr lang="en-US" dirty="0"/>
              <a:t>3502 Kinsman Blvd</a:t>
            </a:r>
          </a:p>
          <a:p>
            <a:pPr>
              <a:buNone/>
            </a:pPr>
            <a:r>
              <a:rPr lang="en-US" dirty="0"/>
              <a:t>Madison WI  53704</a:t>
            </a:r>
          </a:p>
          <a:p>
            <a:r>
              <a:rPr lang="en-US" kern="0" dirty="0"/>
              <a:t>FAX: (608) 245-8959</a:t>
            </a:r>
          </a:p>
          <a:p>
            <a:pPr>
              <a:buNone/>
            </a:pPr>
            <a:endParaRPr lang="en-US" dirty="0"/>
          </a:p>
        </p:txBody>
      </p:sp>
      <p:sp>
        <p:nvSpPr>
          <p:cNvPr id="4" name="Slide Number Placeholder 3"/>
          <p:cNvSpPr>
            <a:spLocks noGrp="1"/>
          </p:cNvSpPr>
          <p:nvPr>
            <p:ph type="sldNum" sz="quarter" idx="12"/>
          </p:nvPr>
        </p:nvSpPr>
        <p:spPr/>
        <p:txBody>
          <a:bodyPr/>
          <a:lstStyle/>
          <a:p>
            <a:fld id="{8D54F873-97B0-48EF-BBC3-8C05D51956D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2274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26" y="1663906"/>
            <a:ext cx="4079589" cy="2630775"/>
          </a:xfrm>
        </p:spPr>
        <p:txBody>
          <a:bodyPr/>
          <a:lstStyle/>
          <a:p>
            <a:pPr>
              <a:buNone/>
            </a:pPr>
            <a:endParaRPr lang="en-US" sz="2400" dirty="0"/>
          </a:p>
          <a:p>
            <a:pPr>
              <a:buNone/>
            </a:pPr>
            <a:endParaRPr lang="en-US" sz="2400" dirty="0"/>
          </a:p>
          <a:p>
            <a:pPr>
              <a:buNone/>
            </a:pPr>
            <a:endParaRPr lang="en-US" sz="2400" dirty="0"/>
          </a:p>
        </p:txBody>
      </p:sp>
      <p:sp>
        <p:nvSpPr>
          <p:cNvPr id="6" name="Content Placeholder 2"/>
          <p:cNvSpPr txBox="1">
            <a:spLocks/>
          </p:cNvSpPr>
          <p:nvPr/>
        </p:nvSpPr>
        <p:spPr bwMode="auto">
          <a:xfrm>
            <a:off x="555597" y="1558817"/>
            <a:ext cx="7992255" cy="23159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chemeClr val="hlink"/>
              </a:buClr>
              <a:buSzPct val="110000"/>
              <a:buFont typeface="Wingdings" pitchFamily="2" charset="2"/>
              <a:buBlip>
                <a:blip r:embed="rId3"/>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60000"/>
              <a:buFont typeface="Wingdings" pitchFamily="2" charset="2"/>
              <a:buChar char="n"/>
              <a:defRPr sz="2100">
                <a:solidFill>
                  <a:schemeClr val="tx1"/>
                </a:solidFill>
                <a:latin typeface="+mn-lt"/>
              </a:defRPr>
            </a:lvl2pPr>
            <a:lvl3pPr marL="857250" indent="-171450" algn="l" rtl="0" eaLnBrk="1" fontAlgn="base" hangingPunct="1">
              <a:spcBef>
                <a:spcPct val="20000"/>
              </a:spcBef>
              <a:spcAft>
                <a:spcPct val="0"/>
              </a:spcAft>
              <a:buClr>
                <a:schemeClr val="hlink"/>
              </a:buClr>
              <a:buSzPct val="95000"/>
              <a:buFont typeface="Wingdings" pitchFamily="2" charset="2"/>
              <a:buChar char="w"/>
              <a:defRPr sz="1800">
                <a:solidFill>
                  <a:schemeClr val="tx1"/>
                </a:solidFill>
                <a:latin typeface="+mn-lt"/>
              </a:defRPr>
            </a:lvl3pPr>
            <a:lvl4pPr marL="1200150" indent="-171450" algn="l" rtl="0" eaLnBrk="1" fontAlgn="base" hangingPunct="1">
              <a:spcBef>
                <a:spcPct val="20000"/>
              </a:spcBef>
              <a:spcAft>
                <a:spcPct val="0"/>
              </a:spcAft>
              <a:buClr>
                <a:schemeClr val="tx1"/>
              </a:buClr>
              <a:buSzPct val="65000"/>
              <a:buFont typeface="Wingdings" pitchFamily="2" charset="2"/>
              <a:buChar char="n"/>
              <a:defRPr sz="1500">
                <a:solidFill>
                  <a:schemeClr val="tx1"/>
                </a:solidFill>
                <a:latin typeface="+mn-lt"/>
              </a:defRPr>
            </a:lvl4pPr>
            <a:lvl5pPr marL="15430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9pPr>
          </a:lstStyle>
          <a:p>
            <a:pPr>
              <a:buFont typeface="Wingdings" pitchFamily="2" charset="2"/>
              <a:buNone/>
            </a:pPr>
            <a:r>
              <a:rPr lang="en-US" kern="0" dirty="0"/>
              <a:t>				</a:t>
            </a:r>
          </a:p>
          <a:p>
            <a:pPr>
              <a:buFont typeface="Wingdings" pitchFamily="2" charset="2"/>
              <a:buNone/>
            </a:pPr>
            <a:endParaRPr lang="en-US" kern="0" dirty="0"/>
          </a:p>
          <a:p>
            <a:pPr algn="ctr">
              <a:buNone/>
            </a:pPr>
            <a:r>
              <a:rPr lang="en-US" sz="3600" kern="0" dirty="0"/>
              <a:t>Questions?</a:t>
            </a:r>
          </a:p>
          <a:p>
            <a:pPr algn="ctr">
              <a:buNone/>
            </a:pPr>
            <a:endParaRPr lang="en-US" kern="0" dirty="0"/>
          </a:p>
          <a:p>
            <a:pPr algn="ctr">
              <a:buNone/>
            </a:pPr>
            <a:endParaRPr lang="en-US" kern="0" dirty="0"/>
          </a:p>
          <a:p>
            <a:pPr algn="ctr">
              <a:buFont typeface="Wingdings" pitchFamily="2" charset="2"/>
              <a:buNone/>
            </a:pPr>
            <a:r>
              <a:rPr lang="en-US" sz="2800" kern="0" dirty="0"/>
              <a:t>Thank you!</a:t>
            </a:r>
          </a:p>
        </p:txBody>
      </p:sp>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57073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a:t>Introduction</a:t>
            </a:r>
            <a:endParaRPr lang="en-US" sz="3200" dirty="0"/>
          </a:p>
        </p:txBody>
      </p:sp>
      <p:sp>
        <p:nvSpPr>
          <p:cNvPr id="3" name="Content Placeholder 2"/>
          <p:cNvSpPr>
            <a:spLocks noGrp="1"/>
          </p:cNvSpPr>
          <p:nvPr>
            <p:ph idx="1"/>
          </p:nvPr>
        </p:nvSpPr>
        <p:spPr>
          <a:xfrm>
            <a:off x="835701" y="1328429"/>
            <a:ext cx="7772400" cy="5072371"/>
          </a:xfrm>
        </p:spPr>
        <p:txBody>
          <a:bodyPr/>
          <a:lstStyle/>
          <a:p>
            <a:pPr marL="0" indent="0">
              <a:lnSpc>
                <a:spcPct val="115000"/>
              </a:lnSpc>
              <a:spcBef>
                <a:spcPts val="0"/>
              </a:spcBef>
              <a:spcAft>
                <a:spcPts val="0"/>
              </a:spcAft>
              <a:buClr>
                <a:srgbClr val="5F5F5F"/>
              </a:buClr>
              <a:buNone/>
            </a:pPr>
            <a:endParaRPr lang="en-US" sz="1800" b="1" dirty="0">
              <a:solidFill>
                <a:prstClr val="black"/>
              </a:solidFill>
              <a:ea typeface="Calibri" panose="020F0502020204030204" pitchFamily="34" charset="0"/>
              <a:cs typeface="Times New Roman" panose="02020603050405020304" pitchFamily="18" charset="0"/>
            </a:endParaRPr>
          </a:p>
          <a:p>
            <a:pPr>
              <a:lnSpc>
                <a:spcPct val="115000"/>
              </a:lnSpc>
              <a:spcBef>
                <a:spcPts val="0"/>
              </a:spcBef>
              <a:spcAft>
                <a:spcPts val="0"/>
              </a:spcAft>
              <a:buClr>
                <a:srgbClr val="5F5F5F"/>
              </a:buClr>
              <a:buFont typeface="Wingdings" panose="05000000000000000000" pitchFamily="2" charset="2"/>
              <a:buChar char="ü"/>
            </a:pPr>
            <a:r>
              <a:rPr lang="en-US" dirty="0">
                <a:solidFill>
                  <a:prstClr val="black"/>
                </a:solidFill>
                <a:ea typeface="Calibri" panose="020F0502020204030204" pitchFamily="34" charset="0"/>
                <a:cs typeface="Times New Roman" panose="02020603050405020304" pitchFamily="18" charset="0"/>
              </a:rPr>
              <a:t>What is Photogrammetry?   </a:t>
            </a:r>
          </a:p>
          <a:p>
            <a:pPr marL="0" indent="0">
              <a:lnSpc>
                <a:spcPct val="115000"/>
              </a:lnSpc>
              <a:spcBef>
                <a:spcPts val="0"/>
              </a:spcBef>
              <a:spcAft>
                <a:spcPts val="0"/>
              </a:spcAft>
              <a:buClr>
                <a:srgbClr val="5F5F5F"/>
              </a:buClr>
              <a:buNone/>
            </a:pPr>
            <a:r>
              <a:rPr lang="en-US" sz="1800" dirty="0">
                <a:solidFill>
                  <a:prstClr val="black"/>
                </a:solidFill>
                <a:ea typeface="Calibri" panose="020F0502020204030204" pitchFamily="34" charset="0"/>
                <a:cs typeface="Times New Roman" panose="02020603050405020304" pitchFamily="18" charset="0"/>
              </a:rPr>
              <a:t>The process of collecting precise elevation data and creating maps through the use of aerial imagery combined with surveyed ground control and LiDAR point clouds to achieve a vertical accuracy of 3 inches or better.</a:t>
            </a:r>
          </a:p>
          <a:p>
            <a:pPr marL="0" indent="0">
              <a:lnSpc>
                <a:spcPct val="115000"/>
              </a:lnSpc>
              <a:spcBef>
                <a:spcPts val="0"/>
              </a:spcBef>
              <a:spcAft>
                <a:spcPts val="0"/>
              </a:spcAft>
              <a:buClr>
                <a:srgbClr val="5F5F5F"/>
              </a:buClr>
              <a:buNone/>
            </a:pPr>
            <a:endParaRPr lang="en-US" sz="1200" dirty="0">
              <a:solidFill>
                <a:prstClr val="black"/>
              </a:solidFill>
              <a:ea typeface="Calibri" panose="020F0502020204030204" pitchFamily="34" charset="0"/>
              <a:cs typeface="Times New Roman" panose="02020603050405020304" pitchFamily="18" charset="0"/>
            </a:endParaRPr>
          </a:p>
          <a:p>
            <a:pPr>
              <a:lnSpc>
                <a:spcPct val="115000"/>
              </a:lnSpc>
              <a:spcBef>
                <a:spcPts val="0"/>
              </a:spcBef>
              <a:spcAft>
                <a:spcPts val="0"/>
              </a:spcAft>
              <a:buClr>
                <a:srgbClr val="5F5F5F"/>
              </a:buClr>
              <a:buFont typeface="Wingdings" panose="05000000000000000000" pitchFamily="2" charset="2"/>
              <a:buChar char="ü"/>
            </a:pPr>
            <a:r>
              <a:rPr lang="en-US" dirty="0">
                <a:solidFill>
                  <a:prstClr val="black"/>
                </a:solidFill>
                <a:ea typeface="Calibri" panose="020F0502020204030204" pitchFamily="34" charset="0"/>
                <a:cs typeface="Times New Roman" panose="02020603050405020304" pitchFamily="18" charset="0"/>
              </a:rPr>
              <a:t>Why is Photogrammetry needed?</a:t>
            </a:r>
          </a:p>
          <a:p>
            <a:pPr marL="0" indent="0">
              <a:lnSpc>
                <a:spcPct val="115000"/>
              </a:lnSpc>
              <a:spcBef>
                <a:spcPts val="0"/>
              </a:spcBef>
              <a:spcAft>
                <a:spcPts val="0"/>
              </a:spcAft>
              <a:buClr>
                <a:srgbClr val="5F5F5F"/>
              </a:buClr>
              <a:buNone/>
            </a:pPr>
            <a:r>
              <a:rPr lang="en-US" sz="1800" dirty="0">
                <a:solidFill>
                  <a:prstClr val="black"/>
                </a:solidFill>
                <a:ea typeface="Calibri" panose="020F0502020204030204" pitchFamily="34" charset="0"/>
                <a:cs typeface="Times New Roman" panose="02020603050405020304" pitchFamily="18" charset="0"/>
              </a:rPr>
              <a:t>Provides engineering grade base mapping and elevation data for transportation improvement project planning and design.  </a:t>
            </a:r>
          </a:p>
          <a:p>
            <a:pPr marL="0" lvl="0" indent="0">
              <a:lnSpc>
                <a:spcPct val="115000"/>
              </a:lnSpc>
              <a:spcBef>
                <a:spcPts val="0"/>
              </a:spcBef>
              <a:spcAft>
                <a:spcPts val="0"/>
              </a:spcAft>
              <a:buClr>
                <a:srgbClr val="5F5F5F"/>
              </a:buClr>
              <a:buNone/>
            </a:pPr>
            <a:endParaRPr lang="en-US" sz="1200" b="1" dirty="0">
              <a:solidFill>
                <a:prstClr val="black"/>
              </a:solidFill>
              <a:ea typeface="Calibri" panose="020F0502020204030204" pitchFamily="34" charset="0"/>
              <a:cs typeface="Times New Roman" panose="02020603050405020304" pitchFamily="18" charset="0"/>
            </a:endParaRPr>
          </a:p>
          <a:p>
            <a:pPr lvl="0">
              <a:lnSpc>
                <a:spcPct val="115000"/>
              </a:lnSpc>
              <a:spcBef>
                <a:spcPts val="0"/>
              </a:spcBef>
              <a:spcAft>
                <a:spcPts val="0"/>
              </a:spcAft>
              <a:buClr>
                <a:srgbClr val="5F5F5F"/>
              </a:buClr>
              <a:buFont typeface="Wingdings" panose="05000000000000000000" pitchFamily="2" charset="2"/>
              <a:buChar char="ü"/>
            </a:pPr>
            <a:r>
              <a:rPr lang="en-US" dirty="0">
                <a:solidFill>
                  <a:prstClr val="black"/>
                </a:solidFill>
                <a:ea typeface="Calibri" panose="020F0502020204030204" pitchFamily="34" charset="0"/>
                <a:cs typeface="Times New Roman" panose="02020603050405020304" pitchFamily="18" charset="0"/>
              </a:rPr>
              <a:t>How is Photogrammetry beneficial?</a:t>
            </a:r>
            <a:endParaRPr lang="en-US" sz="800" dirty="0">
              <a:solidFill>
                <a:prstClr val="black"/>
              </a:solidFill>
              <a:ea typeface="Calibri" panose="020F0502020204030204" pitchFamily="34" charset="0"/>
              <a:cs typeface="Times New Roman" panose="02020603050405020304" pitchFamily="18" charset="0"/>
            </a:endParaRPr>
          </a:p>
          <a:p>
            <a:pPr lvl="0">
              <a:buClr>
                <a:srgbClr val="5F5F5F"/>
              </a:buClr>
              <a:buFont typeface="Wingdings" panose="05000000000000000000" pitchFamily="2" charset="2"/>
              <a:buChar char="§"/>
            </a:pPr>
            <a:r>
              <a:rPr lang="en-US" sz="1800" dirty="0">
                <a:solidFill>
                  <a:prstClr val="black"/>
                </a:solidFill>
              </a:rPr>
              <a:t>Allows coverage of a much larger area than conventional survey.</a:t>
            </a:r>
          </a:p>
          <a:p>
            <a:pPr marL="0" lvl="0" indent="0">
              <a:buClr>
                <a:srgbClr val="5F5F5F"/>
              </a:buClr>
              <a:buNone/>
            </a:pPr>
            <a:endParaRPr lang="en-US" sz="800" dirty="0">
              <a:solidFill>
                <a:prstClr val="black"/>
              </a:solidFill>
            </a:endParaRPr>
          </a:p>
          <a:p>
            <a:pPr lvl="0">
              <a:buClr>
                <a:srgbClr val="5F5F5F"/>
              </a:buClr>
              <a:buFont typeface="Wingdings" panose="05000000000000000000" pitchFamily="2" charset="2"/>
              <a:buChar char="§"/>
            </a:pPr>
            <a:r>
              <a:rPr lang="en-US" sz="1800" dirty="0">
                <a:solidFill>
                  <a:prstClr val="black"/>
                </a:solidFill>
              </a:rPr>
              <a:t>Aerial imagery and LiDAR are literally a snapshot in time of existing conditions which allows staff to return to the same point in time to gather additional data.</a:t>
            </a:r>
          </a:p>
          <a:p>
            <a:pPr marL="0" indent="0">
              <a:lnSpc>
                <a:spcPct val="115000"/>
              </a:lnSpc>
              <a:spcBef>
                <a:spcPts val="0"/>
              </a:spcBef>
              <a:spcAft>
                <a:spcPts val="0"/>
              </a:spcAft>
              <a:buClr>
                <a:srgbClr val="5F5F5F"/>
              </a:buClr>
              <a:buNone/>
            </a:pPr>
            <a:endParaRPr lang="en-US" sz="1800" dirty="0">
              <a:solidFill>
                <a:prstClr val="black"/>
              </a:solidFill>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7148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Introduction</a:t>
            </a:r>
          </a:p>
        </p:txBody>
      </p:sp>
      <p:sp>
        <p:nvSpPr>
          <p:cNvPr id="3" name="Content Placeholder 2"/>
          <p:cNvSpPr>
            <a:spLocks noGrp="1"/>
          </p:cNvSpPr>
          <p:nvPr>
            <p:ph idx="1"/>
          </p:nvPr>
        </p:nvSpPr>
        <p:spPr>
          <a:xfrm>
            <a:off x="623455" y="1393963"/>
            <a:ext cx="8333167" cy="5344116"/>
          </a:xfrm>
        </p:spPr>
        <p:txBody>
          <a:bodyPr/>
          <a:lstStyle/>
          <a:p>
            <a:pPr marL="0" indent="0">
              <a:lnSpc>
                <a:spcPct val="115000"/>
              </a:lnSpc>
              <a:spcBef>
                <a:spcPts val="0"/>
              </a:spcBef>
              <a:spcAft>
                <a:spcPts val="0"/>
              </a:spcAft>
              <a:buNone/>
            </a:pPr>
            <a:endParaRPr lang="en-US" sz="1800" b="1" dirty="0"/>
          </a:p>
          <a:p>
            <a:pPr>
              <a:lnSpc>
                <a:spcPct val="115000"/>
              </a:lnSpc>
              <a:spcBef>
                <a:spcPts val="0"/>
              </a:spcBef>
              <a:spcAft>
                <a:spcPts val="0"/>
              </a:spcAft>
              <a:buFont typeface="Wingdings" panose="05000000000000000000" pitchFamily="2" charset="2"/>
              <a:buChar char="ü"/>
            </a:pPr>
            <a:r>
              <a:rPr lang="en-US" dirty="0"/>
              <a:t>Cross-divisional partnership between DTIM and DTSD</a:t>
            </a:r>
          </a:p>
          <a:p>
            <a:pPr marL="300038" lvl="1" indent="0">
              <a:lnSpc>
                <a:spcPct val="115000"/>
              </a:lnSpc>
              <a:spcBef>
                <a:spcPts val="0"/>
              </a:spcBef>
              <a:spcAft>
                <a:spcPts val="0"/>
              </a:spcAft>
              <a:buClr>
                <a:schemeClr val="bg2">
                  <a:lumMod val="50000"/>
                </a:schemeClr>
              </a:buClr>
              <a:buSzPct val="95000"/>
              <a:buNone/>
            </a:pPr>
            <a:r>
              <a:rPr lang="en-US" sz="1800" dirty="0">
                <a:ea typeface="Calibri" panose="020F0502020204030204" pitchFamily="34" charset="0"/>
                <a:cs typeface="Times New Roman" panose="02020603050405020304" pitchFamily="18" charset="0"/>
              </a:rPr>
              <a:t>DTIM Aeronautics provides pilots for DTSD Photogrammetry aerial imagery flight missions.</a:t>
            </a:r>
          </a:p>
          <a:p>
            <a:pPr marL="0" indent="0">
              <a:lnSpc>
                <a:spcPct val="115000"/>
              </a:lnSpc>
              <a:spcBef>
                <a:spcPts val="0"/>
              </a:spcBef>
              <a:spcAft>
                <a:spcPts val="0"/>
              </a:spcAft>
              <a:buNone/>
            </a:pPr>
            <a:endParaRPr lang="en-US" sz="2000" dirty="0">
              <a:cs typeface="Times New Roman" panose="02020603050405020304" pitchFamily="18" charset="0"/>
            </a:endParaRPr>
          </a:p>
          <a:p>
            <a:pPr>
              <a:lnSpc>
                <a:spcPct val="115000"/>
              </a:lnSpc>
              <a:spcBef>
                <a:spcPts val="0"/>
              </a:spcBef>
              <a:spcAft>
                <a:spcPts val="0"/>
              </a:spcAft>
              <a:buFont typeface="Wingdings" panose="05000000000000000000" pitchFamily="2" charset="2"/>
              <a:buChar char="ü"/>
            </a:pPr>
            <a:r>
              <a:rPr lang="en-US" dirty="0"/>
              <a:t>Photogrammetry unit provides new, recent and historical aerial imagery to multiple areas within WisDOT including:</a:t>
            </a:r>
          </a:p>
          <a:p>
            <a:pPr lvl="2">
              <a:buFont typeface="Wingdings" panose="05000000000000000000" pitchFamily="2" charset="2"/>
              <a:buChar char="§"/>
            </a:pPr>
            <a:r>
              <a:rPr lang="en-US" dirty="0"/>
              <a:t>DTSD – highways, facilities, environmental</a:t>
            </a:r>
          </a:p>
          <a:p>
            <a:pPr marL="1028700" lvl="3" indent="0">
              <a:buNone/>
            </a:pPr>
            <a:r>
              <a:rPr lang="en-US" sz="1600" dirty="0"/>
              <a:t>Requests originate from the Region Survey Coordinators</a:t>
            </a:r>
          </a:p>
          <a:p>
            <a:pPr lvl="2">
              <a:buFont typeface="Wingdings" panose="05000000000000000000" pitchFamily="2" charset="2"/>
              <a:buChar char="§"/>
            </a:pPr>
            <a:r>
              <a:rPr lang="en-US" dirty="0"/>
              <a:t>DTIM – facilities, airports, rails</a:t>
            </a:r>
          </a:p>
          <a:p>
            <a:pPr lvl="2">
              <a:buFont typeface="Wingdings" panose="05000000000000000000" pitchFamily="2" charset="2"/>
              <a:buChar char="§"/>
            </a:pPr>
            <a:r>
              <a:rPr lang="en-US" dirty="0"/>
              <a:t>OGC – court exhibits, historical review</a:t>
            </a:r>
          </a:p>
          <a:p>
            <a:pPr lvl="2">
              <a:buFont typeface="Wingdings" panose="05000000000000000000" pitchFamily="2" charset="2"/>
              <a:buChar char="§"/>
            </a:pPr>
            <a:r>
              <a:rPr lang="en-US" dirty="0"/>
              <a:t>DSP – investigations, court exhibits, large event strategic planning</a:t>
            </a:r>
          </a:p>
          <a:p>
            <a:pPr marL="0" indent="0">
              <a:lnSpc>
                <a:spcPct val="115000"/>
              </a:lnSpc>
              <a:spcBef>
                <a:spcPts val="0"/>
              </a:spcBef>
              <a:spcAft>
                <a:spcPts val="0"/>
              </a:spcAft>
              <a:buNone/>
            </a:pPr>
            <a:endParaRPr lang="en-US" sz="1800" b="1" dirty="0">
              <a:ea typeface="Calibri" panose="020F0502020204030204" pitchFamily="34" charset="0"/>
              <a:cs typeface="Times New Roman" panose="02020603050405020304" pitchFamily="18" charset="0"/>
            </a:endParaRPr>
          </a:p>
          <a:p>
            <a:pPr marL="0" indent="0">
              <a:lnSpc>
                <a:spcPct val="115000"/>
              </a:lnSpc>
              <a:spcBef>
                <a:spcPts val="0"/>
              </a:spcBef>
              <a:spcAft>
                <a:spcPts val="0"/>
              </a:spcAft>
              <a:buNone/>
            </a:pPr>
            <a:endParaRPr lang="en-US" sz="1800" dirty="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9382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736" y="876285"/>
            <a:ext cx="7875104" cy="445273"/>
          </a:xfrm>
        </p:spPr>
        <p:txBody>
          <a:bodyPr/>
          <a:lstStyle/>
          <a:p>
            <a:r>
              <a:rPr lang="en-US" sz="3200" dirty="0"/>
              <a:t>WisDOT aerial imagery equipment</a:t>
            </a:r>
          </a:p>
        </p:txBody>
      </p:sp>
      <p:sp>
        <p:nvSpPr>
          <p:cNvPr id="3" name="Content Placeholder 2"/>
          <p:cNvSpPr>
            <a:spLocks noGrp="1"/>
          </p:cNvSpPr>
          <p:nvPr>
            <p:ph idx="1"/>
          </p:nvPr>
        </p:nvSpPr>
        <p:spPr>
          <a:xfrm>
            <a:off x="899410" y="1656358"/>
            <a:ext cx="7817469" cy="465316"/>
          </a:xfrm>
        </p:spPr>
        <p:txBody>
          <a:bodyPr/>
          <a:lstStyle/>
          <a:p>
            <a:pPr>
              <a:buFont typeface="Wingdings" panose="05000000000000000000" pitchFamily="2" charset="2"/>
              <a:buChar char="ü"/>
            </a:pPr>
            <a:r>
              <a:rPr lang="en-US" sz="2000"/>
              <a:t>Camera system and aircraft:</a:t>
            </a:r>
          </a:p>
          <a:p>
            <a:pPr marL="0" indent="0">
              <a:buNone/>
            </a:pPr>
            <a:endParaRPr lang="en-US" dirty="0"/>
          </a:p>
        </p:txBody>
      </p:sp>
      <p:sp>
        <p:nvSpPr>
          <p:cNvPr id="7" name="Content Placeholder 2"/>
          <p:cNvSpPr txBox="1">
            <a:spLocks/>
          </p:cNvSpPr>
          <p:nvPr/>
        </p:nvSpPr>
        <p:spPr bwMode="auto">
          <a:xfrm>
            <a:off x="506896" y="2842012"/>
            <a:ext cx="3028950" cy="26860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p>
            <a:pPr marL="257175" indent="-257175" fontAlgn="base">
              <a:spcBef>
                <a:spcPct val="20000"/>
              </a:spcBef>
              <a:spcAft>
                <a:spcPct val="0"/>
              </a:spcAft>
              <a:buClr>
                <a:srgbClr val="5F5F5F"/>
              </a:buClr>
              <a:buSzPct val="110000"/>
              <a:defRPr/>
            </a:pPr>
            <a:endParaRPr lang="en-US" sz="2400" kern="0" dirty="0">
              <a:solidFill>
                <a:prstClr val="black"/>
              </a:solidFill>
            </a:endParaRPr>
          </a:p>
        </p:txBody>
      </p:sp>
      <p:pic>
        <p:nvPicPr>
          <p:cNvPr id="1026" name="Picture 2" descr="Q:\AI_MISC\vonderohe_DMC_research\Close-up of Camera in Plane.JPG"/>
          <p:cNvPicPr>
            <a:picLocks noChangeAspect="1" noChangeArrowheads="1"/>
          </p:cNvPicPr>
          <p:nvPr/>
        </p:nvPicPr>
        <p:blipFill>
          <a:blip r:embed="rId3" cstate="print"/>
          <a:srcRect/>
          <a:stretch>
            <a:fillRect/>
          </a:stretch>
        </p:blipFill>
        <p:spPr bwMode="auto">
          <a:xfrm>
            <a:off x="981856" y="2221372"/>
            <a:ext cx="3647294" cy="2409819"/>
          </a:xfrm>
          <a:prstGeom prst="rect">
            <a:avLst/>
          </a:prstGeom>
          <a:noFill/>
        </p:spPr>
      </p:pic>
      <p:pic>
        <p:nvPicPr>
          <p:cNvPr id="9" name="Picture 6"/>
          <p:cNvPicPr>
            <a:picLocks noChangeArrowheads="1"/>
          </p:cNvPicPr>
          <p:nvPr/>
        </p:nvPicPr>
        <p:blipFill>
          <a:blip r:embed="rId4" cstate="print"/>
          <a:srcRect/>
          <a:stretch>
            <a:fillRect/>
          </a:stretch>
        </p:blipFill>
        <p:spPr bwMode="auto">
          <a:xfrm>
            <a:off x="4624465" y="3729720"/>
            <a:ext cx="3809375" cy="2641080"/>
          </a:xfrm>
          <a:prstGeom prst="rect">
            <a:avLst/>
          </a:prstGeom>
          <a:noFill/>
          <a:ln w="9525">
            <a:noFill/>
            <a:miter lim="800000"/>
            <a:headEnd/>
            <a:tailEnd/>
          </a:ln>
        </p:spPr>
      </p:pic>
      <p:sp>
        <p:nvSpPr>
          <p:cNvPr id="10" name="Rectangle 9"/>
          <p:cNvSpPr/>
          <p:nvPr/>
        </p:nvSpPr>
        <p:spPr>
          <a:xfrm>
            <a:off x="1617784" y="4691813"/>
            <a:ext cx="2152850" cy="535531"/>
          </a:xfrm>
          <a:prstGeom prst="rect">
            <a:avLst/>
          </a:prstGeom>
        </p:spPr>
        <p:txBody>
          <a:bodyPr wrap="square">
            <a:spAutoFit/>
          </a:bodyPr>
          <a:lstStyle/>
          <a:p>
            <a:pPr algn="ctr">
              <a:lnSpc>
                <a:spcPct val="90000"/>
              </a:lnSpc>
              <a:spcBef>
                <a:spcPct val="20000"/>
              </a:spcBef>
              <a:buClr>
                <a:srgbClr val="FFCC00"/>
              </a:buClr>
            </a:pPr>
            <a:r>
              <a:rPr lang="en-US" sz="1600" dirty="0"/>
              <a:t>Zeiss RMK TOP 15 </a:t>
            </a:r>
            <a:br>
              <a:rPr lang="en-US" sz="1600" dirty="0"/>
            </a:br>
            <a:r>
              <a:rPr lang="en-US" sz="1600" dirty="0"/>
              <a:t>Optical Film Camera</a:t>
            </a:r>
          </a:p>
        </p:txBody>
      </p:sp>
      <p:sp>
        <p:nvSpPr>
          <p:cNvPr id="11" name="Rectangle 10"/>
          <p:cNvSpPr/>
          <p:nvPr/>
        </p:nvSpPr>
        <p:spPr>
          <a:xfrm>
            <a:off x="5296862" y="3429673"/>
            <a:ext cx="2512676" cy="313932"/>
          </a:xfrm>
          <a:prstGeom prst="rect">
            <a:avLst/>
          </a:prstGeom>
        </p:spPr>
        <p:txBody>
          <a:bodyPr wrap="none">
            <a:spAutoFit/>
          </a:bodyPr>
          <a:lstStyle/>
          <a:p>
            <a:pPr marL="47625" indent="-47625" algn="ctr">
              <a:lnSpc>
                <a:spcPct val="90000"/>
              </a:lnSpc>
            </a:pPr>
            <a:r>
              <a:rPr lang="en-US" sz="1600" dirty="0"/>
              <a:t>Cessna Turbo 210 Aircraft</a:t>
            </a:r>
          </a:p>
        </p:txBody>
      </p:sp>
      <p:sp>
        <p:nvSpPr>
          <p:cNvPr id="4" name="Slide Number Placeholder 3"/>
          <p:cNvSpPr>
            <a:spLocks noGrp="1"/>
          </p:cNvSpPr>
          <p:nvPr>
            <p:ph type="sldNum" sz="quarter" idx="12"/>
          </p:nvPr>
        </p:nvSpPr>
        <p:spPr/>
        <p:txBody>
          <a:bodyPr/>
          <a:lstStyle/>
          <a:p>
            <a:fld id="{8D54F873-97B0-48EF-BBC3-8C05D51956D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0851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637081" y="678737"/>
            <a:ext cx="7669967" cy="635782"/>
          </a:xfrm>
        </p:spPr>
        <p:txBody>
          <a:bodyPr/>
          <a:lstStyle/>
          <a:p>
            <a:r>
              <a:rPr lang="en-US" altLang="en-US" sz="3200" dirty="0"/>
              <a:t>Vertical aerial imagery</a:t>
            </a:r>
            <a:endParaRPr lang="en-US" sz="3200" dirty="0"/>
          </a:p>
        </p:txBody>
      </p:sp>
      <p:sp>
        <p:nvSpPr>
          <p:cNvPr id="3" name="Content Placeholder 2"/>
          <p:cNvSpPr>
            <a:spLocks noGrp="1"/>
          </p:cNvSpPr>
          <p:nvPr>
            <p:ph idx="1"/>
          </p:nvPr>
        </p:nvSpPr>
        <p:spPr>
          <a:xfrm>
            <a:off x="838200" y="1393963"/>
            <a:ext cx="7803630" cy="5074293"/>
          </a:xfrm>
        </p:spPr>
        <p:txBody>
          <a:bodyPr/>
          <a:lstStyle/>
          <a:p>
            <a:pPr marL="0" indent="0">
              <a:lnSpc>
                <a:spcPct val="115000"/>
              </a:lnSpc>
              <a:spcBef>
                <a:spcPts val="0"/>
              </a:spcBef>
              <a:spcAft>
                <a:spcPts val="0"/>
              </a:spcAft>
              <a:buNone/>
            </a:pPr>
            <a:endParaRPr lang="en-US" sz="1800" b="1" dirty="0"/>
          </a:p>
          <a:p>
            <a:pPr marL="0" indent="0">
              <a:lnSpc>
                <a:spcPct val="115000"/>
              </a:lnSpc>
              <a:spcBef>
                <a:spcPts val="0"/>
              </a:spcBef>
              <a:spcAft>
                <a:spcPts val="0"/>
              </a:spcAft>
              <a:buNone/>
            </a:pPr>
            <a:endParaRPr lang="en-US" sz="1800" dirty="0">
              <a:ea typeface="Calibri" panose="020F0502020204030204" pitchFamily="34" charset="0"/>
              <a:cs typeface="Times New Roman" panose="02020603050405020304" pitchFamily="18" charset="0"/>
            </a:endParaRPr>
          </a:p>
        </p:txBody>
      </p:sp>
      <p:sp>
        <p:nvSpPr>
          <p:cNvPr id="7" name="Rectangle 3"/>
          <p:cNvSpPr txBox="1">
            <a:spLocks noChangeArrowheads="1"/>
          </p:cNvSpPr>
          <p:nvPr/>
        </p:nvSpPr>
        <p:spPr bwMode="auto">
          <a:xfrm>
            <a:off x="236450" y="1819490"/>
            <a:ext cx="4215477" cy="4581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chemeClr val="hlink"/>
              </a:buClr>
              <a:buSzPct val="110000"/>
              <a:buFont typeface="Wingdings" pitchFamily="2" charset="2"/>
              <a:buBlip>
                <a:blip r:embed="rId3"/>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60000"/>
              <a:buFont typeface="Wingdings" pitchFamily="2" charset="2"/>
              <a:buChar char="n"/>
              <a:defRPr sz="2100">
                <a:solidFill>
                  <a:schemeClr val="tx1"/>
                </a:solidFill>
                <a:latin typeface="+mn-lt"/>
              </a:defRPr>
            </a:lvl2pPr>
            <a:lvl3pPr marL="857250" indent="-171450" algn="l" rtl="0" eaLnBrk="1" fontAlgn="base" hangingPunct="1">
              <a:spcBef>
                <a:spcPct val="20000"/>
              </a:spcBef>
              <a:spcAft>
                <a:spcPct val="0"/>
              </a:spcAft>
              <a:buClr>
                <a:schemeClr val="hlink"/>
              </a:buClr>
              <a:buSzPct val="95000"/>
              <a:buFont typeface="Wingdings" pitchFamily="2" charset="2"/>
              <a:buChar char="w"/>
              <a:defRPr sz="1800">
                <a:solidFill>
                  <a:schemeClr val="tx1"/>
                </a:solidFill>
                <a:latin typeface="+mn-lt"/>
              </a:defRPr>
            </a:lvl3pPr>
            <a:lvl4pPr marL="1200150" indent="-171450" algn="l" rtl="0" eaLnBrk="1" fontAlgn="base" hangingPunct="1">
              <a:spcBef>
                <a:spcPct val="20000"/>
              </a:spcBef>
              <a:spcAft>
                <a:spcPct val="0"/>
              </a:spcAft>
              <a:buClr>
                <a:schemeClr val="tx1"/>
              </a:buClr>
              <a:buSzPct val="65000"/>
              <a:buFont typeface="Wingdings" pitchFamily="2" charset="2"/>
              <a:buChar char="n"/>
              <a:defRPr sz="1500">
                <a:solidFill>
                  <a:schemeClr val="tx1"/>
                </a:solidFill>
                <a:latin typeface="+mn-lt"/>
              </a:defRPr>
            </a:lvl4pPr>
            <a:lvl5pPr marL="15430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1"/>
                </a:solidFill>
                <a:latin typeface="+mn-lt"/>
              </a:defRPr>
            </a:lvl9pPr>
          </a:lstStyle>
          <a:p>
            <a:pPr lvl="1">
              <a:buSzPct val="95000"/>
              <a:buFont typeface="Wingdings" panose="05000000000000000000" pitchFamily="2" charset="2"/>
              <a:buChar char="ü"/>
            </a:pPr>
            <a:r>
              <a:rPr lang="en-US" altLang="en-US" sz="1800" kern="0" dirty="0"/>
              <a:t>Photograph taken looking straight down (nadir)</a:t>
            </a:r>
          </a:p>
          <a:p>
            <a:pPr lvl="1">
              <a:buSzPct val="95000"/>
              <a:buFont typeface="Wingdings" panose="05000000000000000000" pitchFamily="2" charset="2"/>
              <a:buChar char="ü"/>
            </a:pPr>
            <a:endParaRPr lang="en-US" altLang="en-US" sz="1800" kern="0" dirty="0"/>
          </a:p>
          <a:p>
            <a:pPr lvl="1">
              <a:buSzPct val="95000"/>
              <a:buFont typeface="Wingdings" panose="05000000000000000000" pitchFamily="2" charset="2"/>
              <a:buChar char="ü"/>
            </a:pPr>
            <a:r>
              <a:rPr lang="en-US" sz="1800" dirty="0"/>
              <a:t>High resolution images</a:t>
            </a:r>
          </a:p>
          <a:p>
            <a:pPr marL="342900" lvl="1" indent="0">
              <a:buSzPct val="95000"/>
              <a:buNone/>
            </a:pPr>
            <a:endParaRPr lang="en-US" altLang="en-US" sz="1800" kern="0" dirty="0"/>
          </a:p>
          <a:p>
            <a:pPr lvl="1">
              <a:buSzPct val="95000"/>
              <a:buFont typeface="Wingdings" panose="05000000000000000000" pitchFamily="2" charset="2"/>
              <a:buChar char="ü"/>
            </a:pPr>
            <a:r>
              <a:rPr lang="en-US" altLang="en-US" sz="1800" kern="0" dirty="0"/>
              <a:t>Inhouse black &amp; white film imagery is scanned at a high resolution</a:t>
            </a:r>
          </a:p>
          <a:p>
            <a:pPr lvl="1">
              <a:buSzPct val="95000"/>
              <a:buFont typeface="Wingdings" panose="05000000000000000000" pitchFamily="2" charset="2"/>
              <a:buChar char="ü"/>
            </a:pPr>
            <a:endParaRPr lang="en-US" altLang="en-US" sz="1800" kern="0" dirty="0"/>
          </a:p>
          <a:p>
            <a:pPr lvl="1">
              <a:buSzPct val="95000"/>
              <a:buFont typeface="Wingdings" panose="05000000000000000000" pitchFamily="2" charset="2"/>
              <a:buChar char="ü"/>
            </a:pPr>
            <a:r>
              <a:rPr lang="en-US" altLang="en-US" sz="1800" kern="0" dirty="0"/>
              <a:t>Consulting digital color imagery </a:t>
            </a:r>
          </a:p>
          <a:p>
            <a:pPr lvl="1">
              <a:buSzPct val="95000"/>
              <a:buFont typeface="Wingdings" panose="05000000000000000000" pitchFamily="2" charset="2"/>
              <a:buChar char="ü"/>
            </a:pPr>
            <a:endParaRPr lang="en-US" altLang="en-US" sz="1800" kern="0" dirty="0"/>
          </a:p>
          <a:p>
            <a:pPr lvl="1">
              <a:buClr>
                <a:prstClr val="black"/>
              </a:buClr>
              <a:buSzPct val="95000"/>
              <a:buFont typeface="Wingdings" pitchFamily="2" charset="2"/>
              <a:buChar char="ü"/>
            </a:pPr>
            <a:r>
              <a:rPr lang="en-US" sz="1800" dirty="0">
                <a:solidFill>
                  <a:prstClr val="black"/>
                </a:solidFill>
              </a:rPr>
              <a:t>Scale varies</a:t>
            </a:r>
          </a:p>
          <a:p>
            <a:pPr marL="342900" lvl="1" indent="0">
              <a:buClr>
                <a:prstClr val="black"/>
              </a:buClr>
              <a:buSzPct val="95000"/>
              <a:buNone/>
            </a:pPr>
            <a:endParaRPr lang="en-US" altLang="en-US" sz="2000" kern="0" dirty="0"/>
          </a:p>
          <a:p>
            <a:pPr lvl="1">
              <a:buSzPct val="95000"/>
              <a:buFont typeface="Wingdings" panose="05000000000000000000" pitchFamily="2" charset="2"/>
              <a:buChar char="ü"/>
            </a:pPr>
            <a:endParaRPr lang="en-US" altLang="en-US" sz="2400" kern="0" dirty="0"/>
          </a:p>
          <a:p>
            <a:pPr lvl="1">
              <a:buFontTx/>
              <a:buNone/>
            </a:pPr>
            <a:endParaRPr lang="en-US" altLang="en-US" sz="2000" kern="0" dirty="0"/>
          </a:p>
          <a:p>
            <a:pPr>
              <a:buFontTx/>
              <a:buNone/>
            </a:pPr>
            <a:endParaRPr lang="en-US" altLang="en-US" b="1" kern="0" dirty="0"/>
          </a:p>
          <a:p>
            <a:pPr>
              <a:buFontTx/>
              <a:buNone/>
            </a:pPr>
            <a:endParaRPr lang="en-US" altLang="en-US" b="1" kern="0" dirty="0"/>
          </a:p>
          <a:p>
            <a:pPr>
              <a:buFontTx/>
              <a:buNone/>
            </a:pPr>
            <a:endParaRPr lang="en-US" altLang="en-US" b="1" kern="0" dirty="0"/>
          </a:p>
          <a:p>
            <a:pPr>
              <a:buFontTx/>
              <a:buNone/>
            </a:pPr>
            <a:endParaRPr lang="en-US" altLang="en-US" b="1" kern="0" dirty="0"/>
          </a:p>
          <a:p>
            <a:pPr>
              <a:buFontTx/>
              <a:buNone/>
            </a:pPr>
            <a:endParaRPr lang="en-US" altLang="en-US" b="1" kern="0" dirty="0"/>
          </a:p>
        </p:txBody>
      </p:sp>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7121" y="1417637"/>
            <a:ext cx="4572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4474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8835" y="4792579"/>
            <a:ext cx="8241632" cy="1803093"/>
          </a:xfrm>
        </p:spPr>
        <p:txBody>
          <a:bodyPr/>
          <a:lstStyle/>
          <a:p>
            <a:br>
              <a:rPr lang="en-US" sz="1800" dirty="0"/>
            </a:br>
            <a:r>
              <a:rPr lang="en-US" sz="1800" dirty="0"/>
              <a:t>Flights are designed with 60% image overlap to provide stereo viewing to measure elevation and mapping features</a:t>
            </a:r>
            <a:br>
              <a:rPr lang="en-US" sz="1800" dirty="0"/>
            </a:br>
            <a:br>
              <a:rPr lang="en-US" sz="1600" dirty="0"/>
            </a:br>
            <a:r>
              <a:rPr lang="en-US" sz="1600" dirty="0"/>
              <a:t>Portion of a 2015 mapping project: </a:t>
            </a:r>
            <a:br>
              <a:rPr lang="en-US" sz="1600" dirty="0"/>
            </a:br>
            <a:r>
              <a:rPr lang="en-US" sz="1600" dirty="0"/>
              <a:t>USH 12/14/18, Madison Beltline: Monona Dr. – CTH K</a:t>
            </a:r>
          </a:p>
        </p:txBody>
      </p:sp>
      <p:pic>
        <p:nvPicPr>
          <p:cNvPr id="1026"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35" y="1229923"/>
            <a:ext cx="8420333" cy="35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8835" y="418747"/>
            <a:ext cx="7085594" cy="523220"/>
          </a:xfrm>
          <a:prstGeom prst="rect">
            <a:avLst/>
          </a:prstGeom>
          <a:noFill/>
        </p:spPr>
        <p:txBody>
          <a:bodyPr wrap="none" rtlCol="0">
            <a:spAutoFit/>
          </a:bodyPr>
          <a:lstStyle/>
          <a:p>
            <a:pPr lvl="0"/>
            <a:r>
              <a:rPr lang="en-US" sz="2800" dirty="0">
                <a:solidFill>
                  <a:prstClr val="black"/>
                </a:solidFill>
              </a:rPr>
              <a:t>Controlled vertical aerial imagery flight plan</a:t>
            </a:r>
          </a:p>
        </p:txBody>
      </p:sp>
      <p:sp>
        <p:nvSpPr>
          <p:cNvPr id="3" name="Slide Number Placeholder 2"/>
          <p:cNvSpPr>
            <a:spLocks noGrp="1"/>
          </p:cNvSpPr>
          <p:nvPr>
            <p:ph type="sldNum" sz="quarter" idx="12"/>
          </p:nvPr>
        </p:nvSpPr>
        <p:spPr/>
        <p:txBody>
          <a:bodyPr/>
          <a:lstStyle/>
          <a:p>
            <a:fld id="{8D54F873-97B0-48EF-BBC3-8C05D51956D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6252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629585" y="770380"/>
            <a:ext cx="7686207" cy="540895"/>
          </a:xfrm>
        </p:spPr>
        <p:txBody>
          <a:bodyPr/>
          <a:lstStyle/>
          <a:p>
            <a:pPr eaLnBrk="1" hangingPunct="1"/>
            <a:r>
              <a:rPr lang="en-US" altLang="en-US" sz="3200" dirty="0">
                <a:cs typeface="Times New Roman" panose="02020603050405020304" pitchFamily="18" charset="0"/>
              </a:rPr>
              <a:t>Field survey</a:t>
            </a:r>
            <a:endParaRPr lang="en-US" altLang="en-US" sz="3200" dirty="0">
              <a:solidFill>
                <a:schemeClr val="tx1"/>
              </a:solidFill>
              <a:cs typeface="Times New Roman" panose="02020603050405020304" pitchFamily="18" charset="0"/>
            </a:endParaRPr>
          </a:p>
        </p:txBody>
      </p:sp>
      <p:sp>
        <p:nvSpPr>
          <p:cNvPr id="44037" name="Rectangle 4"/>
          <p:cNvSpPr>
            <a:spLocks noGrp="1" noChangeArrowheads="1"/>
          </p:cNvSpPr>
          <p:nvPr>
            <p:ph idx="1"/>
          </p:nvPr>
        </p:nvSpPr>
        <p:spPr>
          <a:xfrm>
            <a:off x="629585" y="1888762"/>
            <a:ext cx="4159772" cy="1921238"/>
          </a:xfrm>
        </p:spPr>
        <p:txBody>
          <a:bodyPr/>
          <a:lstStyle/>
          <a:p>
            <a:pPr eaLnBrk="1" hangingPunct="1">
              <a:lnSpc>
                <a:spcPct val="90000"/>
              </a:lnSpc>
              <a:buClrTx/>
              <a:buFont typeface="Wingdings" panose="05000000000000000000" pitchFamily="2" charset="2"/>
              <a:buChar char="ü"/>
            </a:pPr>
            <a:r>
              <a:rPr lang="en-US" altLang="en-US" sz="2000" dirty="0"/>
              <a:t>Field targeting	</a:t>
            </a:r>
          </a:p>
          <a:p>
            <a:pPr lvl="1" eaLnBrk="1" hangingPunct="1">
              <a:lnSpc>
                <a:spcPct val="90000"/>
              </a:lnSpc>
              <a:buClrTx/>
            </a:pPr>
            <a:r>
              <a:rPr lang="en-US" altLang="en-US" sz="1800" dirty="0"/>
              <a:t>Painted or plastic “X” or “T”</a:t>
            </a:r>
          </a:p>
          <a:p>
            <a:pPr lvl="1" eaLnBrk="1" hangingPunct="1">
              <a:lnSpc>
                <a:spcPct val="90000"/>
              </a:lnSpc>
              <a:buClrTx/>
            </a:pPr>
            <a:endParaRPr lang="en-US" altLang="en-US" sz="1800" dirty="0"/>
          </a:p>
          <a:p>
            <a:pPr eaLnBrk="1" hangingPunct="1">
              <a:lnSpc>
                <a:spcPct val="90000"/>
              </a:lnSpc>
              <a:buClrTx/>
              <a:buFont typeface="Wingdings" panose="05000000000000000000" pitchFamily="2" charset="2"/>
              <a:buChar char="ü"/>
            </a:pPr>
            <a:r>
              <a:rPr lang="en-US" altLang="en-US" sz="2000" dirty="0"/>
              <a:t>Ground control survey</a:t>
            </a:r>
          </a:p>
          <a:p>
            <a:pPr lvl="1" eaLnBrk="1" hangingPunct="1">
              <a:lnSpc>
                <a:spcPct val="90000"/>
              </a:lnSpc>
              <a:buClrTx/>
            </a:pPr>
            <a:r>
              <a:rPr lang="en-US" altLang="en-US" sz="1800" dirty="0"/>
              <a:t>Latitude, longitude, height of targets are measured using GPS</a:t>
            </a:r>
          </a:p>
        </p:txBody>
      </p:sp>
      <p:pic>
        <p:nvPicPr>
          <p:cNvPr id="44038" name="Picture 62" descr="W:\survmap\dotk9s\Map Check\target.jpg"/>
          <p:cNvPicPr>
            <a:picLocks noChangeAspect="1" noChangeArrowheads="1"/>
          </p:cNvPicPr>
          <p:nvPr/>
        </p:nvPicPr>
        <p:blipFill>
          <a:blip r:embed="rId3">
            <a:extLst>
              <a:ext uri="{28A0092B-C50C-407E-A947-70E740481C1C}">
                <a14:useLocalDpi xmlns:a14="http://schemas.microsoft.com/office/drawing/2010/main" val="0"/>
              </a:ext>
            </a:extLst>
          </a:blip>
          <a:srcRect l="30220" t="38860" r="19231" b="19431"/>
          <a:stretch>
            <a:fillRect/>
          </a:stretch>
        </p:blipFill>
        <p:spPr bwMode="auto">
          <a:xfrm>
            <a:off x="838200" y="4191000"/>
            <a:ext cx="344646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63" descr="D:\0darin\RTK009.JPG"/>
          <p:cNvPicPr>
            <a:picLocks noChangeAspect="1" noChangeArrowheads="1"/>
          </p:cNvPicPr>
          <p:nvPr/>
        </p:nvPicPr>
        <p:blipFill>
          <a:blip r:embed="rId4">
            <a:extLst>
              <a:ext uri="{28A0092B-C50C-407E-A947-70E740481C1C}">
                <a14:useLocalDpi xmlns:a14="http://schemas.microsoft.com/office/drawing/2010/main" val="0"/>
              </a:ext>
            </a:extLst>
          </a:blip>
          <a:srcRect l="29532" r="14063" b="7500"/>
          <a:stretch>
            <a:fillRect/>
          </a:stretch>
        </p:blipFill>
        <p:spPr bwMode="auto">
          <a:xfrm>
            <a:off x="4876800" y="1752600"/>
            <a:ext cx="366712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5039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0291" y="1762086"/>
            <a:ext cx="3336447" cy="4435514"/>
          </a:xfrm>
        </p:spPr>
        <p:txBody>
          <a:bodyPr/>
          <a:lstStyle/>
          <a:p>
            <a:pPr>
              <a:buFont typeface="Wingdings" panose="05000000000000000000" pitchFamily="2" charset="2"/>
              <a:buChar char="ü"/>
            </a:pPr>
            <a:r>
              <a:rPr lang="en-US" sz="1800" dirty="0"/>
              <a:t>Flights require sunny and clear conditions</a:t>
            </a:r>
          </a:p>
          <a:p>
            <a:pPr>
              <a:buFont typeface="Wingdings" panose="05000000000000000000" pitchFamily="2" charset="2"/>
              <a:buChar char="ü"/>
            </a:pPr>
            <a:endParaRPr lang="en-US" sz="1800" dirty="0"/>
          </a:p>
          <a:p>
            <a:pPr>
              <a:buFont typeface="Wingdings" panose="05000000000000000000" pitchFamily="2" charset="2"/>
              <a:buChar char="ü"/>
            </a:pPr>
            <a:r>
              <a:rPr lang="en-US" sz="1800" dirty="0"/>
              <a:t>Spring leaf off conditions: after snow melts, before leaf out</a:t>
            </a:r>
          </a:p>
          <a:p>
            <a:pPr>
              <a:buFont typeface="Wingdings" panose="05000000000000000000" pitchFamily="2" charset="2"/>
              <a:buChar char="ü"/>
            </a:pPr>
            <a:endParaRPr lang="en-US" sz="1800" dirty="0"/>
          </a:p>
          <a:p>
            <a:pPr marL="0" indent="0">
              <a:buNone/>
            </a:pPr>
            <a:endParaRPr lang="en-US" sz="1800" dirty="0"/>
          </a:p>
          <a:p>
            <a:pPr marL="0" indent="0">
              <a:buNone/>
            </a:pPr>
            <a:endParaRPr lang="en-US" sz="1800" dirty="0"/>
          </a:p>
        </p:txBody>
      </p:sp>
      <p:sp>
        <p:nvSpPr>
          <p:cNvPr id="7" name="TextBox 6"/>
          <p:cNvSpPr txBox="1"/>
          <p:nvPr/>
        </p:nvSpPr>
        <p:spPr>
          <a:xfrm>
            <a:off x="517160" y="794479"/>
            <a:ext cx="6139053" cy="584775"/>
          </a:xfrm>
          <a:prstGeom prst="rect">
            <a:avLst/>
          </a:prstGeom>
          <a:noFill/>
        </p:spPr>
        <p:txBody>
          <a:bodyPr wrap="none" rtlCol="0">
            <a:spAutoFit/>
          </a:bodyPr>
          <a:lstStyle/>
          <a:p>
            <a:pPr lvl="0"/>
            <a:r>
              <a:rPr lang="en-US" sz="3200" dirty="0">
                <a:solidFill>
                  <a:prstClr val="black"/>
                </a:solidFill>
              </a:rPr>
              <a:t>Controlled vertical aerial imagery</a:t>
            </a:r>
          </a:p>
        </p:txBody>
      </p:sp>
      <p:sp>
        <p:nvSpPr>
          <p:cNvPr id="2" name="Slide Number Placeholder 1"/>
          <p:cNvSpPr>
            <a:spLocks noGrp="1"/>
          </p:cNvSpPr>
          <p:nvPr>
            <p:ph type="sldNum" sz="quarter" idx="12"/>
          </p:nvPr>
        </p:nvSpPr>
        <p:spPr/>
        <p:txBody>
          <a:bodyPr/>
          <a:lstStyle/>
          <a:p>
            <a:fld id="{8D54F873-97B0-48EF-BBC3-8C05D51956D7}" type="slidenum">
              <a:rPr lang="en-US" smtClean="0">
                <a:solidFill>
                  <a:prstClr val="black"/>
                </a:solidFill>
              </a:rPr>
              <a:pPr/>
              <a:t>9</a:t>
            </a:fld>
            <a:endParaRPr lang="en-US" dirty="0">
              <a:solidFill>
                <a:prstClr val="black"/>
              </a:solidFill>
            </a:endParaRPr>
          </a:p>
        </p:txBody>
      </p:sp>
      <p:pic>
        <p:nvPicPr>
          <p:cNvPr id="9" name="Picture 8">
            <a:extLst>
              <a:ext uri="{FF2B5EF4-FFF2-40B4-BE49-F238E27FC236}">
                <a16:creationId xmlns:a16="http://schemas.microsoft.com/office/drawing/2014/main" id="{F4AB2098-CB86-436F-99F1-71133F6B9B22}"/>
              </a:ext>
            </a:extLst>
          </p:cNvPr>
          <p:cNvPicPr>
            <a:picLocks noChangeAspect="1"/>
          </p:cNvPicPr>
          <p:nvPr/>
        </p:nvPicPr>
        <p:blipFill>
          <a:blip r:embed="rId3"/>
          <a:stretch>
            <a:fillRect/>
          </a:stretch>
        </p:blipFill>
        <p:spPr>
          <a:xfrm>
            <a:off x="3933824" y="1496292"/>
            <a:ext cx="5121409" cy="4756726"/>
          </a:xfrm>
          <a:prstGeom prst="rect">
            <a:avLst/>
          </a:prstGeom>
        </p:spPr>
      </p:pic>
    </p:spTree>
    <p:extLst>
      <p:ext uri="{BB962C8B-B14F-4D97-AF65-F5344CB8AC3E}">
        <p14:creationId xmlns:p14="http://schemas.microsoft.com/office/powerpoint/2010/main" val="3452190919"/>
      </p:ext>
    </p:extLst>
  </p:cSld>
  <p:clrMapOvr>
    <a:masterClrMapping/>
  </p:clrMapOvr>
</p:sld>
</file>

<file path=ppt/theme/theme1.xml><?xml version="1.0" encoding="utf-8"?>
<a:theme xmlns:a="http://schemas.openxmlformats.org/drawingml/2006/main" name="DOT_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T_slide" id="{B4D0FC4A-B760-4560-9DE2-21CD0D5649F4}" vid="{587DEFF0-F4B8-4793-B4F6-BB8F651E1B1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OT_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T_slide" id="{5C1743A3-7E4A-4F67-A67E-923D2B4E89D5}" vid="{818CBECD-490F-4387-9CE4-300A5F4A7F0B}"/>
    </a:ext>
  </a:extLst>
</a:theme>
</file>

<file path=ppt/theme/theme4.xml><?xml version="1.0" encoding="utf-8"?>
<a:theme xmlns:a="http://schemas.openxmlformats.org/drawingml/2006/main" name="4_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OT_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T_slide" id="{85D023A7-241A-4650-B23F-2F5460D1B126}" vid="{A53EE20F-BCB2-48E9-9F00-F796A39A91DB}"/>
    </a:ext>
  </a:extLst>
</a:theme>
</file>

<file path=ppt/theme/theme6.xml><?xml version="1.0" encoding="utf-8"?>
<a:theme xmlns:a="http://schemas.openxmlformats.org/drawingml/2006/main" name="5_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OT_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T_slide" id="{5C1743A3-7E4A-4F67-A67E-923D2B4E89D5}" vid="{818CBECD-490F-4387-9CE4-300A5F4A7F0B}"/>
    </a:ext>
  </a:extLst>
</a:theme>
</file>

<file path=ppt/theme/theme8.xml><?xml version="1.0" encoding="utf-8"?>
<a:theme xmlns:a="http://schemas.openxmlformats.org/drawingml/2006/main" name="6_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3927</TotalTime>
  <Words>1389</Words>
  <Application>Microsoft Office PowerPoint</Application>
  <PresentationFormat>On-screen Show (4:3)</PresentationFormat>
  <Paragraphs>284</Paragraphs>
  <Slides>26</Slides>
  <Notes>23</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26</vt:i4>
      </vt:variant>
    </vt:vector>
  </HeadingPairs>
  <TitlesOfParts>
    <vt:vector size="41" baseType="lpstr">
      <vt:lpstr>Arial</vt:lpstr>
      <vt:lpstr>Arial Narrow</vt:lpstr>
      <vt:lpstr>Calibri</vt:lpstr>
      <vt:lpstr>Tahoma</vt:lpstr>
      <vt:lpstr>Times New Roman</vt:lpstr>
      <vt:lpstr>Wingdings</vt:lpstr>
      <vt:lpstr>DOT_slide</vt:lpstr>
      <vt:lpstr>3_Theme1</vt:lpstr>
      <vt:lpstr>1_DOT_slide</vt:lpstr>
      <vt:lpstr>4_Theme1</vt:lpstr>
      <vt:lpstr>2_DOT_slide</vt:lpstr>
      <vt:lpstr>5_Theme1</vt:lpstr>
      <vt:lpstr>3_DOT_slide</vt:lpstr>
      <vt:lpstr>6_Theme1</vt:lpstr>
      <vt:lpstr>Bitmap Image</vt:lpstr>
      <vt:lpstr>WisDOT Aerial Imagery</vt:lpstr>
      <vt:lpstr>Introduction</vt:lpstr>
      <vt:lpstr>Introduction</vt:lpstr>
      <vt:lpstr>Introduction</vt:lpstr>
      <vt:lpstr>WisDOT aerial imagery equipment</vt:lpstr>
      <vt:lpstr>Vertical aerial imagery</vt:lpstr>
      <vt:lpstr> Flights are designed with 60% image overlap to provide stereo viewing to measure elevation and mapping features  Portion of a 2015 mapping project:  USH 12/14/18, Madison Beltline: Monona Dr. – CTH K</vt:lpstr>
      <vt:lpstr>Field survey</vt:lpstr>
      <vt:lpstr>PowerPoint Presentation</vt:lpstr>
      <vt:lpstr>Photogrammetry product uses:</vt:lpstr>
      <vt:lpstr>PowerPoint Presentation</vt:lpstr>
      <vt:lpstr>PowerPoint Presentation</vt:lpstr>
      <vt:lpstr>PowerPoint Presentation</vt:lpstr>
      <vt:lpstr>PowerPoint Presentation</vt:lpstr>
      <vt:lpstr>LiDAR Systems  (light detection and ranging)</vt:lpstr>
      <vt:lpstr>PowerPoint Presentation</vt:lpstr>
      <vt:lpstr>Transmission lines extracted from Lidar</vt:lpstr>
      <vt:lpstr>Aerial imagery archive (1937 – present)</vt:lpstr>
      <vt:lpstr>Aerial imagery archive (1937 – present) DOTView:  http://dotnet/dotview/launch-dotview.htm (1975 - present)</vt:lpstr>
      <vt:lpstr>County-wide orthoimagery</vt:lpstr>
      <vt:lpstr>Orthoimagery: Color vs Black &amp; White</vt:lpstr>
      <vt:lpstr>Oblique aerial imagery</vt:lpstr>
      <vt:lpstr>PowerPoint Presentation</vt:lpstr>
      <vt:lpstr>How to request existing aerial imagery</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WisDOT Aerial imagery</dc:title>
  <dc:creator>NOVINSKA, TIFFANY</dc:creator>
  <cp:lastModifiedBy>Smith, Shane K - DOT</cp:lastModifiedBy>
  <cp:revision>243</cp:revision>
  <cp:lastPrinted>2017-09-25T16:01:48Z</cp:lastPrinted>
  <dcterms:created xsi:type="dcterms:W3CDTF">2016-08-10T16:17:32Z</dcterms:created>
  <dcterms:modified xsi:type="dcterms:W3CDTF">2018-02-26T14:15:02Z</dcterms:modified>
</cp:coreProperties>
</file>