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6" r:id="rId2"/>
    <p:sldId id="271" r:id="rId3"/>
    <p:sldId id="276" r:id="rId4"/>
    <p:sldId id="282" r:id="rId5"/>
    <p:sldId id="279" r:id="rId6"/>
    <p:sldId id="280" r:id="rId7"/>
    <p:sldId id="283" r:id="rId8"/>
    <p:sldId id="285" r:id="rId9"/>
    <p:sldId id="286" r:id="rId10"/>
    <p:sldId id="277" r:id="rId11"/>
    <p:sldId id="278" r:id="rId12"/>
    <p:sldId id="268" r:id="rId13"/>
    <p:sldId id="269" r:id="rId14"/>
    <p:sldId id="284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9D"/>
    <a:srgbClr val="253D92"/>
    <a:srgbClr val="213681"/>
    <a:srgbClr val="A7C2FF"/>
    <a:srgbClr val="2F4CB7"/>
    <a:srgbClr val="BFC9EF"/>
    <a:srgbClr val="4B68D1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79" autoAdjust="0"/>
    <p:restoredTop sz="76769" autoAdjust="0"/>
  </p:normalViewPr>
  <p:slideViewPr>
    <p:cSldViewPr>
      <p:cViewPr varScale="1">
        <p:scale>
          <a:sx n="85" d="100"/>
          <a:sy n="85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939AE3-00CD-4FD0-BCED-E326E0CA4601}" type="datetimeFigureOut">
              <a:rPr lang="en-US"/>
              <a:pPr>
                <a:defRPr/>
              </a:pPr>
              <a:t>2/23/2018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54F1F3-ABB3-4E1F-BE6B-18F6A23AEB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7565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EB65BF-3A2C-4C25-B4EA-7DE9A0872EDF}" type="datetimeFigureOut">
              <a:rPr lang="en-US"/>
              <a:pPr>
                <a:defRPr/>
              </a:pPr>
              <a:t>2/23/2018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BC254D-4359-45DA-A134-46B9BA4226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53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C254D-4359-45DA-A134-46B9BA4226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53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C254D-4359-45DA-A134-46B9BA42265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77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Cover  topics not yet addressed in prior slides, include them as appropriate.</a:t>
            </a:r>
          </a:p>
          <a:p>
            <a:endParaRPr lang="en-US"/>
          </a:p>
          <a:p>
            <a:r>
              <a:rPr lang="en-US"/>
              <a:t>The amount of information should be relevant to allowable time and audience. 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BC077-D707-40B7-9698-BEA7A417DC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96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Cover  topics not yet addressed in prior slides, include them as appropriate.</a:t>
            </a:r>
          </a:p>
          <a:p>
            <a:endParaRPr lang="en-US"/>
          </a:p>
          <a:p>
            <a:r>
              <a:rPr lang="en-US"/>
              <a:t>The amount of information should be relevant to allowable time and audience. 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BC077-D707-40B7-9698-BEA7A417DC6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15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2943" indent="-232943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  <p:extLst>
      <p:ext uri="{BB962C8B-B14F-4D97-AF65-F5344CB8AC3E}">
        <p14:creationId xmlns:p14="http://schemas.microsoft.com/office/powerpoint/2010/main" val="2181344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Document Southeast Freeway team (SEF) practices, processes and workflows from previous projects. This includes, but is not limited to: data collection, data processing, plan preparation work flows, software tools used for various workflows, delivery requirements,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C254D-4359-45DA-A134-46B9BA42265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470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newsletter is available for the utility companies; currently it hasn’t been sent to them but as part of the next publication (March/April 2017) I am anticipating a registration link for anyone who may want to subscribe to it rather than having to rely on email to send it out.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C254D-4359-45DA-A134-46B9BA4226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65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C254D-4359-45DA-A134-46B9BA4226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7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3206E4DB-B11B-4E1E-91F8-6F58253669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E1633E8-349F-4C7B-8742-E9A01253E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1C83D39C-732C-4958-A213-9223A13773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B7411F5-02C4-4FD8-90FF-9CDD21428A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B98E053E-FE50-445A-99E0-6D852DBB8E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7FCEF6F-7CBA-4CD4-B1A6-25B779324F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5473E1D-6A3D-4C08-8CAE-A358C4EEA7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eremy.Iwen@dot.wi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sc.jobs/public/job_view.asp?annoid=93509&amp;jobid=93023&amp;org=395&amp;class=94290&amp;index=tru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Intern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686800" cy="3048000"/>
          </a:xfrm>
        </p:spPr>
        <p:txBody>
          <a:bodyPr>
            <a:noAutofit/>
          </a:bodyPr>
          <a:lstStyle/>
          <a:p>
            <a:pPr algn="ctr"/>
            <a:br>
              <a:rPr lang="en-US" sz="36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bg2">
                    <a:lumMod val="10000"/>
                  </a:schemeClr>
                </a:solidFill>
              </a:rPr>
              <a:t>2018 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REGIONAL UTILITY CONFERENCES</a:t>
            </a:r>
            <a:br>
              <a:rPr lang="en-US" sz="3600" dirty="0">
                <a:solidFill>
                  <a:schemeClr val="tx1"/>
                </a:solidFill>
              </a:rPr>
            </a:b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BUREAU OF TECHNICAL SERVICES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bg2">
                    <a:lumMod val="10000"/>
                  </a:schemeClr>
                </a:solidFill>
              </a:rPr>
              <a:t>UTILITY UNIT - UPDATE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5750DC-922E-439F-A455-FFFD461F3788}"/>
              </a:ext>
            </a:extLst>
          </p:cNvPr>
          <p:cNvSpPr txBox="1"/>
          <p:nvPr/>
        </p:nvSpPr>
        <p:spPr>
          <a:xfrm>
            <a:off x="0" y="533400"/>
            <a:ext cx="9144000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Improvements and Efficiencies in Utility Coordination</a:t>
            </a:r>
          </a:p>
          <a:p>
            <a:pPr lvl="1"/>
            <a:endParaRPr lang="en-US" sz="2300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US" sz="2250" b="1" dirty="0">
                <a:solidFill>
                  <a:schemeClr val="bg2">
                    <a:lumMod val="10000"/>
                  </a:schemeClr>
                </a:solidFill>
              </a:rPr>
              <a:t>Delegation from Central Office Utilities to Regions</a:t>
            </a:r>
          </a:p>
          <a:p>
            <a:pPr lvl="3"/>
            <a:r>
              <a:rPr lang="en-US" sz="2250" dirty="0"/>
              <a:t>Invoices</a:t>
            </a:r>
          </a:p>
          <a:p>
            <a:pPr lvl="3"/>
            <a:r>
              <a:rPr lang="en-US" sz="2250" dirty="0"/>
              <a:t>Utility Agreement Change Orders</a:t>
            </a:r>
          </a:p>
          <a:p>
            <a:pPr lvl="3"/>
            <a:r>
              <a:rPr lang="en-US" sz="2250" dirty="0"/>
              <a:t>Second Moves</a:t>
            </a:r>
          </a:p>
          <a:p>
            <a:pPr lvl="2"/>
            <a:r>
              <a:rPr lang="en-US" sz="2250" dirty="0"/>
              <a:t>Develop efficiencies for the submittal of Low Value/Low Risk utility agreements</a:t>
            </a:r>
          </a:p>
          <a:p>
            <a:pPr lvl="1"/>
            <a:endParaRPr lang="en-US" sz="2300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US" sz="2250" b="1" dirty="0">
                <a:solidFill>
                  <a:schemeClr val="bg2">
                    <a:lumMod val="10000"/>
                  </a:schemeClr>
                </a:solidFill>
              </a:rPr>
              <a:t>Continue efforts to identify efficiencies in the following areas: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50" dirty="0"/>
              <a:t>Consistent utility estimation and tools for DOT and utilities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50" dirty="0"/>
              <a:t>Interpreting and releasing utility land rights</a:t>
            </a:r>
          </a:p>
          <a:p>
            <a:pPr lvl="3"/>
            <a:r>
              <a:rPr lang="en-US" sz="2250" dirty="0"/>
              <a:t>Improve how utility easements and land rights are depicted on right of way plats and utility exhibits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50" dirty="0"/>
              <a:t>Consistent legal description template development</a:t>
            </a:r>
          </a:p>
          <a:p>
            <a:pPr lvl="1">
              <a:lnSpc>
                <a:spcPct val="150000"/>
              </a:lnSpc>
            </a:pP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5850AD-D0C4-4540-BBE8-997F8DD9421E}"/>
              </a:ext>
            </a:extLst>
          </p:cNvPr>
          <p:cNvSpPr txBox="1"/>
          <p:nvPr/>
        </p:nvSpPr>
        <p:spPr>
          <a:xfrm>
            <a:off x="914400" y="28575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WisDOT Utility Lean Project</a:t>
            </a:r>
          </a:p>
        </p:txBody>
      </p:sp>
    </p:spTree>
    <p:extLst>
      <p:ext uri="{BB962C8B-B14F-4D97-AF65-F5344CB8AC3E}">
        <p14:creationId xmlns:p14="http://schemas.microsoft.com/office/powerpoint/2010/main" val="319412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4037" y="1143000"/>
            <a:ext cx="8181975" cy="317182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9623" y="291130"/>
            <a:ext cx="85344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WisDOT Utility Coordination News Bulletin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633E8-349F-4C7B-8742-E9A01253ECE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9623" y="4258754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>
              <a:buNone/>
            </a:pPr>
            <a:r>
              <a:rPr lang="en-US" sz="2800" u="sng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Questions: </a:t>
            </a:r>
          </a:p>
          <a:p>
            <a:pPr hangingPunct="0">
              <a:buNone/>
            </a:pP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Connie Bruns</a:t>
            </a:r>
          </a:p>
          <a:p>
            <a:pPr hangingPunct="0">
              <a:buNone/>
            </a:pP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Statewide Utility Projects Coordinator 608-516-6357</a:t>
            </a:r>
          </a:p>
        </p:txBody>
      </p:sp>
    </p:spTree>
    <p:extLst>
      <p:ext uri="{BB962C8B-B14F-4D97-AF65-F5344CB8AC3E}">
        <p14:creationId xmlns:p14="http://schemas.microsoft.com/office/powerpoint/2010/main" val="4096524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irwaonline.org/eweb/upload/IRWA_Logos/IRWA_logo_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2438400" cy="1687842"/>
          </a:xfrm>
          <a:prstGeom prst="rect">
            <a:avLst/>
          </a:prstGeom>
          <a:noFill/>
        </p:spPr>
      </p:pic>
      <p:pic>
        <p:nvPicPr>
          <p:cNvPr id="7" name="Picture 4" descr="http://t1.gstatic.com/images?q=tbn:ANd9GcSbxNQYmqN37i0I4_FSdCpepwGYF0C2fm2fr5Caipp4cuE5BxT7Df2x6JTIg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04800"/>
            <a:ext cx="2057400" cy="205740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" y="1564243"/>
            <a:ext cx="8915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2018 Meeting Dates: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	</a:t>
            </a:r>
          </a:p>
          <a:p>
            <a:pPr>
              <a:lnSpc>
                <a:spcPct val="150000"/>
              </a:lnSpc>
            </a:pPr>
            <a:endParaRPr lang="en-US" sz="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Thursday April 12</a:t>
            </a:r>
            <a:r>
              <a:rPr lang="en-US" sz="2800" baseline="30000" dirty="0"/>
              <a:t>th</a:t>
            </a:r>
            <a:r>
              <a:rPr lang="en-US" sz="2800" dirty="0"/>
              <a:t>, 2018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Thursday June 21</a:t>
            </a:r>
            <a:r>
              <a:rPr lang="en-US" sz="2800" baseline="30000" dirty="0"/>
              <a:t>st</a:t>
            </a:r>
            <a:r>
              <a:rPr lang="en-US" sz="2800" dirty="0"/>
              <a:t> , 2018 – </a:t>
            </a:r>
            <a:r>
              <a:rPr lang="en-US" sz="2800" b="1" dirty="0">
                <a:solidFill>
                  <a:srgbClr val="002060"/>
                </a:solidFill>
              </a:rPr>
              <a:t>Location TBD</a:t>
            </a:r>
            <a:endParaRPr lang="en-US" sz="800" b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Thursday, October 18</a:t>
            </a:r>
            <a:r>
              <a:rPr lang="en-US" sz="2800" baseline="30000" dirty="0"/>
              <a:t>th</a:t>
            </a:r>
            <a:r>
              <a:rPr lang="en-US" sz="2800" dirty="0"/>
              <a:t>, 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/>
          </a:p>
          <a:p>
            <a:endParaRPr lang="en-US" sz="800" b="1" dirty="0"/>
          </a:p>
          <a:p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Location: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/>
              <a:t>State Patrol Building, </a:t>
            </a:r>
            <a:r>
              <a:rPr lang="en-US" sz="2800" u="sng" dirty="0"/>
              <a:t>851 S. ROLLING MEADOWS DRIVE,</a:t>
            </a:r>
            <a:r>
              <a:rPr lang="en-US" sz="2800" dirty="0"/>
              <a:t> Fond du Lac, WI</a:t>
            </a:r>
          </a:p>
          <a:p>
            <a:endParaRPr lang="en-US" sz="800" b="1" dirty="0"/>
          </a:p>
          <a:p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Time: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/>
              <a:t>9:30 a.m</a:t>
            </a:r>
            <a:r>
              <a:rPr lang="en-US" sz="3200" dirty="0"/>
              <a:t>.</a:t>
            </a:r>
          </a:p>
          <a:p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88392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F9D"/>
                </a:solidFill>
              </a:rPr>
              <a:t>ANNUAL </a:t>
            </a:r>
            <a:br>
              <a:rPr lang="en-US" sz="4000" b="1" dirty="0">
                <a:solidFill>
                  <a:srgbClr val="002F9D"/>
                </a:solidFill>
              </a:rPr>
            </a:br>
            <a:r>
              <a:rPr lang="en-US" sz="4000" b="1" dirty="0">
                <a:solidFill>
                  <a:srgbClr val="002F9D"/>
                </a:solidFill>
              </a:rPr>
              <a:t>UTILITY CONFERENCES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10600" cy="39624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2018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Northeast Region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Southwest Region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5100" b="1" dirty="0">
              <a:solidFill>
                <a:schemeClr val="bg2">
                  <a:lumMod val="10000"/>
                </a:schemeClr>
              </a:solidFill>
            </a:endParaRPr>
          </a:p>
          <a:p>
            <a:pPr algn="l"/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2019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Northwest Region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Northcentral Region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Southeast Region</a:t>
            </a:r>
          </a:p>
          <a:p>
            <a:pPr lvl="1" algn="l">
              <a:buFont typeface="Arial" pitchFamily="34" charset="0"/>
              <a:buChar char="•"/>
            </a:pPr>
            <a:endParaRPr lang="en-US" sz="5100" b="1" dirty="0">
              <a:solidFill>
                <a:schemeClr val="bg2">
                  <a:lumMod val="10000"/>
                </a:schemeClr>
              </a:solidFill>
            </a:endParaRPr>
          </a:p>
          <a:p>
            <a:pPr algn="l"/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2020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5100" b="1" dirty="0">
                <a:solidFill>
                  <a:schemeClr val="bg2">
                    <a:lumMod val="10000"/>
                  </a:schemeClr>
                </a:solidFill>
              </a:rPr>
              <a:t>Statewide Utility Conference</a:t>
            </a:r>
          </a:p>
          <a:p>
            <a:pPr lvl="1" algn="l">
              <a:buFont typeface="Arial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73500"/>
          </a:xfrm>
        </p:spPr>
        <p:txBody>
          <a:bodyPr/>
          <a:lstStyle/>
          <a:p>
            <a:pPr algn="ctr">
              <a:buNone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Norman Pawelczyk</a:t>
            </a:r>
          </a:p>
          <a:p>
            <a:pPr algn="ctr">
              <a:buNone/>
            </a:pP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Bureau of Technical Services</a:t>
            </a:r>
          </a:p>
          <a:p>
            <a:pPr algn="ctr">
              <a:buNone/>
            </a:pP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Acquisition &amp; Services Unit Chief</a:t>
            </a:r>
          </a:p>
          <a:p>
            <a:pPr algn="ctr">
              <a:buNone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(Desk) 608-266-2362</a:t>
            </a:r>
          </a:p>
          <a:p>
            <a:pPr algn="ctr">
              <a:buNone/>
            </a:pPr>
            <a:r>
              <a:rPr lang="en-US" sz="32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(Cell) 608-516-6355</a:t>
            </a:r>
          </a:p>
          <a:p>
            <a:pPr marL="109537" indent="0" algn="ctr">
              <a:buNone/>
            </a:pPr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633E8-349F-4C7B-8742-E9A01253ECE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2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66" y="-152400"/>
            <a:ext cx="8229600" cy="1143000"/>
          </a:xfrm>
        </p:spPr>
        <p:txBody>
          <a:bodyPr>
            <a:noAutofit/>
          </a:bodyPr>
          <a:lstStyle/>
          <a:p>
            <a:pPr hangingPunct="0"/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Central Office – Bureau of Technical Services</a:t>
            </a:r>
            <a:b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Acquisition and Services Section - Utility Unit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990600"/>
            <a:ext cx="4114800" cy="5562600"/>
          </a:xfrm>
        </p:spPr>
        <p:txBody>
          <a:bodyPr>
            <a:normAutofit fontScale="25000" lnSpcReduction="20000"/>
          </a:bodyPr>
          <a:lstStyle/>
          <a:p>
            <a:pPr hangingPunct="0">
              <a:buNone/>
            </a:pPr>
            <a:r>
              <a:rPr lang="en-US" sz="9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Norman Pawelczyk</a:t>
            </a:r>
            <a:endParaRPr lang="en-US" sz="9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Technical Services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Section Chief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608-266-2362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608-516-6355</a:t>
            </a:r>
          </a:p>
          <a:p>
            <a:pPr lvl="1">
              <a:buNone/>
            </a:pPr>
            <a:endParaRPr lang="en-US" sz="9600" u="sng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pPr hangingPunct="0">
              <a:buNone/>
            </a:pPr>
            <a:r>
              <a:rPr lang="en-US" sz="9600" b="1" u="sng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Michael Baumann</a:t>
            </a:r>
            <a:endParaRPr lang="en-US" sz="9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Statewide Utility Engineer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608-267-4461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608-219-5109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>
              <a:buNone/>
            </a:pPr>
            <a:r>
              <a:rPr lang="en-US" sz="9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Abby Schmidt</a:t>
            </a:r>
            <a:endParaRPr lang="en-US" sz="9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Statewide Utility Engineer</a:t>
            </a:r>
          </a:p>
          <a:p>
            <a:pPr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608-266-0319</a:t>
            </a:r>
          </a:p>
          <a:p>
            <a:pPr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9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>
              <a:buNone/>
            </a:pPr>
            <a:r>
              <a:rPr lang="en-US" sz="9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920889"/>
            <a:ext cx="403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>
              <a:buNone/>
            </a:pPr>
            <a:r>
              <a:rPr lang="en-US" sz="2400" b="1" u="sng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Connie Bruns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hangingPunc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Statewide Utility Projects Coordinator</a:t>
            </a:r>
          </a:p>
          <a:p>
            <a:pPr hangingPunc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608-516-6357</a:t>
            </a:r>
          </a:p>
          <a:p>
            <a:pPr hangingPunc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hangingPunct="0">
              <a:buNone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Vacant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hangingPunc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Statewide Utility Projects Coordinator</a:t>
            </a: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n-US" sz="2400" b="1" u="sng" dirty="0">
                <a:solidFill>
                  <a:srgbClr val="213681"/>
                </a:solidFill>
                <a:latin typeface="Arial" pitchFamily="34" charset="0"/>
                <a:cs typeface="Arial" pitchFamily="34" charset="0"/>
              </a:rPr>
              <a:t>Gayle Lindenberg</a:t>
            </a:r>
          </a:p>
          <a:p>
            <a:pPr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Central Office Consultant</a:t>
            </a:r>
          </a:p>
          <a:p>
            <a:pPr hangingPunc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920-544-4469</a:t>
            </a:r>
          </a:p>
          <a:p>
            <a:pPr hangingPunct="0">
              <a:buNone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920-639-4876</a:t>
            </a:r>
          </a:p>
          <a:p>
            <a:pPr hangingPunct="0">
              <a:buNone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n-US" sz="24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038600"/>
          </a:xfrm>
        </p:spPr>
        <p:txBody>
          <a:bodyPr/>
          <a:lstStyle/>
          <a:p>
            <a:r>
              <a:rPr lang="en-US" sz="2400" u="sng" dirty="0">
                <a:solidFill>
                  <a:srgbClr val="002060"/>
                </a:solidFill>
                <a:hlinkClick r:id="rId3"/>
              </a:rPr>
              <a:t>https://</a:t>
            </a:r>
            <a:r>
              <a:rPr lang="en-US" sz="2400" u="sng" dirty="0" err="1">
                <a:solidFill>
                  <a:srgbClr val="002060"/>
                </a:solidFill>
                <a:hlinkClick r:id="rId3"/>
              </a:rPr>
              <a:t>wisc.jobs</a:t>
            </a:r>
            <a:r>
              <a:rPr lang="en-US" sz="2400" u="sng" dirty="0">
                <a:solidFill>
                  <a:srgbClr val="002060"/>
                </a:solidFill>
                <a:hlinkClick r:id="rId3"/>
              </a:rPr>
              <a:t>/public/</a:t>
            </a:r>
            <a:r>
              <a:rPr lang="en-US" sz="2400" u="sng" dirty="0" err="1">
                <a:solidFill>
                  <a:srgbClr val="002060"/>
                </a:solidFill>
                <a:hlinkClick r:id="rId3"/>
              </a:rPr>
              <a:t>job_view.asp?annoid</a:t>
            </a:r>
            <a:r>
              <a:rPr lang="en-US" sz="2400" u="sng" dirty="0">
                <a:solidFill>
                  <a:srgbClr val="002060"/>
                </a:solidFill>
                <a:hlinkClick r:id="rId3"/>
              </a:rPr>
              <a:t>=</a:t>
            </a:r>
            <a:r>
              <a:rPr lang="en-US" sz="2400" u="sng" dirty="0" err="1">
                <a:solidFill>
                  <a:srgbClr val="002060"/>
                </a:solidFill>
                <a:hlinkClick r:id="rId3"/>
              </a:rPr>
              <a:t>93509&amp;jobid</a:t>
            </a:r>
            <a:r>
              <a:rPr lang="en-US" sz="2400" u="sng" dirty="0">
                <a:solidFill>
                  <a:srgbClr val="002060"/>
                </a:solidFill>
                <a:hlinkClick r:id="rId3"/>
              </a:rPr>
              <a:t>=</a:t>
            </a:r>
            <a:r>
              <a:rPr lang="en-US" sz="2400" u="sng" dirty="0" err="1">
                <a:solidFill>
                  <a:srgbClr val="002060"/>
                </a:solidFill>
                <a:hlinkClick r:id="rId3"/>
              </a:rPr>
              <a:t>93023&amp;org</a:t>
            </a:r>
            <a:r>
              <a:rPr lang="en-US" sz="2400" u="sng" dirty="0">
                <a:solidFill>
                  <a:srgbClr val="002060"/>
                </a:solidFill>
                <a:hlinkClick r:id="rId3"/>
              </a:rPr>
              <a:t>=</a:t>
            </a:r>
            <a:r>
              <a:rPr lang="en-US" sz="2400" u="sng" dirty="0" err="1">
                <a:solidFill>
                  <a:srgbClr val="002060"/>
                </a:solidFill>
                <a:hlinkClick r:id="rId3"/>
              </a:rPr>
              <a:t>395&amp;class</a:t>
            </a:r>
            <a:r>
              <a:rPr lang="en-US" sz="2400" u="sng" dirty="0">
                <a:solidFill>
                  <a:srgbClr val="002060"/>
                </a:solidFill>
                <a:hlinkClick r:id="rId3"/>
              </a:rPr>
              <a:t>=</a:t>
            </a:r>
            <a:r>
              <a:rPr lang="en-US" sz="2400" u="sng" dirty="0" err="1">
                <a:solidFill>
                  <a:srgbClr val="002060"/>
                </a:solidFill>
                <a:hlinkClick r:id="rId3"/>
              </a:rPr>
              <a:t>94290&amp;index</a:t>
            </a:r>
            <a:r>
              <a:rPr lang="en-US" sz="2400" u="sng" dirty="0">
                <a:solidFill>
                  <a:srgbClr val="002060"/>
                </a:solidFill>
                <a:hlinkClick r:id="rId3"/>
              </a:rPr>
              <a:t>=true</a:t>
            </a:r>
            <a:endParaRPr lang="en-US" sz="2400" u="sng" dirty="0">
              <a:solidFill>
                <a:srgbClr val="002060"/>
              </a:solidFill>
            </a:endParaRPr>
          </a:p>
          <a:p>
            <a:endParaRPr lang="en-US" sz="2400" b="1" dirty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10000"/>
                  </a:schemeClr>
                </a:solidFill>
              </a:rPr>
              <a:t>Contact:</a:t>
            </a:r>
            <a:br>
              <a:rPr lang="en-US" sz="2400" b="1" dirty="0"/>
            </a:br>
            <a:r>
              <a:rPr lang="en-US" sz="2400" dirty="0"/>
              <a:t>Mitch Weckerly, Human Resources Specialist- Senior, Mitch </a:t>
            </a:r>
            <a:r>
              <a:rPr lang="en-US" sz="2400" dirty="0" err="1"/>
              <a:t>Weckerly@dot.wi.gov</a:t>
            </a:r>
            <a:r>
              <a:rPr lang="en-US" sz="2400" dirty="0"/>
              <a:t>, 608-261-6302.</a:t>
            </a:r>
            <a:br>
              <a:rPr lang="en-US" dirty="0"/>
            </a:br>
            <a:endParaRPr lang="en-US" dirty="0"/>
          </a:p>
          <a:p>
            <a:r>
              <a:rPr lang="en-US" sz="2400" dirty="0">
                <a:solidFill>
                  <a:srgbClr val="002060"/>
                </a:solidFill>
                <a:hlinkClick r:id="rId4" action="ppaction://hlinkfile"/>
              </a:rPr>
              <a:t>Job Posting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INTERNSHIP</a:t>
            </a:r>
            <a:br>
              <a:rPr lang="en-US" dirty="0"/>
            </a:br>
            <a:r>
              <a:rPr lang="en-US" sz="4400" dirty="0"/>
              <a:t>Utility Coordination Intern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633E8-349F-4C7B-8742-E9A01253EC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1633E8-349F-4C7B-8742-E9A01253EC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018858"/>
            <a:ext cx="5486400" cy="209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8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442332" y="1374522"/>
            <a:ext cx="8229600" cy="2054477"/>
          </a:xfrm>
        </p:spPr>
        <p:txBody>
          <a:bodyPr/>
          <a:lstStyle/>
          <a:p>
            <a:r>
              <a:rPr lang="en-US" dirty="0"/>
              <a:t>Correspondence Memorandum</a:t>
            </a:r>
          </a:p>
          <a:p>
            <a:pPr marL="109537" indent="0">
              <a:buNone/>
            </a:pPr>
            <a:r>
              <a:rPr lang="en-US" dirty="0"/>
              <a:t>   (internal document)</a:t>
            </a:r>
          </a:p>
          <a:p>
            <a:r>
              <a:rPr lang="en-US" dirty="0"/>
              <a:t>Statement of Non-Reimbursement By Utility</a:t>
            </a:r>
          </a:p>
          <a:p>
            <a:pPr marL="109537" indent="0">
              <a:buNone/>
            </a:pPr>
            <a:r>
              <a:rPr lang="en-US" dirty="0"/>
              <a:t>   (Form DT2245)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3483" y="381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Current 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D5144-BC39-4ABE-8D08-25D35D1827C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AutoShape 2" descr="Image result for docusign"/>
          <p:cNvSpPr>
            <a:spLocks noChangeAspect="1" noChangeArrowheads="1"/>
          </p:cNvSpPr>
          <p:nvPr/>
        </p:nvSpPr>
        <p:spPr bwMode="auto">
          <a:xfrm>
            <a:off x="-31751" y="-136526"/>
            <a:ext cx="3565525" cy="356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07378">
            <a:off x="6037390" y="4332270"/>
            <a:ext cx="27717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8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453483" y="1295400"/>
            <a:ext cx="8229600" cy="4267200"/>
          </a:xfrm>
        </p:spPr>
        <p:txBody>
          <a:bodyPr/>
          <a:lstStyle/>
          <a:p>
            <a:r>
              <a:rPr lang="en-US" dirty="0"/>
              <a:t>Agreements</a:t>
            </a:r>
          </a:p>
          <a:p>
            <a:r>
              <a:rPr lang="en-US" dirty="0"/>
              <a:t>Release of Rights</a:t>
            </a:r>
          </a:p>
          <a:p>
            <a:r>
              <a:rPr lang="en-US" dirty="0"/>
              <a:t>1077 Process</a:t>
            </a:r>
          </a:p>
          <a:p>
            <a:r>
              <a:rPr lang="en-US" dirty="0"/>
              <a:t>1078 Process</a:t>
            </a:r>
          </a:p>
          <a:p>
            <a:r>
              <a:rPr lang="en-US" dirty="0"/>
              <a:t>Work plan approval</a:t>
            </a:r>
          </a:p>
          <a:p>
            <a:r>
              <a:rPr lang="en-US" dirty="0"/>
              <a:t>Plan changes</a:t>
            </a:r>
          </a:p>
          <a:p>
            <a:r>
              <a:rPr lang="en-US" dirty="0"/>
              <a:t>Utility reimbursement</a:t>
            </a:r>
          </a:p>
          <a:p>
            <a:r>
              <a:rPr lang="en-US" dirty="0"/>
              <a:t>Change orders</a:t>
            </a:r>
          </a:p>
          <a:p>
            <a:r>
              <a:rPr lang="en-US" dirty="0"/>
              <a:t>Second moves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3483" y="381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Potential 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D5144-BC39-4ABE-8D08-25D35D1827C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07378">
            <a:off x="6037390" y="4332270"/>
            <a:ext cx="27717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55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51325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WisDOT Utility 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3D Initiative</a:t>
            </a:r>
          </a:p>
        </p:txBody>
      </p:sp>
      <p:pic>
        <p:nvPicPr>
          <p:cNvPr id="4" name="Picture 3" descr="XYZCoor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295400"/>
            <a:ext cx="3429000" cy="3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43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A23728-A312-46EB-BEB0-ABF0CE910D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411F5-02C4-4FD8-90FF-9CDD21428A4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9F9C4-D87E-45DC-BFED-AB8D173F704E}"/>
              </a:ext>
            </a:extLst>
          </p:cNvPr>
          <p:cNvSpPr txBox="1"/>
          <p:nvPr/>
        </p:nvSpPr>
        <p:spPr>
          <a:xfrm>
            <a:off x="800100" y="1524000"/>
            <a:ext cx="7239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Investigate 3D data and its Usefulness, Viability, and Return on Investment for utilization in Civil 3D.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Run clash detection</a:t>
            </a:r>
          </a:p>
          <a:p>
            <a:endParaRPr lang="en-US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Document Southeast Freeway team practices, processes and workflows from previous projects. </a:t>
            </a:r>
            <a:endParaRPr lang="en-US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96DA13-8A3F-4EDD-8466-A6452908CE02}"/>
              </a:ext>
            </a:extLst>
          </p:cNvPr>
          <p:cNvSpPr txBox="1">
            <a:spLocks/>
          </p:cNvSpPr>
          <p:nvPr/>
        </p:nvSpPr>
        <p:spPr>
          <a:xfrm>
            <a:off x="1066800" y="381000"/>
            <a:ext cx="7162800" cy="8678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WisDOT Utility 3D Initiative</a:t>
            </a:r>
          </a:p>
        </p:txBody>
      </p:sp>
    </p:spTree>
    <p:extLst>
      <p:ext uri="{BB962C8B-B14F-4D97-AF65-F5344CB8AC3E}">
        <p14:creationId xmlns:p14="http://schemas.microsoft.com/office/powerpoint/2010/main" val="299092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A23728-A312-46EB-BEB0-ABF0CE910D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7411F5-02C4-4FD8-90FF-9CDD21428A4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9F9C4-D87E-45DC-BFED-AB8D173F704E}"/>
              </a:ext>
            </a:extLst>
          </p:cNvPr>
          <p:cNvSpPr txBox="1"/>
          <p:nvPr/>
        </p:nvSpPr>
        <p:spPr>
          <a:xfrm>
            <a:off x="1143000" y="1502688"/>
            <a:ext cx="7239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Evaluation of 3D utility survey data collection and transfer from permits issued by WisDOT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Transfer data from utility company personnel and subcontractors for use in </a:t>
            </a:r>
            <a:r>
              <a:rPr lang="en-US" sz="2400" dirty="0" err="1"/>
              <a:t>C3D</a:t>
            </a:r>
            <a:r>
              <a:rPr lang="en-US" sz="2400" dirty="0"/>
              <a:t> and 3D models used by the contractors.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the appropriate construction projects to utilize 3D utility survey data collection and transfer.</a:t>
            </a:r>
            <a:endParaRPr lang="en-US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10FFBD-5DDF-4712-BE79-C3005848A614}"/>
              </a:ext>
            </a:extLst>
          </p:cNvPr>
          <p:cNvSpPr txBox="1">
            <a:spLocks/>
          </p:cNvSpPr>
          <p:nvPr/>
        </p:nvSpPr>
        <p:spPr>
          <a:xfrm>
            <a:off x="1143000" y="381000"/>
            <a:ext cx="7162800" cy="8678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WisDOT Utility 3D Initiative</a:t>
            </a:r>
          </a:p>
        </p:txBody>
      </p:sp>
    </p:spTree>
    <p:extLst>
      <p:ext uri="{BB962C8B-B14F-4D97-AF65-F5344CB8AC3E}">
        <p14:creationId xmlns:p14="http://schemas.microsoft.com/office/powerpoint/2010/main" val="230794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3946</TotalTime>
  <Words>752</Words>
  <Application>Microsoft Office PowerPoint</Application>
  <PresentationFormat>On-screen Show (4:3)</PresentationFormat>
  <Paragraphs>160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Wingdings</vt:lpstr>
      <vt:lpstr>Wingdings 2</vt:lpstr>
      <vt:lpstr>Wingdings 3</vt:lpstr>
      <vt:lpstr>Concourse</vt:lpstr>
      <vt:lpstr> 2018   REGIONAL UTILITY CONFERENCES  BUREAU OF TECHNICAL SERVICES UTILITY UNIT - UPDATE</vt:lpstr>
      <vt:lpstr>Central Office – Bureau of Technical Services Acquisition and Services Section - Utility Unit</vt:lpstr>
      <vt:lpstr>INTERNSHIP Utility Coordination Intern</vt:lpstr>
      <vt:lpstr>PowerPoint Presentation</vt:lpstr>
      <vt:lpstr>Current uses</vt:lpstr>
      <vt:lpstr>Potential uses</vt:lpstr>
      <vt:lpstr>WisDOT Utility  3D Initiative</vt:lpstr>
      <vt:lpstr>PowerPoint Presentation</vt:lpstr>
      <vt:lpstr>PowerPoint Presentation</vt:lpstr>
      <vt:lpstr>PowerPoint Presentation</vt:lpstr>
      <vt:lpstr>WisDOT Utility Coordination News Bulletin</vt:lpstr>
      <vt:lpstr>PowerPoint Presentation</vt:lpstr>
      <vt:lpstr>ANNUAL  UTILITY CONFERENCES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Smith, Shane K - DOT</cp:lastModifiedBy>
  <cp:revision>136</cp:revision>
  <cp:lastPrinted>2018-01-23T22:00:02Z</cp:lastPrinted>
  <dcterms:created xsi:type="dcterms:W3CDTF">2012-06-26T13:11:17Z</dcterms:created>
  <dcterms:modified xsi:type="dcterms:W3CDTF">2018-02-23T15:06:41Z</dcterms:modified>
</cp:coreProperties>
</file>