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6" r:id="rId2"/>
    <p:sldId id="271" r:id="rId3"/>
    <p:sldId id="276" r:id="rId4"/>
    <p:sldId id="282" r:id="rId5"/>
    <p:sldId id="279" r:id="rId6"/>
    <p:sldId id="280" r:id="rId7"/>
    <p:sldId id="283" r:id="rId8"/>
    <p:sldId id="285" r:id="rId9"/>
    <p:sldId id="286" r:id="rId10"/>
    <p:sldId id="277" r:id="rId11"/>
    <p:sldId id="278" r:id="rId12"/>
    <p:sldId id="268" r:id="rId13"/>
    <p:sldId id="269" r:id="rId14"/>
    <p:sldId id="284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9D"/>
    <a:srgbClr val="253D92"/>
    <a:srgbClr val="213681"/>
    <a:srgbClr val="A7C2FF"/>
    <a:srgbClr val="2F4CB7"/>
    <a:srgbClr val="BFC9EF"/>
    <a:srgbClr val="4B68D1"/>
    <a:srgbClr val="89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79" autoAdjust="0"/>
    <p:restoredTop sz="76769" autoAdjust="0"/>
  </p:normalViewPr>
  <p:slideViewPr>
    <p:cSldViewPr>
      <p:cViewPr varScale="1">
        <p:scale>
          <a:sx n="85" d="100"/>
          <a:sy n="85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200" d="100"/>
          <a:sy n="200" d="100"/>
        </p:scale>
        <p:origin x="-444" y="496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39AE3-00CD-4FD0-BCED-E326E0CA4601}" type="datetimeFigureOut">
              <a:rPr lang="en-US"/>
              <a:pPr>
                <a:defRPr/>
              </a:pPr>
              <a:t>2/23/2018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54F1F3-ABB3-4E1F-BE6B-18F6A23AEB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565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19" y="0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6EB65BF-3A2C-4C25-B4EA-7DE9A0872EDF}" type="datetimeFigureOut">
              <a:rPr lang="en-US"/>
              <a:pPr>
                <a:defRPr/>
              </a:pPr>
              <a:t>2/23/2018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79" tIns="45190" rIns="90379" bIns="4519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12" y="4416104"/>
            <a:ext cx="5609576" cy="4182440"/>
          </a:xfrm>
          <a:prstGeom prst="rect">
            <a:avLst/>
          </a:prstGeom>
        </p:spPr>
        <p:txBody>
          <a:bodyPr vert="horz" lIns="90379" tIns="45190" rIns="90379" bIns="4519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19" y="8830639"/>
            <a:ext cx="3037212" cy="464193"/>
          </a:xfrm>
          <a:prstGeom prst="rect">
            <a:avLst/>
          </a:prstGeom>
        </p:spPr>
        <p:txBody>
          <a:bodyPr vert="horz" lIns="90379" tIns="45190" rIns="90379" bIns="4519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BC254D-4359-45DA-A134-46B9BA422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53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C254D-4359-45DA-A134-46B9BA4226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53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C254D-4359-45DA-A134-46B9BA42265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7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Cover  topics not yet addressed in prior slides, include them as appropriate.</a:t>
            </a:r>
          </a:p>
          <a:p>
            <a:endParaRPr lang="en-US"/>
          </a:p>
          <a:p>
            <a:r>
              <a:rPr lang="en-US"/>
              <a:t>The amount of information should be relevant to allowable time and audience.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BC077-D707-40B7-9698-BEA7A417DC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Cover  topics not yet addressed in prior slides, include them as appropriate.</a:t>
            </a:r>
          </a:p>
          <a:p>
            <a:endParaRPr lang="en-US"/>
          </a:p>
          <a:p>
            <a:r>
              <a:rPr lang="en-US"/>
              <a:t>The amount of information should be relevant to allowable time and audience. 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BC077-D707-40B7-9698-BEA7A417DC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15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3DFA-035C-4DA5-9840-62FA0030F74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Before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well prepared with content. Know facts and figures and your audience.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Everyone should be able to read the slides but if NOT, read it to them. Otherwise don’t include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a final check on microphone and other equipment well before the start time.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Practice the presentation aloud several times. Feel comfortable.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Drink fluids and do something to relax you.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During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Smile and be confident. 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Introduce yourself and the organization.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Speak with energy, clearly, and in a reasonable volume so everyone can hear you.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Do not read each line on the slide show – use your own wording and add in examples or additional information which will aid in comprehension.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Talk “friendly” and with the attitude that you are here to provide information and assistance. Have a “win/win” attitude.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an error, politely clarify or correct it. Move on quickly and don’t dwell on it.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can’t answer a question, politely indicate you don’t have the information available. Indicate that you will follow-up individually with the requestor. </a:t>
            </a:r>
          </a:p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After presentation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available for follow up.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Be prepared for additional comments, questions or clarifications.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Maintain composure.</a:t>
            </a:r>
          </a:p>
          <a:p>
            <a:pPr marL="232943" indent="-232943">
              <a:buFont typeface="+mj-lt"/>
              <a:buAutoNum type="arabicPeriod"/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If you make a promise, be sure to follow up quickly or reassign if appropriate.</a:t>
            </a:r>
          </a:p>
        </p:txBody>
      </p:sp>
    </p:spTree>
    <p:extLst>
      <p:ext uri="{BB962C8B-B14F-4D97-AF65-F5344CB8AC3E}">
        <p14:creationId xmlns:p14="http://schemas.microsoft.com/office/powerpoint/2010/main" val="2181344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Document Southeast Freeway team (SEF) practices, processes and workflows from previous projects. This includes, but is not limited to: data collection, data processing, plan preparation work flows, software tools used for various workflows, delivery requirements,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C254D-4359-45DA-A134-46B9BA42265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47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newsletter is available for the utility companies; currently it hasn’t been sent to them but as part of the next publication (March/April 2017) I am anticipating a registration link for anyone who may want to subscribe to it rather than having to rely on email to send it out.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C254D-4359-45DA-A134-46B9BA4226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565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BC254D-4359-45DA-A134-46B9BA4226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37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rgbClr val="21368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3206E4DB-B11B-4E1E-91F8-6F5825366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8E1633E8-349F-4C7B-8742-E9A01253E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gradFill>
            <a:gsLst>
              <a:gs pos="0">
                <a:schemeClr val="bg1"/>
              </a:gs>
              <a:gs pos="64999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16800000" scaled="0"/>
          </a:gradFill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1C83D39C-732C-4958-A213-9223A13773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B7411F5-02C4-4FD8-90FF-9CDD21428A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664698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B98E053E-FE50-445A-99E0-6D852DBB8E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07FCEF6F-7CBA-4CD4-B1A6-25B779324F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26"/>
          <p:cNvSpPr>
            <a:spLocks noGrp="1"/>
          </p:cNvSpPr>
          <p:nvPr>
            <p:ph type="sldNum" sz="quarter" idx="10"/>
          </p:nvPr>
        </p:nvSpPr>
        <p:spPr>
          <a:xfrm>
            <a:off x="8458200" y="6477000"/>
            <a:ext cx="555625" cy="296863"/>
          </a:xfrm>
          <a:prstGeom prst="rect">
            <a:avLst/>
          </a:prstGeom>
        </p:spPr>
        <p:txBody>
          <a:bodyPr/>
          <a:lstStyle>
            <a:lvl1pPr>
              <a:defRPr sz="1600" b="1" i="0" kern="900" baseline="0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E5473E1D-6A3D-4C08-8CAE-A358C4EEA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 userDrawn="1"/>
        </p:nvSpPr>
        <p:spPr>
          <a:xfrm flipV="1">
            <a:off x="0" y="5206360"/>
            <a:ext cx="9144000" cy="1712045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15026 h 23922"/>
              <a:gd name="connsiteX1" fmla="*/ 21600 w 21600"/>
              <a:gd name="connsiteY1" fmla="*/ 0 h 23922"/>
              <a:gd name="connsiteX2" fmla="*/ 21600 w 21600"/>
              <a:gd name="connsiteY2" fmla="*/ 17322 h 23922"/>
              <a:gd name="connsiteX3" fmla="*/ 0 w 21600"/>
              <a:gd name="connsiteY3" fmla="*/ 20172 h 23922"/>
              <a:gd name="connsiteX4" fmla="*/ 0 w 21600"/>
              <a:gd name="connsiteY4" fmla="*/ 15026 h 23922"/>
              <a:gd name="connsiteX0" fmla="*/ 0 w 21600"/>
              <a:gd name="connsiteY0" fmla="*/ 0 h 8896"/>
              <a:gd name="connsiteX1" fmla="*/ 21600 w 21600"/>
              <a:gd name="connsiteY1" fmla="*/ 0 h 8896"/>
              <a:gd name="connsiteX2" fmla="*/ 21600 w 21600"/>
              <a:gd name="connsiteY2" fmla="*/ 2296 h 8896"/>
              <a:gd name="connsiteX3" fmla="*/ 0 w 21600"/>
              <a:gd name="connsiteY3" fmla="*/ 5146 h 8896"/>
              <a:gd name="connsiteX4" fmla="*/ 0 w 21600"/>
              <a:gd name="connsiteY4" fmla="*/ 0 h 8896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3704 h 10000"/>
              <a:gd name="connsiteX3" fmla="*/ 0 w 10000"/>
              <a:gd name="connsiteY3" fmla="*/ 5785 h 10000"/>
              <a:gd name="connsiteX4" fmla="*/ 0 w 10000"/>
              <a:gd name="connsiteY4" fmla="*/ 0 h 10000"/>
              <a:gd name="connsiteX0" fmla="*/ 0 w 10000"/>
              <a:gd name="connsiteY0" fmla="*/ 367 h 10367"/>
              <a:gd name="connsiteX1" fmla="*/ 10000 w 10000"/>
              <a:gd name="connsiteY1" fmla="*/ 367 h 10367"/>
              <a:gd name="connsiteX2" fmla="*/ 10000 w 10000"/>
              <a:gd name="connsiteY2" fmla="*/ 4071 h 10367"/>
              <a:gd name="connsiteX3" fmla="*/ 0 w 10000"/>
              <a:gd name="connsiteY3" fmla="*/ 6152 h 10367"/>
              <a:gd name="connsiteX4" fmla="*/ 0 w 10000"/>
              <a:gd name="connsiteY4" fmla="*/ 367 h 10367"/>
              <a:gd name="connsiteX0" fmla="*/ 0 w 10000"/>
              <a:gd name="connsiteY0" fmla="*/ 367 h 8620"/>
              <a:gd name="connsiteX1" fmla="*/ 10000 w 10000"/>
              <a:gd name="connsiteY1" fmla="*/ 367 h 8620"/>
              <a:gd name="connsiteX2" fmla="*/ 10000 w 10000"/>
              <a:gd name="connsiteY2" fmla="*/ 4071 h 8620"/>
              <a:gd name="connsiteX3" fmla="*/ 0 w 10000"/>
              <a:gd name="connsiteY3" fmla="*/ 6152 h 8620"/>
              <a:gd name="connsiteX4" fmla="*/ 0 w 10000"/>
              <a:gd name="connsiteY4" fmla="*/ 367 h 8620"/>
              <a:gd name="connsiteX0" fmla="*/ 0 w 10000"/>
              <a:gd name="connsiteY0" fmla="*/ 426 h 12067"/>
              <a:gd name="connsiteX1" fmla="*/ 10000 w 10000"/>
              <a:gd name="connsiteY1" fmla="*/ 426 h 12067"/>
              <a:gd name="connsiteX2" fmla="*/ 10000 w 10000"/>
              <a:gd name="connsiteY2" fmla="*/ 4723 h 12067"/>
              <a:gd name="connsiteX3" fmla="*/ 0 w 10000"/>
              <a:gd name="connsiteY3" fmla="*/ 7137 h 12067"/>
              <a:gd name="connsiteX4" fmla="*/ 0 w 10000"/>
              <a:gd name="connsiteY4" fmla="*/ 426 h 1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2067">
                <a:moveTo>
                  <a:pt x="0" y="426"/>
                </a:moveTo>
                <a:lnTo>
                  <a:pt x="10000" y="426"/>
                </a:lnTo>
                <a:lnTo>
                  <a:pt x="10000" y="4723"/>
                </a:lnTo>
                <a:cubicBezTo>
                  <a:pt x="8802" y="0"/>
                  <a:pt x="3211" y="12067"/>
                  <a:pt x="0" y="7137"/>
                </a:cubicBezTo>
                <a:lnTo>
                  <a:pt x="0" y="426"/>
                </a:lnTo>
                <a:close/>
              </a:path>
            </a:pathLst>
          </a:custGeom>
          <a:blipFill>
            <a:blip r:embed="rId9" cstate="print"/>
            <a:stretch>
              <a:fillRect t="-50000"/>
            </a:stretch>
          </a:blipFill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76400"/>
            <a:ext cx="8229600" cy="387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3" name="Picture 22" descr="WisDOT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308002" y="5943600"/>
            <a:ext cx="762000" cy="762000"/>
          </a:xfrm>
          <a:prstGeom prst="ellipse">
            <a:avLst/>
          </a:prstGeom>
          <a:ln w="38100" cap="rnd" cmpd="sng">
            <a:solidFill>
              <a:schemeClr val="bg1"/>
            </a:solidFill>
          </a:ln>
          <a:effectLst>
            <a:outerShdw blurRad="50800" dist="38100" dir="5400000" algn="t" rotWithShape="0">
              <a:srgbClr val="213681">
                <a:alpha val="4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rgbClr val="002F9D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rgbClr val="002F9D"/>
          </a:solidFill>
          <a:latin typeface="Arial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rgbClr val="ED1C24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eremy.Iwen@dot.wi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isc.jobs/public/job_view.asp?annoid=93509&amp;jobid=93023&amp;org=395&amp;class=94290&amp;index=tru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Intern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686800" cy="3048000"/>
          </a:xfrm>
        </p:spPr>
        <p:txBody>
          <a:bodyPr>
            <a:noAutofit/>
          </a:bodyPr>
          <a:lstStyle/>
          <a:p>
            <a:pPr algn="ctr"/>
            <a:br>
              <a:rPr lang="en-US" sz="36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bg2">
                    <a:lumMod val="10000"/>
                  </a:schemeClr>
                </a:solidFill>
              </a:rPr>
              <a:t>2018 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REGIONAL UTILITY CONFERENCES</a:t>
            </a:r>
            <a:br>
              <a:rPr lang="en-US" sz="3600" dirty="0">
                <a:solidFill>
                  <a:schemeClr val="tx1"/>
                </a:solidFill>
              </a:rPr>
            </a:b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BUREAU OF TECHNICAL SERVICES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bg2">
                    <a:lumMod val="10000"/>
                  </a:schemeClr>
                </a:solidFill>
              </a:rPr>
              <a:t>UTILITY UNIT - UPDATE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65750DC-922E-439F-A455-FFFD461F3788}"/>
              </a:ext>
            </a:extLst>
          </p:cNvPr>
          <p:cNvSpPr txBox="1"/>
          <p:nvPr/>
        </p:nvSpPr>
        <p:spPr>
          <a:xfrm>
            <a:off x="0" y="533400"/>
            <a:ext cx="91440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Improvements and Efficiencies in Utility Coordination</a:t>
            </a:r>
          </a:p>
          <a:p>
            <a:pPr lvl="1"/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sz="2250" b="1" dirty="0">
                <a:solidFill>
                  <a:schemeClr val="bg2">
                    <a:lumMod val="10000"/>
                  </a:schemeClr>
                </a:solidFill>
              </a:rPr>
              <a:t>Delegation from Central Office Utilities to Regions</a:t>
            </a:r>
          </a:p>
          <a:p>
            <a:pPr lvl="3"/>
            <a:r>
              <a:rPr lang="en-US" sz="2250" dirty="0"/>
              <a:t>Invoices</a:t>
            </a:r>
          </a:p>
          <a:p>
            <a:pPr lvl="3"/>
            <a:r>
              <a:rPr lang="en-US" sz="2250" dirty="0"/>
              <a:t>Utility Agreement Change Orders</a:t>
            </a:r>
          </a:p>
          <a:p>
            <a:pPr lvl="3"/>
            <a:r>
              <a:rPr lang="en-US" sz="2250" dirty="0"/>
              <a:t>Second Moves</a:t>
            </a:r>
          </a:p>
          <a:p>
            <a:pPr lvl="2"/>
            <a:r>
              <a:rPr lang="en-US" sz="2250" dirty="0"/>
              <a:t>Develop efficiencies for the submittal of Low Value/Low Risk utility agreements</a:t>
            </a:r>
          </a:p>
          <a:p>
            <a:pPr lvl="1"/>
            <a:endParaRPr lang="en-US" sz="23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sz="2250" b="1" dirty="0">
                <a:solidFill>
                  <a:schemeClr val="bg2">
                    <a:lumMod val="10000"/>
                  </a:schemeClr>
                </a:solidFill>
              </a:rPr>
              <a:t>Continue efforts to identify efficiencies in the following areas: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50" dirty="0"/>
              <a:t>Consistent utility estimation and tools for DOT and utilities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50" dirty="0"/>
              <a:t>Interpreting and releasing utility land rights</a:t>
            </a:r>
          </a:p>
          <a:p>
            <a:pPr lvl="3"/>
            <a:r>
              <a:rPr lang="en-US" sz="2250" dirty="0"/>
              <a:t>Improve how utility easements and land rights are depicted on right of way plats and utility exhibits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50" dirty="0"/>
              <a:t>Consistent legal description template development</a:t>
            </a:r>
          </a:p>
          <a:p>
            <a:pPr lvl="1">
              <a:lnSpc>
                <a:spcPct val="150000"/>
              </a:lnSpc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5850AD-D0C4-4540-BBE8-997F8DD9421E}"/>
              </a:ext>
            </a:extLst>
          </p:cNvPr>
          <p:cNvSpPr txBox="1"/>
          <p:nvPr/>
        </p:nvSpPr>
        <p:spPr>
          <a:xfrm>
            <a:off x="914400" y="28575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WisDOT Utility Lean Project</a:t>
            </a:r>
          </a:p>
        </p:txBody>
      </p:sp>
    </p:spTree>
    <p:extLst>
      <p:ext uri="{BB962C8B-B14F-4D97-AF65-F5344CB8AC3E}">
        <p14:creationId xmlns:p14="http://schemas.microsoft.com/office/powerpoint/2010/main" val="319412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54037" y="1143000"/>
            <a:ext cx="8181975" cy="317182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9623" y="291130"/>
            <a:ext cx="85344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WisDOT Utility Coordination News Bulletin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633E8-349F-4C7B-8742-E9A01253ECE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9623" y="4258754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buNone/>
            </a:pPr>
            <a:r>
              <a:rPr lang="en-US" sz="2800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Questions: </a:t>
            </a:r>
          </a:p>
          <a:p>
            <a:pPr hangingPunct="0">
              <a:buNone/>
            </a:pPr>
            <a:r>
              <a:rPr lang="en-US" sz="2800" dirty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Connie Bruns</a:t>
            </a:r>
          </a:p>
          <a:p>
            <a:pPr hangingPunct="0">
              <a:buNone/>
            </a:pPr>
            <a:r>
              <a:rPr lang="en-US" sz="28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Statewide Utility Projects Coordinator 608-516-6357</a:t>
            </a:r>
          </a:p>
        </p:txBody>
      </p:sp>
    </p:spTree>
    <p:extLst>
      <p:ext uri="{BB962C8B-B14F-4D97-AF65-F5344CB8AC3E}">
        <p14:creationId xmlns:p14="http://schemas.microsoft.com/office/powerpoint/2010/main" val="409652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irwaonline.org/eweb/upload/IRWA_Logos/IRWA_logo_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2438400" cy="1687842"/>
          </a:xfrm>
          <a:prstGeom prst="rect">
            <a:avLst/>
          </a:prstGeom>
          <a:noFill/>
        </p:spPr>
      </p:pic>
      <p:pic>
        <p:nvPicPr>
          <p:cNvPr id="7" name="Picture 4" descr="http://t1.gstatic.com/images?q=tbn:ANd9GcSbxNQYmqN37i0I4_FSdCpepwGYF0C2fm2fr5Caipp4cuE5BxT7Df2x6JTIg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04800"/>
            <a:ext cx="2057400" cy="2057401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28600" y="1564243"/>
            <a:ext cx="89154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2018 Meeting Dates: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	</a:t>
            </a:r>
          </a:p>
          <a:p>
            <a:pPr>
              <a:lnSpc>
                <a:spcPct val="150000"/>
              </a:lnSpc>
            </a:pPr>
            <a:endParaRPr lang="en-US" sz="800" dirty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Thursday April 12</a:t>
            </a:r>
            <a:r>
              <a:rPr lang="en-US" sz="2800" baseline="30000" dirty="0"/>
              <a:t>th</a:t>
            </a:r>
            <a:r>
              <a:rPr lang="en-US" sz="2800" dirty="0"/>
              <a:t>, 2018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Thursday June 21</a:t>
            </a:r>
            <a:r>
              <a:rPr lang="en-US" sz="2800" baseline="30000" dirty="0"/>
              <a:t>st</a:t>
            </a:r>
            <a:r>
              <a:rPr lang="en-US" sz="2800" dirty="0"/>
              <a:t> , 2018 – </a:t>
            </a:r>
            <a:r>
              <a:rPr lang="en-US" sz="2800" b="1" dirty="0">
                <a:solidFill>
                  <a:srgbClr val="002060"/>
                </a:solidFill>
              </a:rPr>
              <a:t>Location TBD</a:t>
            </a:r>
            <a:endParaRPr lang="en-US" sz="800" b="1" dirty="0">
              <a:solidFill>
                <a:srgbClr val="002060"/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Thursday, October 18</a:t>
            </a:r>
            <a:r>
              <a:rPr lang="en-US" sz="2800" baseline="30000" dirty="0"/>
              <a:t>th</a:t>
            </a:r>
            <a:r>
              <a:rPr lang="en-US" sz="2800" dirty="0"/>
              <a:t>, 2018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800" dirty="0"/>
          </a:p>
          <a:p>
            <a:endParaRPr lang="en-US" sz="800" b="1" dirty="0"/>
          </a:p>
          <a:p>
            <a:endParaRPr lang="en-US" sz="28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Location: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/>
              <a:t>State Patrol Building, </a:t>
            </a:r>
            <a:r>
              <a:rPr lang="en-US" sz="2800" u="sng" dirty="0"/>
              <a:t>851 S. ROLLING MEADOWS DRIVE,</a:t>
            </a:r>
            <a:r>
              <a:rPr lang="en-US" sz="2800" dirty="0"/>
              <a:t> Fond du Lac, WI</a:t>
            </a:r>
          </a:p>
          <a:p>
            <a:endParaRPr lang="en-US" sz="800" b="1" dirty="0"/>
          </a:p>
          <a:p>
            <a:r>
              <a:rPr lang="en-US" sz="2800" b="1" dirty="0">
                <a:solidFill>
                  <a:schemeClr val="bg2">
                    <a:lumMod val="10000"/>
                  </a:schemeClr>
                </a:solidFill>
              </a:rPr>
              <a:t>Time: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/>
              <a:t>9:30 a.m</a:t>
            </a:r>
            <a:r>
              <a:rPr lang="en-US" sz="3200" dirty="0"/>
              <a:t>.</a:t>
            </a:r>
          </a:p>
          <a:p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88392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F9D"/>
                </a:solidFill>
              </a:rPr>
              <a:t>ANNUAL </a:t>
            </a:r>
            <a:br>
              <a:rPr lang="en-US" sz="4000" b="1" dirty="0">
                <a:solidFill>
                  <a:srgbClr val="002F9D"/>
                </a:solidFill>
              </a:rPr>
            </a:br>
            <a:r>
              <a:rPr lang="en-US" sz="4000" b="1" dirty="0">
                <a:solidFill>
                  <a:srgbClr val="002F9D"/>
                </a:solidFill>
              </a:rPr>
              <a:t>UTILITY CONFERENCES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10600" cy="39624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2018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Northeast Region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Southwest Region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5100" b="1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2019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Northwest Region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Northcentral Region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Southeast Region</a:t>
            </a:r>
          </a:p>
          <a:p>
            <a:pPr lvl="1" algn="l">
              <a:buFont typeface="Arial" pitchFamily="34" charset="0"/>
              <a:buChar char="•"/>
            </a:pPr>
            <a:endParaRPr lang="en-US" sz="5100" b="1" dirty="0">
              <a:solidFill>
                <a:schemeClr val="bg2">
                  <a:lumMod val="10000"/>
                </a:schemeClr>
              </a:solidFill>
            </a:endParaRPr>
          </a:p>
          <a:p>
            <a:pPr algn="l"/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2020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5100" b="1" dirty="0">
                <a:solidFill>
                  <a:schemeClr val="bg2">
                    <a:lumMod val="10000"/>
                  </a:schemeClr>
                </a:solidFill>
              </a:rPr>
              <a:t>Statewide Utility Conference</a:t>
            </a:r>
          </a:p>
          <a:p>
            <a:pPr lvl="1" algn="l">
              <a:buFont typeface="Arial" pitchFamily="34" charset="0"/>
              <a:buChar char="•"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73500"/>
          </a:xfrm>
        </p:spPr>
        <p:txBody>
          <a:bodyPr/>
          <a:lstStyle/>
          <a:p>
            <a:pPr algn="ctr">
              <a:buNone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Norman Pawelczyk</a:t>
            </a:r>
          </a:p>
          <a:p>
            <a:pPr algn="ctr">
              <a:buNone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Bureau of Technical Services</a:t>
            </a:r>
          </a:p>
          <a:p>
            <a:pPr algn="ctr">
              <a:buNone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Acquisition &amp; Services Unit Chief</a:t>
            </a:r>
          </a:p>
          <a:p>
            <a:pPr algn="ctr">
              <a:buNone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(Desk) 608-266-2362</a:t>
            </a:r>
          </a:p>
          <a:p>
            <a:pPr algn="ctr">
              <a:buNone/>
            </a:pP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(Cell) 608-516-6355</a:t>
            </a:r>
          </a:p>
          <a:p>
            <a:pPr marL="109537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633E8-349F-4C7B-8742-E9A01253ECE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2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6" y="-152400"/>
            <a:ext cx="8229600" cy="1143000"/>
          </a:xfrm>
        </p:spPr>
        <p:txBody>
          <a:bodyPr>
            <a:noAutofit/>
          </a:bodyPr>
          <a:lstStyle/>
          <a:p>
            <a:pPr hangingPunct="0"/>
            <a: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Central Office – Bureau of Technical Services</a:t>
            </a:r>
            <a:br>
              <a:rPr lang="en-US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Acquisition and Services Section - Utility Unit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33" y="990600"/>
            <a:ext cx="4114800" cy="5562600"/>
          </a:xfrm>
        </p:spPr>
        <p:txBody>
          <a:bodyPr>
            <a:normAutofit fontScale="25000" lnSpcReduction="20000"/>
          </a:bodyPr>
          <a:lstStyle/>
          <a:p>
            <a:pPr hangingPunct="0">
              <a:buNone/>
            </a:pPr>
            <a:r>
              <a:rPr lang="en-US" sz="96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Norman Pawelczyk</a:t>
            </a:r>
            <a:endParaRPr lang="en-US" sz="9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Technical Services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Section Chief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608-266-2362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608-516-6355</a:t>
            </a:r>
          </a:p>
          <a:p>
            <a:pPr lvl="1">
              <a:buNone/>
            </a:pPr>
            <a:endParaRPr lang="en-US" sz="9600" u="sng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  <a:hlinkClick r:id="rId3"/>
            </a:endParaRPr>
          </a:p>
          <a:p>
            <a:pPr hangingPunct="0">
              <a:buNone/>
            </a:pPr>
            <a:r>
              <a:rPr lang="en-US" sz="9600" b="1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Michael Baumann</a:t>
            </a:r>
            <a:endParaRPr lang="en-US" sz="96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Statewide Utility Engineer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608-267-4461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608-219-5109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>
              <a:buNone/>
            </a:pPr>
            <a:r>
              <a:rPr lang="en-US" sz="96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Abby Schmidt</a:t>
            </a:r>
            <a:endParaRPr lang="en-US" sz="9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Statewide Utility Engineer</a:t>
            </a:r>
          </a:p>
          <a:p>
            <a:pPr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608-266-0319</a:t>
            </a:r>
          </a:p>
          <a:p>
            <a:pPr>
              <a:buNone/>
            </a:pPr>
            <a:r>
              <a:rPr lang="en-US" sz="96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>
              <a:buNone/>
            </a:pPr>
            <a:r>
              <a:rPr lang="en-US" sz="9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920889"/>
            <a:ext cx="4038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buNone/>
            </a:pPr>
            <a:r>
              <a:rPr lang="en-US" sz="2400" b="1" u="sng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Connie Bruns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Statewide Utility Projects Coordinator</a:t>
            </a: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608-516-6357</a:t>
            </a: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hangingPunct="0">
              <a:buNone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Vacant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Statewide Utility Projects Coordinator</a:t>
            </a:r>
          </a:p>
          <a:p>
            <a:pPr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n-US" sz="2400" b="1" u="sng" dirty="0">
                <a:solidFill>
                  <a:srgbClr val="213681"/>
                </a:solidFill>
                <a:latin typeface="Arial" pitchFamily="34" charset="0"/>
                <a:cs typeface="Arial" pitchFamily="34" charset="0"/>
              </a:rPr>
              <a:t>Gayle Lindenberg</a:t>
            </a:r>
          </a:p>
          <a:p>
            <a:pPr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Central Office Consultant</a:t>
            </a: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920-544-4469</a:t>
            </a:r>
          </a:p>
          <a:p>
            <a:pPr hangingPunct="0">
              <a:buNone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920-639-4876</a:t>
            </a:r>
          </a:p>
          <a:p>
            <a:pPr hangingPunct="0">
              <a:buNone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400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038600"/>
          </a:xfrm>
        </p:spPr>
        <p:txBody>
          <a:bodyPr/>
          <a:lstStyle/>
          <a:p>
            <a:r>
              <a:rPr lang="en-US" sz="2400" u="sng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wisc.jobs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/public/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job_view.asp?annoid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=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93509&amp;jobid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=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93023&amp;org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=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395&amp;class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=</a:t>
            </a:r>
            <a:r>
              <a:rPr lang="en-US" sz="2400" u="sng" dirty="0" err="1">
                <a:solidFill>
                  <a:srgbClr val="002060"/>
                </a:solidFill>
                <a:hlinkClick r:id="rId3"/>
              </a:rPr>
              <a:t>94290&amp;index</a:t>
            </a:r>
            <a:r>
              <a:rPr lang="en-US" sz="2400" u="sng" dirty="0">
                <a:solidFill>
                  <a:srgbClr val="002060"/>
                </a:solidFill>
                <a:hlinkClick r:id="rId3"/>
              </a:rPr>
              <a:t>=true</a:t>
            </a:r>
            <a:endParaRPr lang="en-US" sz="2400" u="sng" dirty="0">
              <a:solidFill>
                <a:srgbClr val="002060"/>
              </a:solidFill>
            </a:endParaRPr>
          </a:p>
          <a:p>
            <a:endParaRPr lang="en-US" sz="2400" b="1" dirty="0">
              <a:solidFill>
                <a:schemeClr val="accent4">
                  <a:lumMod val="10000"/>
                </a:schemeClr>
              </a:solidFill>
            </a:endParaRPr>
          </a:p>
          <a:p>
            <a:r>
              <a:rPr lang="en-US" sz="2400" b="1" dirty="0">
                <a:solidFill>
                  <a:schemeClr val="accent4">
                    <a:lumMod val="10000"/>
                  </a:schemeClr>
                </a:solidFill>
              </a:rPr>
              <a:t>Contact:</a:t>
            </a:r>
            <a:br>
              <a:rPr lang="en-US" sz="2400" b="1" dirty="0"/>
            </a:br>
            <a:r>
              <a:rPr lang="en-US" sz="2400" dirty="0"/>
              <a:t>Mitch Weckerly, Human Resources Specialist- Senior, Mitch </a:t>
            </a:r>
            <a:r>
              <a:rPr lang="en-US" sz="2400" dirty="0" err="1"/>
              <a:t>Weckerly@dot.wi.gov</a:t>
            </a:r>
            <a:r>
              <a:rPr lang="en-US" sz="2400" dirty="0"/>
              <a:t>, 608-261-6302.</a:t>
            </a:r>
            <a:br>
              <a:rPr lang="en-US" dirty="0"/>
            </a:br>
            <a:endParaRPr lang="en-US" dirty="0"/>
          </a:p>
          <a:p>
            <a:r>
              <a:rPr lang="en-US" sz="2400" dirty="0">
                <a:solidFill>
                  <a:srgbClr val="002060"/>
                </a:solidFill>
                <a:hlinkClick r:id="rId4" action="ppaction://hlinkfile"/>
              </a:rPr>
              <a:t>Job Posting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INTERNSHIP</a:t>
            </a:r>
            <a:br>
              <a:rPr lang="en-US" dirty="0"/>
            </a:br>
            <a:r>
              <a:rPr lang="en-US" sz="4400" dirty="0"/>
              <a:t>Utility Coordination Intern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633E8-349F-4C7B-8742-E9A01253EC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1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1633E8-349F-4C7B-8742-E9A01253EC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018858"/>
            <a:ext cx="5486400" cy="209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83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42332" y="1374522"/>
            <a:ext cx="8229600" cy="2054477"/>
          </a:xfrm>
        </p:spPr>
        <p:txBody>
          <a:bodyPr/>
          <a:lstStyle/>
          <a:p>
            <a:r>
              <a:rPr lang="en-US" dirty="0"/>
              <a:t>Correspondence Memorandum</a:t>
            </a:r>
          </a:p>
          <a:p>
            <a:pPr marL="109537" indent="0">
              <a:buNone/>
            </a:pPr>
            <a:r>
              <a:rPr lang="en-US" dirty="0"/>
              <a:t>   (internal document)</a:t>
            </a:r>
          </a:p>
          <a:p>
            <a:r>
              <a:rPr lang="en-US" dirty="0"/>
              <a:t>Statement of Non-Reimbursement By Utility</a:t>
            </a:r>
          </a:p>
          <a:p>
            <a:pPr marL="109537" indent="0">
              <a:buNone/>
            </a:pPr>
            <a:r>
              <a:rPr lang="en-US" dirty="0"/>
              <a:t>   (Form DT2245)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3483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Current 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D5144-BC39-4ABE-8D08-25D35D1827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AutoShape 2" descr="Image result for docusign"/>
          <p:cNvSpPr>
            <a:spLocks noChangeAspect="1" noChangeArrowheads="1"/>
          </p:cNvSpPr>
          <p:nvPr/>
        </p:nvSpPr>
        <p:spPr bwMode="auto">
          <a:xfrm>
            <a:off x="-31751" y="-136526"/>
            <a:ext cx="3565525" cy="356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7378">
            <a:off x="6037390" y="4332270"/>
            <a:ext cx="27717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8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3483" y="1295400"/>
            <a:ext cx="8229600" cy="4267200"/>
          </a:xfrm>
        </p:spPr>
        <p:txBody>
          <a:bodyPr/>
          <a:lstStyle/>
          <a:p>
            <a:r>
              <a:rPr lang="en-US" dirty="0"/>
              <a:t>Agreements</a:t>
            </a:r>
          </a:p>
          <a:p>
            <a:r>
              <a:rPr lang="en-US" dirty="0"/>
              <a:t>Release of Rights</a:t>
            </a:r>
          </a:p>
          <a:p>
            <a:r>
              <a:rPr lang="en-US" dirty="0"/>
              <a:t>1077 Process</a:t>
            </a:r>
          </a:p>
          <a:p>
            <a:r>
              <a:rPr lang="en-US" dirty="0"/>
              <a:t>1078 Process</a:t>
            </a:r>
          </a:p>
          <a:p>
            <a:r>
              <a:rPr lang="en-US" dirty="0"/>
              <a:t>Work plan approval</a:t>
            </a:r>
          </a:p>
          <a:p>
            <a:r>
              <a:rPr lang="en-US" dirty="0"/>
              <a:t>Plan changes</a:t>
            </a:r>
          </a:p>
          <a:p>
            <a:r>
              <a:rPr lang="en-US" dirty="0"/>
              <a:t>Utility reimbursement</a:t>
            </a:r>
          </a:p>
          <a:p>
            <a:r>
              <a:rPr lang="en-US" dirty="0"/>
              <a:t>Change orders</a:t>
            </a:r>
          </a:p>
          <a:p>
            <a:r>
              <a:rPr lang="en-US" dirty="0"/>
              <a:t>Second moves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3483" y="3810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Potential uses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6D5144-BC39-4ABE-8D08-25D35D1827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7378">
            <a:off x="6037390" y="4332270"/>
            <a:ext cx="27717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555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1325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WisDOT Utility 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3D Initiative</a:t>
            </a:r>
          </a:p>
        </p:txBody>
      </p:sp>
      <p:pic>
        <p:nvPicPr>
          <p:cNvPr id="4" name="Picture 3" descr="XYZCoord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95400"/>
            <a:ext cx="3429000" cy="3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43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A23728-A312-46EB-BEB0-ABF0CE910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411F5-02C4-4FD8-90FF-9CDD21428A4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49F9C4-D87E-45DC-BFED-AB8D173F704E}"/>
              </a:ext>
            </a:extLst>
          </p:cNvPr>
          <p:cNvSpPr txBox="1"/>
          <p:nvPr/>
        </p:nvSpPr>
        <p:spPr>
          <a:xfrm>
            <a:off x="800100" y="1524000"/>
            <a:ext cx="7239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Investigate 3D data and its Usefulness, Viability, and Return on Investment for utilization in Civil 3D.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Run clash detection</a:t>
            </a:r>
          </a:p>
          <a:p>
            <a:endParaRPr lang="en-US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Document Southeast Freeway team practices, processes and workflows from previous projects. </a:t>
            </a:r>
            <a:endParaRPr lang="en-US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496DA13-8A3F-4EDD-8466-A6452908CE02}"/>
              </a:ext>
            </a:extLst>
          </p:cNvPr>
          <p:cNvSpPr txBox="1">
            <a:spLocks/>
          </p:cNvSpPr>
          <p:nvPr/>
        </p:nvSpPr>
        <p:spPr>
          <a:xfrm>
            <a:off x="1066800" y="381000"/>
            <a:ext cx="7162800" cy="8678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WisDOT Utility 3D Initiative</a:t>
            </a:r>
          </a:p>
        </p:txBody>
      </p:sp>
    </p:spTree>
    <p:extLst>
      <p:ext uri="{BB962C8B-B14F-4D97-AF65-F5344CB8AC3E}">
        <p14:creationId xmlns:p14="http://schemas.microsoft.com/office/powerpoint/2010/main" val="299092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A23728-A312-46EB-BEB0-ABF0CE910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7411F5-02C4-4FD8-90FF-9CDD21428A4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49F9C4-D87E-45DC-BFED-AB8D173F704E}"/>
              </a:ext>
            </a:extLst>
          </p:cNvPr>
          <p:cNvSpPr txBox="1"/>
          <p:nvPr/>
        </p:nvSpPr>
        <p:spPr>
          <a:xfrm>
            <a:off x="1143000" y="1502688"/>
            <a:ext cx="7239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Evaluation of 3D utility survey data collection and transfer from permits issued by WisDOT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Transfer data from utility company personnel and subcontractors for use in </a:t>
            </a:r>
            <a:r>
              <a:rPr lang="en-US" sz="2400" dirty="0" err="1"/>
              <a:t>C3D</a:t>
            </a:r>
            <a:r>
              <a:rPr lang="en-US" sz="2400" dirty="0"/>
              <a:t> and 3D models used by the contractors.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Determination of the appropriate construction projects to utilize 3D utility survey data collection and transfer.</a:t>
            </a:r>
            <a:endParaRPr lang="en-US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10FFBD-5DDF-4712-BE79-C3005848A614}"/>
              </a:ext>
            </a:extLst>
          </p:cNvPr>
          <p:cNvSpPr txBox="1">
            <a:spLocks/>
          </p:cNvSpPr>
          <p:nvPr/>
        </p:nvSpPr>
        <p:spPr>
          <a:xfrm>
            <a:off x="1143000" y="381000"/>
            <a:ext cx="7162800" cy="86787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rgbClr val="002F9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rgbClr val="002F9D"/>
                </a:solidFill>
                <a:latin typeface="Arial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WisDOT Utility 3D Initiative</a:t>
            </a:r>
          </a:p>
        </p:txBody>
      </p:sp>
    </p:spTree>
    <p:extLst>
      <p:ext uri="{BB962C8B-B14F-4D97-AF65-F5344CB8AC3E}">
        <p14:creationId xmlns:p14="http://schemas.microsoft.com/office/powerpoint/2010/main" val="230794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WisDOT3">
      <a:dk1>
        <a:srgbClr val="253D92"/>
      </a:dk1>
      <a:lt1>
        <a:srgbClr val="FFFFFF"/>
      </a:lt1>
      <a:dk2>
        <a:srgbClr val="5772D5"/>
      </a:dk2>
      <a:lt2>
        <a:srgbClr val="D8D8D8"/>
      </a:lt2>
      <a:accent1>
        <a:srgbClr val="EE0000"/>
      </a:accent1>
      <a:accent2>
        <a:srgbClr val="5772D5"/>
      </a:accent2>
      <a:accent3>
        <a:srgbClr val="FF7979"/>
      </a:accent3>
      <a:accent4>
        <a:srgbClr val="B1E2F5"/>
      </a:accent4>
      <a:accent5>
        <a:srgbClr val="FFFFFF"/>
      </a:accent5>
      <a:accent6>
        <a:srgbClr val="FFFFFF"/>
      </a:accent6>
      <a:hlink>
        <a:srgbClr val="00B0F0"/>
      </a:hlink>
      <a:folHlink>
        <a:srgbClr val="B1E2F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3946</TotalTime>
  <Words>752</Words>
  <Application>Microsoft Office PowerPoint</Application>
  <PresentationFormat>On-screen Show (4:3)</PresentationFormat>
  <Paragraphs>160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Wingdings</vt:lpstr>
      <vt:lpstr>Wingdings 2</vt:lpstr>
      <vt:lpstr>Wingdings 3</vt:lpstr>
      <vt:lpstr>Concourse</vt:lpstr>
      <vt:lpstr> 2018   REGIONAL UTILITY CONFERENCES  BUREAU OF TECHNICAL SERVICES UTILITY UNIT - UPDATE</vt:lpstr>
      <vt:lpstr>Central Office – Bureau of Technical Services Acquisition and Services Section - Utility Unit</vt:lpstr>
      <vt:lpstr>INTERNSHIP Utility Coordination Intern</vt:lpstr>
      <vt:lpstr>PowerPoint Presentation</vt:lpstr>
      <vt:lpstr>Current uses</vt:lpstr>
      <vt:lpstr>Potential uses</vt:lpstr>
      <vt:lpstr>WisDOT Utility  3D Initiative</vt:lpstr>
      <vt:lpstr>PowerPoint Presentation</vt:lpstr>
      <vt:lpstr>PowerPoint Presentation</vt:lpstr>
      <vt:lpstr>PowerPoint Presentation</vt:lpstr>
      <vt:lpstr>WisDOT Utility Coordination News Bulletin</vt:lpstr>
      <vt:lpstr>PowerPoint Presentation</vt:lpstr>
      <vt:lpstr>ANNUAL  UTILITY CONFERENCES</vt:lpstr>
      <vt:lpstr>PowerPoint Presentation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Transportation</dc:title>
  <dc:subject>Wisconsin Department of Transportation Power Point Presentation</dc:subject>
  <dc:creator>WisDOT</dc:creator>
  <cp:keywords>Wisconsin Department of Transportation Power Point Presentation</cp:keywords>
  <dc:description>2012</dc:description>
  <cp:lastModifiedBy>Smith, Shane K - DOT</cp:lastModifiedBy>
  <cp:revision>136</cp:revision>
  <cp:lastPrinted>2018-01-23T22:00:02Z</cp:lastPrinted>
  <dcterms:created xsi:type="dcterms:W3CDTF">2012-06-26T13:11:17Z</dcterms:created>
  <dcterms:modified xsi:type="dcterms:W3CDTF">2018-02-23T15:06:41Z</dcterms:modified>
</cp:coreProperties>
</file>