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88" r:id="rId4"/>
    <p:sldId id="290" r:id="rId5"/>
    <p:sldId id="289" r:id="rId6"/>
    <p:sldId id="291" r:id="rId7"/>
    <p:sldId id="293" r:id="rId8"/>
    <p:sldId id="294" r:id="rId9"/>
    <p:sldId id="295" r:id="rId10"/>
    <p:sldId id="296" r:id="rId11"/>
    <p:sldId id="297" r:id="rId12"/>
    <p:sldId id="301" r:id="rId13"/>
    <p:sldId id="298" r:id="rId14"/>
    <p:sldId id="311" r:id="rId15"/>
    <p:sldId id="299" r:id="rId16"/>
    <p:sldId id="310" r:id="rId17"/>
    <p:sldId id="309" r:id="rId18"/>
    <p:sldId id="302" r:id="rId19"/>
    <p:sldId id="303" r:id="rId20"/>
    <p:sldId id="306" r:id="rId21"/>
    <p:sldId id="305" r:id="rId22"/>
    <p:sldId id="307" r:id="rId23"/>
    <p:sldId id="308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50" autoAdjust="0"/>
    <p:restoredTop sz="72546" autoAdjust="0"/>
  </p:normalViewPr>
  <p:slideViewPr>
    <p:cSldViewPr>
      <p:cViewPr varScale="1">
        <p:scale>
          <a:sx n="80" d="100"/>
          <a:sy n="80" d="100"/>
        </p:scale>
        <p:origin x="13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38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2/20/2018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96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9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896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000" dirty="0"/>
              <a:t>Real Estate Process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066800" y="4876800"/>
            <a:ext cx="7772400" cy="1200150"/>
          </a:xfrm>
        </p:spPr>
        <p:txBody>
          <a:bodyPr/>
          <a:lstStyle/>
          <a:p>
            <a:pPr marR="0" eaLnBrk="1" hangingPunct="1"/>
            <a:endParaRPr lang="en-US" dirty="0"/>
          </a:p>
          <a:p>
            <a:pPr marR="0" eaLnBrk="1" hangingPunct="1"/>
            <a:r>
              <a:rPr lang="en-US" sz="2400" dirty="0"/>
              <a:t>Utilities Conference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8FD7-7C5C-4E3F-86BC-EC9E95758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Common Procedural Issues…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D66B8-8449-4394-BCD6-1C4E33675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343400"/>
          </a:xfrm>
        </p:spPr>
        <p:txBody>
          <a:bodyPr/>
          <a:lstStyle/>
          <a:p>
            <a:pPr algn="l"/>
            <a:r>
              <a:rPr lang="en-US" dirty="0"/>
              <a:t>Unknown owner		Unresponsive owner</a:t>
            </a:r>
          </a:p>
          <a:p>
            <a:pPr algn="l"/>
            <a:r>
              <a:rPr lang="en-US" dirty="0"/>
              <a:t>Change in ownership	Incorrect title info</a:t>
            </a:r>
          </a:p>
          <a:p>
            <a:pPr algn="l"/>
            <a:r>
              <a:rPr lang="en-US" dirty="0"/>
              <a:t>Judgements/Liens	Amended plat		</a:t>
            </a:r>
          </a:p>
          <a:p>
            <a:pPr algn="l"/>
            <a:r>
              <a:rPr lang="en-US" dirty="0"/>
              <a:t>Marriage/Divorce		Death of owner</a:t>
            </a:r>
          </a:p>
          <a:p>
            <a:pPr algn="l"/>
            <a:r>
              <a:rPr lang="en-US" dirty="0"/>
              <a:t>Partial Releases		Property sale or lease</a:t>
            </a:r>
          </a:p>
          <a:p>
            <a:pPr algn="l"/>
            <a:r>
              <a:rPr lang="en-US" dirty="0"/>
              <a:t>Refinancing			Out of town/country	</a:t>
            </a:r>
          </a:p>
          <a:p>
            <a:pPr algn="l"/>
            <a:r>
              <a:rPr lang="en-US" dirty="0"/>
              <a:t>Incorrect signatures	Not notarized</a:t>
            </a:r>
          </a:p>
          <a:p>
            <a:pPr algn="l"/>
            <a:r>
              <a:rPr lang="en-US" dirty="0"/>
              <a:t>Attorney involved		Incomplete appraisal	</a:t>
            </a:r>
          </a:p>
          <a:p>
            <a:pPr algn="l"/>
            <a:r>
              <a:rPr lang="en-US" dirty="0"/>
              <a:t>Overly protective family member</a:t>
            </a:r>
          </a:p>
          <a:p>
            <a:pPr algn="l"/>
            <a:r>
              <a:rPr lang="en-US" dirty="0"/>
              <a:t>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7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16B17-D84C-4A7D-8F00-AD391BCF7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09599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Common Valuation Issues…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6AE9F-4555-4B60-92AF-FAEB60978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pPr algn="l"/>
            <a:r>
              <a:rPr lang="en-US" dirty="0"/>
              <a:t>Land, Landscaping, and Improvement Values	</a:t>
            </a:r>
          </a:p>
          <a:p>
            <a:pPr algn="l"/>
            <a:r>
              <a:rPr lang="en-US" dirty="0"/>
              <a:t>TLE Rate</a:t>
            </a:r>
          </a:p>
          <a:p>
            <a:pPr algn="l"/>
            <a:r>
              <a:rPr lang="en-US" dirty="0"/>
              <a:t>Severance Damage - parcel size, configuration, 	proximity, visibility, access, grade change	</a:t>
            </a:r>
          </a:p>
          <a:p>
            <a:pPr algn="l"/>
            <a:r>
              <a:rPr lang="en-US" dirty="0"/>
              <a:t>Cost to Cure</a:t>
            </a:r>
          </a:p>
          <a:p>
            <a:pPr algn="l"/>
            <a:r>
              <a:rPr lang="en-US" dirty="0"/>
              <a:t>Billboards/On-Premise Signs			</a:t>
            </a:r>
          </a:p>
          <a:p>
            <a:pPr algn="l"/>
            <a:r>
              <a:rPr lang="en-US" dirty="0"/>
              <a:t>Parking/Internal Circuity</a:t>
            </a:r>
          </a:p>
          <a:p>
            <a:pPr algn="l"/>
            <a:r>
              <a:rPr lang="en-US" dirty="0"/>
              <a:t>Encroachments</a:t>
            </a:r>
          </a:p>
          <a:p>
            <a:pPr algn="l"/>
            <a:r>
              <a:rPr lang="en-US" dirty="0"/>
              <a:t>Site Contamination</a:t>
            </a:r>
          </a:p>
        </p:txBody>
      </p:sp>
    </p:spTree>
    <p:extLst>
      <p:ext uri="{BB962C8B-B14F-4D97-AF65-F5344CB8AC3E}">
        <p14:creationId xmlns:p14="http://schemas.microsoft.com/office/powerpoint/2010/main" val="1074300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B435-6B31-4E01-83C2-7D8895D0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0959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Commitments to Owners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DC148-FFE8-47EC-A51B-3CC68C311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8001000" cy="4114800"/>
          </a:xfrm>
        </p:spPr>
        <p:txBody>
          <a:bodyPr/>
          <a:lstStyle/>
          <a:p>
            <a:pPr algn="l"/>
            <a:r>
              <a:rPr lang="en-US" dirty="0"/>
              <a:t>Statement to Construction Engineer (STCE)</a:t>
            </a:r>
          </a:p>
          <a:p>
            <a:pPr algn="l"/>
            <a:r>
              <a:rPr lang="en-US" dirty="0"/>
              <a:t>	Describes commitments made to owners 	during negotiation period.</a:t>
            </a:r>
          </a:p>
          <a:p>
            <a:pPr algn="l"/>
            <a:r>
              <a:rPr lang="en-US" dirty="0"/>
              <a:t>	Signed by Owner, if possible, and </a:t>
            </a:r>
            <a:r>
              <a:rPr lang="en-US" dirty="0" err="1"/>
              <a:t>Proj</a:t>
            </a:r>
            <a:r>
              <a:rPr lang="en-US" dirty="0"/>
              <a:t>. Mgr. 	or RE Agent even if no commitments made.</a:t>
            </a:r>
          </a:p>
          <a:p>
            <a:pPr algn="l"/>
            <a:r>
              <a:rPr lang="en-US" dirty="0"/>
              <a:t>	Saved on DOT P:drive so available to 	others.</a:t>
            </a:r>
          </a:p>
          <a:p>
            <a:pPr algn="l"/>
            <a:r>
              <a:rPr lang="en-US" dirty="0"/>
              <a:t>	RE needs to reinforce this process to 	assure commitments are available to utilities.</a:t>
            </a:r>
          </a:p>
        </p:txBody>
      </p:sp>
    </p:spTree>
    <p:extLst>
      <p:ext uri="{BB962C8B-B14F-4D97-AF65-F5344CB8AC3E}">
        <p14:creationId xmlns:p14="http://schemas.microsoft.com/office/powerpoint/2010/main" val="3644436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6792-C894-4B64-9F0D-B10233AC4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7619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 - Texas Road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61761-B485-40D1-805D-6FEB86977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4267200"/>
          </a:xfrm>
        </p:spPr>
        <p:txBody>
          <a:bodyPr/>
          <a:lstStyle/>
          <a:p>
            <a:pPr algn="l"/>
            <a:r>
              <a:rPr lang="en-US" dirty="0"/>
              <a:t>Background:</a:t>
            </a:r>
          </a:p>
          <a:p>
            <a:pPr algn="l"/>
            <a:r>
              <a:rPr lang="en-US" dirty="0"/>
              <a:t>	Parcel  - 1.96 ac fully developed with 			building, parking, drainage area</a:t>
            </a:r>
          </a:p>
          <a:p>
            <a:pPr algn="l"/>
            <a:r>
              <a:rPr lang="en-US" dirty="0"/>
              <a:t>	Fee Taking - .084 ac</a:t>
            </a:r>
          </a:p>
          <a:p>
            <a:pPr algn="l"/>
            <a:r>
              <a:rPr lang="en-US" dirty="0"/>
              <a:t>		17 parking stalls</a:t>
            </a:r>
          </a:p>
          <a:p>
            <a:pPr algn="l"/>
            <a:r>
              <a:rPr lang="en-US" dirty="0"/>
              <a:t>		Critical for business</a:t>
            </a:r>
          </a:p>
          <a:p>
            <a:pPr algn="l"/>
            <a:r>
              <a:rPr lang="en-US" dirty="0"/>
              <a:t>		Parking compliance violation?</a:t>
            </a:r>
          </a:p>
          <a:p>
            <a:pPr algn="l"/>
            <a:r>
              <a:rPr lang="en-US" dirty="0"/>
              <a:t>	Replacement parking – where?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5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FFCC-0879-4E25-A6DB-EE368714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 - Texas Road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F09C95-6E79-4D53-BFB1-B581A1B94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772400" cy="4191000"/>
          </a:xfrm>
        </p:spPr>
        <p:txBody>
          <a:bodyPr/>
          <a:lstStyle/>
          <a:p>
            <a:pPr algn="l"/>
            <a:r>
              <a:rPr lang="en-US" dirty="0"/>
              <a:t>Proposed Solution: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Construct new parking at drainage area</a:t>
            </a:r>
          </a:p>
          <a:p>
            <a:pPr algn="l"/>
            <a:r>
              <a:rPr lang="en-US" dirty="0"/>
              <a:t>	Convey R/W land to TRH for new drainage </a:t>
            </a:r>
          </a:p>
          <a:p>
            <a:pPr algn="l"/>
            <a:r>
              <a:rPr lang="en-US" dirty="0"/>
              <a:t>	Cost to cure - new parking and drainage 	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Benefit:  Eliminates extensive damages of 	possible total taking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513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4F35B-7EAA-4610-93D2-3810A5D47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 – Texas Road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E1A8B-6E9A-465A-B7A5-96BEC7D2A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40386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C93CE0-7E69-4BBE-85D5-EB9C927BB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69157"/>
              </p:ext>
            </p:extLst>
          </p:nvPr>
        </p:nvGraphicFramePr>
        <p:xfrm>
          <a:off x="381000" y="1143001"/>
          <a:ext cx="8305800" cy="457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Acrobat Document" r:id="rId3" imgW="6035040" imgH="4663156" progId="AcroExch.Document.DC">
                  <p:embed/>
                </p:oleObj>
              </mc:Choice>
              <mc:Fallback>
                <p:oleObj name="Acrobat Document" r:id="rId3" imgW="6035040" imgH="466315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43001"/>
                        <a:ext cx="8305800" cy="4571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074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C1D0-5994-4694-A607-7CDE2683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 – Texas Road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81A69-B687-404A-9F0D-572F05EDC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A155582-7D87-43C6-9BAA-385E0B238A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698991"/>
              </p:ext>
            </p:extLst>
          </p:nvPr>
        </p:nvGraphicFramePr>
        <p:xfrm>
          <a:off x="685800" y="1095184"/>
          <a:ext cx="7924800" cy="4543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Acrobat Document" r:id="rId3" imgW="6035040" imgH="4663156" progId="AcroExch.Document.DC">
                  <p:embed/>
                </p:oleObj>
              </mc:Choice>
              <mc:Fallback>
                <p:oleObj name="Acrobat Document" r:id="rId3" imgW="6035040" imgH="466315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1095184"/>
                        <a:ext cx="7924800" cy="4543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5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6212-1E7E-499B-9CB0-25D5F3CB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19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 – Texas Road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FE1A2-4FAA-41DD-A60D-A55BAA656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3810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7CD540-7075-4D8D-A51C-32509055C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188913"/>
              </p:ext>
            </p:extLst>
          </p:nvPr>
        </p:nvGraphicFramePr>
        <p:xfrm>
          <a:off x="381000" y="1219200"/>
          <a:ext cx="8382000" cy="441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Acrobat Document" r:id="rId3" imgW="6035040" imgH="4663156" progId="AcroExch.Document.DC">
                  <p:embed/>
                </p:oleObj>
              </mc:Choice>
              <mc:Fallback>
                <p:oleObj name="Acrobat Document" r:id="rId3" imgW="6035040" imgH="466315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219200"/>
                        <a:ext cx="8382000" cy="4419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7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AE757-75DE-4B6A-BF80-A82841371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 – Texas Road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43F07C-558F-43BA-A874-89BB6CBB5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343400"/>
          </a:xfrm>
        </p:spPr>
        <p:txBody>
          <a:bodyPr/>
          <a:lstStyle/>
          <a:p>
            <a:pPr algn="l"/>
            <a:r>
              <a:rPr lang="en-US" dirty="0"/>
              <a:t>Issues we encountered:</a:t>
            </a:r>
          </a:p>
          <a:p>
            <a:pPr algn="l"/>
            <a:r>
              <a:rPr lang="en-US" dirty="0"/>
              <a:t>	Engineering analysis - parking and drainage</a:t>
            </a:r>
          </a:p>
          <a:p>
            <a:pPr algn="l"/>
            <a:r>
              <a:rPr lang="en-US" dirty="0"/>
              <a:t>		Does solution even work?</a:t>
            </a:r>
          </a:p>
          <a:p>
            <a:pPr algn="l"/>
            <a:r>
              <a:rPr lang="en-US" dirty="0"/>
              <a:t>		Cost to engineer &amp; construct</a:t>
            </a:r>
          </a:p>
          <a:p>
            <a:pPr algn="l"/>
            <a:r>
              <a:rPr lang="en-US" dirty="0"/>
              <a:t>	Conveyance of R/W land</a:t>
            </a:r>
          </a:p>
          <a:p>
            <a:pPr algn="l"/>
            <a:r>
              <a:rPr lang="en-US" dirty="0"/>
              <a:t>		Unclear title.  Who is the Owner?</a:t>
            </a:r>
          </a:p>
          <a:p>
            <a:pPr algn="l"/>
            <a:r>
              <a:rPr lang="en-US" dirty="0"/>
              <a:t>		Land donation</a:t>
            </a:r>
          </a:p>
          <a:p>
            <a:pPr algn="l"/>
            <a:r>
              <a:rPr lang="en-US" dirty="0"/>
              <a:t>		Vacation of Street Easement by C of J</a:t>
            </a:r>
          </a:p>
          <a:p>
            <a:pPr algn="l"/>
            <a:r>
              <a:rPr lang="en-US" dirty="0"/>
              <a:t>			Required PC &amp; CC meeting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	</a:t>
            </a:r>
          </a:p>
          <a:p>
            <a:pPr algn="l"/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4205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B4220-7825-42D0-8A34-4E46A8F7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 – Texas Road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9F2A3-C5FA-46C3-8C74-BC5F77D3E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800600"/>
          </a:xfrm>
        </p:spPr>
        <p:txBody>
          <a:bodyPr/>
          <a:lstStyle/>
          <a:p>
            <a:pPr algn="l"/>
            <a:r>
              <a:rPr lang="en-US" dirty="0"/>
              <a:t>Issues we encountered:</a:t>
            </a:r>
          </a:p>
          <a:p>
            <a:pPr algn="l"/>
            <a:r>
              <a:rPr lang="en-US" dirty="0"/>
              <a:t>	Can we JO if conveying land?</a:t>
            </a:r>
          </a:p>
          <a:p>
            <a:pPr algn="l"/>
            <a:r>
              <a:rPr lang="en-US" dirty="0"/>
              <a:t>	Timing of ATC work </a:t>
            </a:r>
          </a:p>
          <a:p>
            <a:pPr algn="l"/>
            <a:r>
              <a:rPr lang="en-US" dirty="0"/>
              <a:t>		Construction Permit from TRH to ATC</a:t>
            </a:r>
          </a:p>
          <a:p>
            <a:pPr algn="l"/>
            <a:r>
              <a:rPr lang="en-US" dirty="0"/>
              <a:t>	Bi-Lateral Easement Amendment</a:t>
            </a:r>
          </a:p>
          <a:p>
            <a:pPr algn="l"/>
            <a:r>
              <a:rPr lang="en-US" dirty="0"/>
              <a:t>	QC deeds </a:t>
            </a:r>
          </a:p>
          <a:p>
            <a:pPr algn="l"/>
            <a:r>
              <a:rPr lang="en-US" dirty="0"/>
              <a:t>		BMO to DOT</a:t>
            </a:r>
          </a:p>
          <a:p>
            <a:pPr algn="l"/>
            <a:r>
              <a:rPr lang="en-US" dirty="0"/>
              <a:t>		C of J to DOT</a:t>
            </a:r>
          </a:p>
          <a:p>
            <a:pPr algn="l"/>
            <a:r>
              <a:rPr lang="en-US" dirty="0"/>
              <a:t>		Corrective Deed from C of J to DOT</a:t>
            </a:r>
          </a:p>
          <a:p>
            <a:pPr algn="l"/>
            <a:r>
              <a:rPr lang="en-US" dirty="0"/>
              <a:t>		DOT to TRH	</a:t>
            </a:r>
          </a:p>
          <a:p>
            <a:pPr algn="l"/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9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66C8-84A7-425D-97CF-A30379180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85800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/>
              <a:t>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E06FC-552A-43ED-998E-9D8409EA9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343400"/>
          </a:xfrm>
        </p:spPr>
        <p:txBody>
          <a:bodyPr/>
          <a:lstStyle/>
          <a:p>
            <a:pPr algn="l"/>
            <a:r>
              <a:rPr lang="en-US" dirty="0"/>
              <a:t>Minimum of 10 to 12 months for smaller projects</a:t>
            </a:r>
          </a:p>
          <a:p>
            <a:pPr algn="l"/>
            <a:r>
              <a:rPr lang="en-US" dirty="0"/>
              <a:t>	&lt; 24 parcels </a:t>
            </a:r>
          </a:p>
          <a:p>
            <a:pPr algn="l"/>
            <a:r>
              <a:rPr lang="en-US" dirty="0"/>
              <a:t>Transitioning to 24/7 timeline</a:t>
            </a:r>
          </a:p>
          <a:p>
            <a:pPr algn="l"/>
            <a:r>
              <a:rPr lang="en-US" dirty="0"/>
              <a:t>Assumes:</a:t>
            </a:r>
          </a:p>
          <a:p>
            <a:pPr algn="l"/>
            <a:r>
              <a:rPr lang="en-US" dirty="0"/>
              <a:t>	No relocations</a:t>
            </a:r>
          </a:p>
          <a:p>
            <a:pPr algn="l"/>
            <a:r>
              <a:rPr lang="en-US" dirty="0"/>
              <a:t>	No complex acquisitions</a:t>
            </a:r>
          </a:p>
          <a:p>
            <a:pPr algn="l"/>
            <a:r>
              <a:rPr lang="en-US" dirty="0"/>
              <a:t>	No billboards</a:t>
            </a:r>
          </a:p>
          <a:p>
            <a:pPr algn="l"/>
            <a:r>
              <a:rPr lang="en-US" dirty="0"/>
              <a:t>	No parks, cemeteries, LAWCON property</a:t>
            </a:r>
          </a:p>
          <a:p>
            <a:pPr algn="l"/>
            <a:r>
              <a:rPr lang="en-US" dirty="0"/>
              <a:t>	No design/plat or ownership changes</a:t>
            </a:r>
          </a:p>
          <a:p>
            <a:pPr algn="l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593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4FD11-8F61-413E-A0F7-ADA0E5A16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 – Texas Road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4AE9F-99A3-44BA-A9D1-8536C470B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572000"/>
          </a:xfrm>
        </p:spPr>
        <p:txBody>
          <a:bodyPr/>
          <a:lstStyle/>
          <a:p>
            <a:pPr algn="l"/>
            <a:r>
              <a:rPr lang="en-US" dirty="0"/>
              <a:t>Who was involved…</a:t>
            </a:r>
          </a:p>
          <a:p>
            <a:pPr algn="l"/>
            <a:r>
              <a:rPr lang="en-US" dirty="0"/>
              <a:t>	Owner:</a:t>
            </a:r>
          </a:p>
          <a:p>
            <a:pPr algn="l"/>
            <a:r>
              <a:rPr lang="en-US" dirty="0"/>
              <a:t>	Two Attorneys	Engineers</a:t>
            </a:r>
          </a:p>
          <a:p>
            <a:pPr algn="l"/>
            <a:r>
              <a:rPr lang="en-US" dirty="0"/>
              <a:t>	Appraiser		Title Company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DOT:</a:t>
            </a:r>
          </a:p>
          <a:p>
            <a:pPr algn="l"/>
            <a:r>
              <a:rPr lang="en-US" dirty="0"/>
              <a:t>	</a:t>
            </a:r>
            <a:r>
              <a:rPr lang="en-US" dirty="0" err="1"/>
              <a:t>Proj</a:t>
            </a:r>
            <a:r>
              <a:rPr lang="en-US" dirty="0"/>
              <a:t> Des </a:t>
            </a:r>
            <a:r>
              <a:rPr lang="en-US" dirty="0" err="1"/>
              <a:t>Mgr</a:t>
            </a:r>
            <a:r>
              <a:rPr lang="en-US" dirty="0"/>
              <a:t>	KL Engineers</a:t>
            </a:r>
          </a:p>
          <a:p>
            <a:pPr algn="l"/>
            <a:r>
              <a:rPr lang="en-US" dirty="0"/>
              <a:t>	OGC </a:t>
            </a:r>
            <a:r>
              <a:rPr lang="en-US" dirty="0" err="1"/>
              <a:t>Proj</a:t>
            </a:r>
            <a:r>
              <a:rPr lang="en-US" dirty="0"/>
              <a:t> Atty	Appraiser</a:t>
            </a:r>
          </a:p>
          <a:p>
            <a:pPr algn="l"/>
            <a:r>
              <a:rPr lang="en-US" dirty="0"/>
              <a:t>	3 RE Agents	RE Supervisor</a:t>
            </a:r>
          </a:p>
        </p:txBody>
      </p:sp>
    </p:spTree>
    <p:extLst>
      <p:ext uri="{BB962C8B-B14F-4D97-AF65-F5344CB8AC3E}">
        <p14:creationId xmlns:p14="http://schemas.microsoft.com/office/powerpoint/2010/main" val="240844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64F1-5538-46A5-9C84-0A2253E24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 – Texas Road House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80EB1-C07C-4357-876F-5D9D362F3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648200"/>
          </a:xfrm>
        </p:spPr>
        <p:txBody>
          <a:bodyPr/>
          <a:lstStyle/>
          <a:p>
            <a:pPr algn="l"/>
            <a:r>
              <a:rPr lang="en-US" dirty="0"/>
              <a:t>Who was involved, continued…</a:t>
            </a:r>
          </a:p>
          <a:p>
            <a:pPr algn="l"/>
            <a:r>
              <a:rPr lang="en-US" dirty="0"/>
              <a:t>	City of Janesville:</a:t>
            </a:r>
          </a:p>
          <a:p>
            <a:pPr algn="l"/>
            <a:r>
              <a:rPr lang="en-US" dirty="0"/>
              <a:t>	City Administrator 	City Attorney</a:t>
            </a:r>
          </a:p>
          <a:p>
            <a:pPr algn="l"/>
            <a:r>
              <a:rPr lang="en-US" dirty="0"/>
              <a:t>	Public Works Director	City Council</a:t>
            </a:r>
          </a:p>
          <a:p>
            <a:pPr algn="l"/>
            <a:r>
              <a:rPr lang="en-US" dirty="0"/>
              <a:t>	Plan Commission 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Land Developer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BMO Harris Bank</a:t>
            </a:r>
          </a:p>
          <a:p>
            <a:pPr algn="l"/>
            <a:r>
              <a:rPr lang="en-US" dirty="0"/>
              <a:t>	</a:t>
            </a:r>
          </a:p>
          <a:p>
            <a:pPr lvl="1" algn="l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5367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E919-8A20-4318-8846-6AF1B1402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2875D-6BF4-4596-B069-B738EDC3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3886200"/>
          </a:xfrm>
        </p:spPr>
        <p:txBody>
          <a:bodyPr/>
          <a:lstStyle/>
          <a:p>
            <a:pPr algn="l"/>
            <a:endParaRPr lang="en-US" dirty="0"/>
          </a:p>
          <a:p>
            <a:pPr algn="l"/>
            <a:r>
              <a:rPr lang="en-US" dirty="0"/>
              <a:t>Texas Road House was just one of 32 parcel acquisitions for this project.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23 months from ION to closing to acquire this site.  (1/11/16 to 12/21/17)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43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B2FF-6987-4B38-91F7-C08F7D63D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048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Comments</a:t>
            </a:r>
            <a:br>
              <a:rPr lang="en-US" sz="6000" dirty="0"/>
            </a:br>
            <a:r>
              <a:rPr lang="en-US" sz="6000" dirty="0"/>
              <a:t> </a:t>
            </a:r>
            <a:br>
              <a:rPr lang="en-US" sz="6000" dirty="0"/>
            </a:br>
            <a:r>
              <a:rPr lang="en-US" sz="6000" dirty="0"/>
              <a:t>and 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98945-CC74-4F75-B1C1-2EEE96073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7772400" cy="228600"/>
          </a:xfrm>
        </p:spPr>
        <p:txBody>
          <a:bodyPr/>
          <a:lstStyle/>
          <a:p>
            <a:pPr algn="l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699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558EF1-502F-4846-A371-7A20C395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r>
              <a:rPr lang="en-US" sz="4000" dirty="0"/>
              <a:t>Flow Chart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95EEA-5725-44D0-9C31-1455818644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142BBC4-D8F2-453A-B669-5442163B07B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022743"/>
              </p:ext>
            </p:extLst>
          </p:nvPr>
        </p:nvGraphicFramePr>
        <p:xfrm>
          <a:off x="609600" y="1600200"/>
          <a:ext cx="769620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Document" r:id="rId3" imgW="14241654" imgH="9183140" progId="Word.Document.12">
                  <p:embed/>
                </p:oleObj>
              </mc:Choice>
              <mc:Fallback>
                <p:oleObj name="Document" r:id="rId3" imgW="14241654" imgH="91831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600200"/>
                        <a:ext cx="7696200" cy="394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48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8DE57-EB22-49BA-8EC5-46E047C28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19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Key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9F88D-955A-4FF1-8E4B-B3A60B29B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3962400"/>
          </a:xfrm>
        </p:spPr>
        <p:txBody>
          <a:bodyPr/>
          <a:lstStyle/>
          <a:p>
            <a:pPr algn="l"/>
            <a:r>
              <a:rPr lang="en-US" dirty="0"/>
              <a:t>Preparation Work:</a:t>
            </a:r>
          </a:p>
          <a:p>
            <a:pPr algn="l"/>
            <a:r>
              <a:rPr lang="en-US" dirty="0"/>
              <a:t>	Title reviews</a:t>
            </a:r>
          </a:p>
          <a:p>
            <a:pPr algn="l"/>
            <a:r>
              <a:rPr lang="en-US" dirty="0"/>
              <a:t>	Plat reviews</a:t>
            </a:r>
          </a:p>
          <a:p>
            <a:pPr algn="l"/>
            <a:r>
              <a:rPr lang="en-US" dirty="0"/>
              <a:t>	Project entered into READS</a:t>
            </a:r>
          </a:p>
          <a:p>
            <a:pPr algn="l"/>
            <a:r>
              <a:rPr lang="en-US" dirty="0"/>
              <a:t>	PCA prepared &amp; approved </a:t>
            </a:r>
          </a:p>
          <a:p>
            <a:pPr algn="l"/>
            <a:r>
              <a:rPr lang="en-US" dirty="0"/>
              <a:t>	Project Data Book prepared &amp; approved</a:t>
            </a:r>
          </a:p>
          <a:p>
            <a:pPr algn="l"/>
            <a:r>
              <a:rPr lang="en-US" dirty="0"/>
              <a:t>	Appraisers &amp; Reviewers hired or assigned</a:t>
            </a:r>
          </a:p>
          <a:p>
            <a:pPr algn="l"/>
            <a:r>
              <a:rPr lang="en-US" dirty="0"/>
              <a:t>	Start up meeting(s) conducted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40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992B-D740-4F22-AC42-8BE42C26A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57201"/>
            <a:ext cx="79248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Key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74F22-110D-41A5-BC1B-F766C40C6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382000" cy="4419600"/>
          </a:xfrm>
        </p:spPr>
        <p:txBody>
          <a:bodyPr/>
          <a:lstStyle/>
          <a:p>
            <a:pPr algn="l"/>
            <a:r>
              <a:rPr lang="en-US" dirty="0"/>
              <a:t>Acquisition Starting Point:</a:t>
            </a:r>
          </a:p>
          <a:p>
            <a:pPr algn="l"/>
            <a:r>
              <a:rPr lang="en-US" dirty="0"/>
              <a:t>	DSR approved</a:t>
            </a:r>
          </a:p>
          <a:p>
            <a:pPr algn="l"/>
            <a:r>
              <a:rPr lang="en-US" dirty="0"/>
              <a:t>	TPP/Plat is recorded</a:t>
            </a:r>
          </a:p>
          <a:p>
            <a:pPr algn="l"/>
            <a:r>
              <a:rPr lang="en-US" dirty="0"/>
              <a:t>	Funds are encumbered (PCA)</a:t>
            </a:r>
          </a:p>
          <a:p>
            <a:pPr algn="l"/>
            <a:r>
              <a:rPr lang="en-US" dirty="0"/>
              <a:t>	Introduction/Staking/Appraisal letters to owners</a:t>
            </a:r>
          </a:p>
          <a:p>
            <a:pPr algn="l"/>
            <a:r>
              <a:rPr lang="en-US" dirty="0"/>
              <a:t>	Staking photos taken</a:t>
            </a:r>
          </a:p>
          <a:p>
            <a:pPr algn="l"/>
            <a:r>
              <a:rPr lang="en-US" dirty="0"/>
              <a:t>	Appraisals prepared/reviewed/approved</a:t>
            </a:r>
          </a:p>
          <a:p>
            <a:pPr algn="l"/>
            <a:r>
              <a:rPr lang="en-US" dirty="0"/>
              <a:t>	NPPR prepared/reviewed/approved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	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8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A379-5AE9-4952-B6B7-3DE42A4BF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19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Key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A058E-949D-4C4C-9EC2-FD17CCD9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3962400"/>
          </a:xfrm>
        </p:spPr>
        <p:txBody>
          <a:bodyPr/>
          <a:lstStyle/>
          <a:p>
            <a:pPr algn="l"/>
            <a:r>
              <a:rPr lang="en-US" dirty="0"/>
              <a:t>Finally…the Initiation of Negotiation (ION):</a:t>
            </a:r>
          </a:p>
          <a:p>
            <a:pPr algn="l"/>
            <a:r>
              <a:rPr lang="en-US" dirty="0"/>
              <a:t>	Meet with each Owner/Parties of Interest.</a:t>
            </a:r>
          </a:p>
          <a:p>
            <a:pPr algn="l"/>
            <a:r>
              <a:rPr lang="en-US" dirty="0"/>
              <a:t>	Review project, Owner’s Rights, appraisal 	or nominal offer, plat and profile, possibly 	walk property and	answer questions. </a:t>
            </a:r>
          </a:p>
          <a:p>
            <a:pPr algn="l"/>
            <a:r>
              <a:rPr lang="en-US" dirty="0"/>
              <a:t>	Owner has 60 days to obtain and deliver 	own appraisal at DOT cost.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3916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4D0C2-44E9-420D-9F27-A7176DD53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7619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Key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E5E7CF-6D8E-4347-96EA-7D8312F18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algn="l"/>
            <a:r>
              <a:rPr lang="en-US" dirty="0"/>
              <a:t>The Negotiation:</a:t>
            </a:r>
          </a:p>
          <a:p>
            <a:pPr algn="l"/>
            <a:r>
              <a:rPr lang="en-US" dirty="0"/>
              <a:t>	Review appraisals, make offer to owner.</a:t>
            </a:r>
          </a:p>
          <a:p>
            <a:pPr algn="l"/>
            <a:r>
              <a:rPr lang="en-US" dirty="0"/>
              <a:t>	Owner accepts or counters offer.</a:t>
            </a:r>
          </a:p>
          <a:p>
            <a:pPr algn="l"/>
            <a:r>
              <a:rPr lang="en-US" dirty="0"/>
              <a:t>	If revising DOT offer, prepare Administrative 	Revision and present new offer.</a:t>
            </a:r>
          </a:p>
          <a:p>
            <a:pPr algn="l"/>
            <a:r>
              <a:rPr lang="en-US" dirty="0"/>
              <a:t>	Continue this process until agreement or 	 	deadlocked </a:t>
            </a:r>
          </a:p>
          <a:p>
            <a:pPr algn="l"/>
            <a:r>
              <a:rPr lang="en-US" dirty="0"/>
              <a:t>	Process can take several weeks or months 	depending on issues and $$ differences.</a:t>
            </a:r>
          </a:p>
        </p:txBody>
      </p:sp>
    </p:spTree>
    <p:extLst>
      <p:ext uri="{BB962C8B-B14F-4D97-AF65-F5344CB8AC3E}">
        <p14:creationId xmlns:p14="http://schemas.microsoft.com/office/powerpoint/2010/main" val="168989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6242-A77E-41D3-B386-2B27BBB67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62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Key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13273-8EAF-49F2-84D9-FAD9449F3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191000"/>
          </a:xfrm>
        </p:spPr>
        <p:txBody>
          <a:bodyPr/>
          <a:lstStyle/>
          <a:p>
            <a:pPr algn="l"/>
            <a:r>
              <a:rPr lang="en-US" dirty="0"/>
              <a:t>If Agreement…</a:t>
            </a:r>
          </a:p>
          <a:p>
            <a:pPr algn="l"/>
            <a:r>
              <a:rPr lang="en-US" dirty="0"/>
              <a:t>	Purchase Agreement and/or Warranty Deed 	is signed by all parties of interest.</a:t>
            </a:r>
          </a:p>
          <a:p>
            <a:pPr algn="l"/>
            <a:r>
              <a:rPr lang="en-US" dirty="0"/>
              <a:t>	If a mortgage, obtain Partial Release from 	bank.  (Timeline and success varies.)</a:t>
            </a:r>
          </a:p>
          <a:p>
            <a:pPr algn="l"/>
            <a:r>
              <a:rPr lang="en-US" dirty="0"/>
              <a:t>	Submit payment request to CO.</a:t>
            </a:r>
          </a:p>
          <a:p>
            <a:pPr algn="l"/>
            <a:r>
              <a:rPr lang="en-US" dirty="0"/>
              <a:t>	Obtain compensation check and close 	transaction.  </a:t>
            </a:r>
          </a:p>
          <a:p>
            <a:pPr algn="l"/>
            <a:r>
              <a:rPr lang="en-US" dirty="0"/>
              <a:t>		- Deliver payment and record deed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3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CC61-CAB5-4052-A77E-AC6F5E41B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Key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0BEDF-006B-46FE-A86C-8665D5EDD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724400"/>
          </a:xfrm>
        </p:spPr>
        <p:txBody>
          <a:bodyPr/>
          <a:lstStyle/>
          <a:p>
            <a:pPr algn="l"/>
            <a:r>
              <a:rPr lang="en-US" dirty="0"/>
              <a:t>If no Agreement by </a:t>
            </a:r>
            <a:r>
              <a:rPr lang="en-US" u="sng" dirty="0"/>
              <a:t>all</a:t>
            </a:r>
            <a:r>
              <a:rPr lang="en-US" dirty="0"/>
              <a:t> Parties…</a:t>
            </a:r>
          </a:p>
          <a:p>
            <a:pPr algn="l"/>
            <a:r>
              <a:rPr lang="en-US" dirty="0"/>
              <a:t>	Update title report</a:t>
            </a:r>
          </a:p>
          <a:p>
            <a:pPr algn="l"/>
            <a:r>
              <a:rPr lang="en-US" dirty="0"/>
              <a:t>	Issue a JO with final offer</a:t>
            </a:r>
          </a:p>
          <a:p>
            <a:pPr algn="l"/>
            <a:r>
              <a:rPr lang="en-US" dirty="0"/>
              <a:t>	Owner(s) have 20 days to accept JO</a:t>
            </a:r>
          </a:p>
          <a:p>
            <a:pPr algn="l"/>
            <a:r>
              <a:rPr lang="en-US" dirty="0"/>
              <a:t>	If accept JO, follow Agreement process.</a:t>
            </a:r>
          </a:p>
          <a:p>
            <a:pPr algn="l"/>
            <a:r>
              <a:rPr lang="en-US" dirty="0"/>
              <a:t>	If JO not accepted, </a:t>
            </a:r>
          </a:p>
          <a:p>
            <a:pPr algn="l"/>
            <a:r>
              <a:rPr lang="en-US" dirty="0"/>
              <a:t>		Order Award of Damages check</a:t>
            </a:r>
          </a:p>
          <a:p>
            <a:pPr algn="l"/>
            <a:r>
              <a:rPr lang="en-US" dirty="0"/>
              <a:t>		Send Award to Clerk of Courts 			naming all Parties of Interest</a:t>
            </a:r>
          </a:p>
          <a:p>
            <a:pPr algn="l"/>
            <a:r>
              <a:rPr lang="en-US" dirty="0"/>
              <a:t>		Record Award to conclude acquisition</a:t>
            </a:r>
          </a:p>
        </p:txBody>
      </p:sp>
    </p:spTree>
    <p:extLst>
      <p:ext uri="{BB962C8B-B14F-4D97-AF65-F5344CB8AC3E}">
        <p14:creationId xmlns:p14="http://schemas.microsoft.com/office/powerpoint/2010/main" val="4054435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3372</TotalTime>
  <Words>196</Words>
  <Application>Microsoft Office PowerPoint</Application>
  <PresentationFormat>On-screen Show (4:3)</PresentationFormat>
  <Paragraphs>174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Wingdings</vt:lpstr>
      <vt:lpstr>Wingdings 2</vt:lpstr>
      <vt:lpstr>Wingdings 3</vt:lpstr>
      <vt:lpstr>Concourse</vt:lpstr>
      <vt:lpstr>Document</vt:lpstr>
      <vt:lpstr>Acrobat Document</vt:lpstr>
      <vt:lpstr>Real Estate Process</vt:lpstr>
      <vt:lpstr>     Timeline</vt:lpstr>
      <vt:lpstr>Flow Chart</vt:lpstr>
      <vt:lpstr>Key Steps</vt:lpstr>
      <vt:lpstr>Key Steps</vt:lpstr>
      <vt:lpstr>Key Steps</vt:lpstr>
      <vt:lpstr>Key Steps</vt:lpstr>
      <vt:lpstr>Key Steps</vt:lpstr>
      <vt:lpstr>Key Steps</vt:lpstr>
      <vt:lpstr>Common Procedural Issues…</vt:lpstr>
      <vt:lpstr>Common Valuation Issues…</vt:lpstr>
      <vt:lpstr>Commitments to Owners</vt:lpstr>
      <vt:lpstr>Case Study - Texas Road House</vt:lpstr>
      <vt:lpstr>Case Study - Texas Road House</vt:lpstr>
      <vt:lpstr>Case Study – Texas Road House</vt:lpstr>
      <vt:lpstr>Case Study – Texas Road House</vt:lpstr>
      <vt:lpstr>Case Study – Texas Road House</vt:lpstr>
      <vt:lpstr>Case Study – Texas Road House</vt:lpstr>
      <vt:lpstr>Case Study – Texas Road House</vt:lpstr>
      <vt:lpstr>Case Study – Texas Road House</vt:lpstr>
      <vt:lpstr>Case Study – Texas Road House</vt:lpstr>
      <vt:lpstr>Conclusion</vt:lpstr>
      <vt:lpstr>Comments   and Questions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Smith, Shane K - DOT</cp:lastModifiedBy>
  <cp:revision>269</cp:revision>
  <cp:lastPrinted>2017-12-15T20:38:36Z</cp:lastPrinted>
  <dcterms:created xsi:type="dcterms:W3CDTF">2012-06-26T13:11:17Z</dcterms:created>
  <dcterms:modified xsi:type="dcterms:W3CDTF">2018-02-20T16:51:57Z</dcterms:modified>
</cp:coreProperties>
</file>