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0" r:id="rId5"/>
    <p:sldId id="272" r:id="rId6"/>
    <p:sldId id="273" r:id="rId7"/>
    <p:sldId id="280" r:id="rId8"/>
    <p:sldId id="284" r:id="rId9"/>
    <p:sldId id="266" r:id="rId10"/>
    <p:sldId id="268" r:id="rId11"/>
    <p:sldId id="285" r:id="rId12"/>
    <p:sldId id="286" r:id="rId13"/>
    <p:sldId id="287" r:id="rId14"/>
    <p:sldId id="290" r:id="rId15"/>
    <p:sldId id="288" r:id="rId16"/>
    <p:sldId id="289" r:id="rId17"/>
    <p:sldId id="291" r:id="rId18"/>
    <p:sldId id="278" r:id="rId19"/>
    <p:sldId id="279" r:id="rId20"/>
    <p:sldId id="294" r:id="rId21"/>
    <p:sldId id="295" r:id="rId22"/>
    <p:sldId id="293" r:id="rId23"/>
    <p:sldId id="282" r:id="rId24"/>
    <p:sldId id="296" r:id="rId25"/>
    <p:sldId id="297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76769" autoAdjust="0"/>
  </p:normalViewPr>
  <p:slideViewPr>
    <p:cSldViewPr>
      <p:cViewPr varScale="1">
        <p:scale>
          <a:sx n="85" d="100"/>
          <a:sy n="85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28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6" cy="4182440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Before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well prepared with content. Know facts and figures and your audience.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Everyone should be able to read the slides but if NOT, read it to them. Otherwise don’t include it.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Do a final check on microphone and other equipment well before the start time.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Practice the presentation aloud several times. Feel comfortable.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Drink fluids and do something to relax you.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During presentation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Smile and be confident. 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Introduce yourself and the organization.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Speak with energy, clearly, and in a reasonable volume so everyone can hear you.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Do not read each line on the slide show – use your own wording and add in examples or additional information which will aid in comprehension.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Talk “friendly” and with the attitude that you are here to provide information and assistance. Have a “win/win” attitude.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make an error, politely clarify or correct it. Move on quickly and don’t dwell on it.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can’t answer a question, politely indicate you don’t have the information available. Indicate that you will follow-up individually with the requestor. 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After presentation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available for follow up.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prepared for additional comments, questions or clarifications.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Maintain composure.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make a promise, be sure to follow up quickly or reassign if appropriate.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628468-5D51-4B95-94B2-4733DE0C78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Clarify issues or answer anticipated questions.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Often the audience does not clearly understand the benefits of the project and may therefore make up their own assumptions which can be inaccurate.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the benefits to refute contentious issues. Use factual information on “hot topics” to divert anger and lessen the chance for misunderstanding.</a:t>
            </a:r>
          </a:p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E48A59-A3F0-48F3-A1D7-88C9DD3BC6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Provide data, facts and figures.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Photos or graphics will enhance retention and understanding.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Consider grouping key periods such as the past 6-12 months and the next 6-12 months.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Be sure to link to hot topics and accurately address those concerns.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2EF19-4662-43D0-9F0B-F89091D5AD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6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cs typeface="Arial" charset="0"/>
              </a:rPr>
              <a:t>Provide facts, figures and objective data will help to keep the audience focused.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Review political, financial or other information.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Dispel misinformation.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F351C-CD70-4140-875D-38A5148462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9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Clarify issues or answer anticipated questions.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Often the audience does not clearly understand the benefits of the project and may therefore make up their own assumptions which can be inaccurate.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the benefits to refute contentious issues. Use factual information on “hot topics” to divert anger and lessen the chance for misunderstanding.</a:t>
            </a:r>
          </a:p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E48A59-A3F0-48F3-A1D7-88C9DD3BC6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7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44779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Invoice</a:t>
            </a:r>
            <a:r>
              <a:rPr lang="en-US" sz="6000" dirty="0"/>
              <a:t> Submittals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dirty="0"/>
              <a:t>Bobbie Keck – WisDOT Utility Coordinator</a:t>
            </a:r>
          </a:p>
          <a:p>
            <a:pPr marR="0" algn="ctr" eaLnBrk="1" hangingPunct="1"/>
            <a:r>
              <a:rPr lang="en-US" dirty="0"/>
              <a:t>February 27, 2018 - SW Region Utility Conference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457200"/>
            <a:ext cx="8153400" cy="509270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ED1C24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ED1C24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ED1C24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An invoice for the exact amount of the estimate is not acceptable</a:t>
            </a:r>
          </a:p>
          <a:p>
            <a:r>
              <a:rPr lang="en-US" dirty="0"/>
              <a:t>Invoices that provide only the dollar amount and project identification information is insufficient for an audit agreement</a:t>
            </a:r>
          </a:p>
          <a:p>
            <a:r>
              <a:rPr lang="en-US" dirty="0"/>
              <a:t>Supporting documentation is needed to explain how the total actual cost was arrived at	</a:t>
            </a:r>
          </a:p>
          <a:p>
            <a:r>
              <a:rPr lang="en-US" dirty="0"/>
              <a:t>Include any credits that may apply:</a:t>
            </a:r>
          </a:p>
          <a:p>
            <a:pPr lvl="1"/>
            <a:r>
              <a:rPr lang="en-US" dirty="0"/>
              <a:t>Used Life</a:t>
            </a:r>
          </a:p>
          <a:p>
            <a:pPr lvl="1"/>
            <a:r>
              <a:rPr lang="en-US" dirty="0"/>
              <a:t>Betterment</a:t>
            </a:r>
          </a:p>
          <a:p>
            <a:pPr lvl="1"/>
            <a:r>
              <a:rPr lang="en-US" dirty="0"/>
              <a:t>Salvage</a:t>
            </a:r>
          </a:p>
          <a:p>
            <a:pPr lvl="1"/>
            <a:r>
              <a:rPr lang="en-US" dirty="0"/>
              <a:t>Plant Loss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537" indent="0">
              <a:buFont typeface="Wingdings 3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5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914399"/>
          </a:xfrm>
        </p:spPr>
        <p:txBody>
          <a:bodyPr/>
          <a:lstStyle/>
          <a:p>
            <a:r>
              <a:rPr lang="en-US" dirty="0"/>
              <a:t>Project Information can be found on the             Audit Agreement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199"/>
            <a:ext cx="8861425" cy="45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5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475874"/>
            <a:ext cx="8229600" cy="4419600"/>
          </a:xfrm>
        </p:spPr>
        <p:txBody>
          <a:bodyPr/>
          <a:lstStyle/>
          <a:p>
            <a:r>
              <a:rPr lang="en-US" dirty="0"/>
              <a:t>Invoice</a:t>
            </a:r>
          </a:p>
          <a:p>
            <a:r>
              <a:rPr lang="en-US" dirty="0"/>
              <a:t>Audit Agreement Final Cost Summary</a:t>
            </a:r>
          </a:p>
          <a:p>
            <a:r>
              <a:rPr lang="en-US" dirty="0"/>
              <a:t>Supporting Documents</a:t>
            </a:r>
          </a:p>
          <a:p>
            <a:r>
              <a:rPr lang="en-US" dirty="0"/>
              <a:t>Completed DT2249 Utility’s Certificate of Compliance for Steel and Iron Items (aka Buy America Form) Include any required documentation</a:t>
            </a:r>
          </a:p>
          <a:p>
            <a:pPr marL="109537" indent="0">
              <a:buNone/>
            </a:pPr>
            <a:r>
              <a:rPr lang="en-US" b="1" dirty="0"/>
              <a:t>Optional:</a:t>
            </a:r>
            <a:r>
              <a:rPr lang="en-US" dirty="0"/>
              <a:t> Include a copy of the Approved Audit Agreement and Estimate showing WisDOT’s compensable percentage share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Invoice Checklist for:</a:t>
            </a:r>
            <a:br>
              <a:rPr lang="en-US" dirty="0"/>
            </a:br>
            <a:r>
              <a:rPr lang="en-US" dirty="0"/>
              <a:t>Audit Agreement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BF57A-7E98-406D-9F6C-AA55EAC75D8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5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1"/>
            <a:ext cx="84581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6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3057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3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719137"/>
            <a:ext cx="55530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4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452437"/>
            <a:ext cx="8029575" cy="54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9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7662"/>
            <a:ext cx="67818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1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r>
              <a:rPr lang="en-US" dirty="0"/>
              <a:t>Invoice is reviewed for billing accuracy</a:t>
            </a:r>
          </a:p>
          <a:p>
            <a:r>
              <a:rPr lang="en-US" dirty="0"/>
              <a:t>Must coincide with the estimate agreement</a:t>
            </a:r>
          </a:p>
          <a:p>
            <a:r>
              <a:rPr lang="en-US" dirty="0"/>
              <a:t>Completeness (all appropriate documents are there)</a:t>
            </a:r>
          </a:p>
          <a:p>
            <a:r>
              <a:rPr lang="en-US" dirty="0"/>
              <a:t>Verifies that the relocation work has been completed</a:t>
            </a:r>
          </a:p>
          <a:p>
            <a:r>
              <a:rPr lang="en-US" dirty="0"/>
              <a:t>If the estimate was based on a percentage of the total work order cost the percent used at the time of billing should be the same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WisDOT Region Office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4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457200"/>
            <a:ext cx="8153400" cy="441960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ED1C24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ED1C24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ED1C24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When there are discrepancies or questions regarding the invoice that cannot be resolved a DT1568 “Notice of Good Faith Dispute/Improper Invoice” will be sent to the Utility </a:t>
            </a:r>
          </a:p>
          <a:p>
            <a:r>
              <a:rPr lang="en-US" dirty="0"/>
              <a:t>A response to the DT1568 “Notice of Good Faith Dispute/Improper Invoice” is required within 10 business days, by either providing the information requested on the form or letting WisDOT know when the requested information will be submitted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537" indent="0">
              <a:buFont typeface="Wingdings 3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1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/>
          <a:p>
            <a:r>
              <a:rPr lang="en-US" dirty="0"/>
              <a:t>Are a very basic invoice.</a:t>
            </a:r>
          </a:p>
          <a:p>
            <a:r>
              <a:rPr lang="en-US" dirty="0"/>
              <a:t>The scope of work was previously agreed to and the dollar amount was established in the estimate.</a:t>
            </a:r>
          </a:p>
          <a:p>
            <a:r>
              <a:rPr lang="en-US" dirty="0"/>
              <a:t>Invoice should be in the agreed to amount shown on the approved Lump Sum Agreement.</a:t>
            </a:r>
          </a:p>
          <a:p>
            <a:r>
              <a:rPr lang="en-US" dirty="0"/>
              <a:t>Include the following project information on your invoice: </a:t>
            </a:r>
          </a:p>
          <a:p>
            <a:pPr lvl="1"/>
            <a:r>
              <a:rPr lang="en-US" dirty="0"/>
              <a:t>Construction Project ID</a:t>
            </a:r>
          </a:p>
          <a:p>
            <a:pPr lvl="1"/>
            <a:r>
              <a:rPr lang="en-US" dirty="0"/>
              <a:t>Utility Project ID</a:t>
            </a:r>
          </a:p>
          <a:p>
            <a:pPr lvl="1"/>
            <a:r>
              <a:rPr lang="en-US" dirty="0"/>
              <a:t>Utility ID Number (Parcel #)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Invoices for a Lump Sum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922AE-9D08-4FD0-99BF-E5B424A18AC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30700"/>
          </a:xfrm>
        </p:spPr>
        <p:txBody>
          <a:bodyPr/>
          <a:lstStyle/>
          <a:p>
            <a:r>
              <a:rPr lang="en-US" dirty="0"/>
              <a:t>Utilities should invoice WisDOT within 1 year of the completion of the associated highway work.* </a:t>
            </a:r>
            <a:r>
              <a:rPr lang="en-US" i="1" dirty="0">
                <a:solidFill>
                  <a:srgbClr val="00B0F0"/>
                </a:solidFill>
              </a:rPr>
              <a:t>For this purpose, the completion of the highway work is defined as having the project seeded and mulched, or open to traffic if it is late in the calendar year.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Referenced in the Lump Sum agreement in item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Referenced in the Audit agreement in item 4</a:t>
            </a:r>
          </a:p>
          <a:p>
            <a:pPr marL="109537" indent="0">
              <a:buNone/>
            </a:pPr>
            <a:endParaRPr lang="en-US" i="1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Reminders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26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016500"/>
          </a:xfrm>
        </p:spPr>
        <p:txBody>
          <a:bodyPr/>
          <a:lstStyle/>
          <a:p>
            <a:r>
              <a:rPr lang="en-US" dirty="0"/>
              <a:t>Buy America Compliance information 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Referenced in the Lump Sum agreement in item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Referenced in the Audit agreement in item 4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32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Lump Sum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82296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16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385763"/>
            <a:ext cx="7581900" cy="54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3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8077200" cy="42671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Audit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72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QUESTIONS about an invoice ??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Object 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23422150"/>
              </p:ext>
            </p:extLst>
          </p:nvPr>
        </p:nvGraphicFramePr>
        <p:xfrm>
          <a:off x="685800" y="1758953"/>
          <a:ext cx="1700212" cy="365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Art" r:id="rId3" imgW="1699920" imgH="3659040" progId="">
                  <p:embed/>
                </p:oleObj>
              </mc:Choice>
              <mc:Fallback>
                <p:oleObj name="ClipArt" r:id="rId3" imgW="1699920" imgH="3659040" progId="">
                  <p:embed/>
                  <p:pic>
                    <p:nvPicPr>
                      <p:cNvPr id="154624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8953"/>
                        <a:ext cx="1700212" cy="3659187"/>
                      </a:xfrm>
                      <a:prstGeom prst="rect">
                        <a:avLst/>
                      </a:prstGeom>
                      <a:blipFill>
                        <a:blip r:embed="rId5"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2971800" y="1758953"/>
            <a:ext cx="5715000" cy="3627103"/>
          </a:xfrm>
        </p:spPr>
        <p:txBody>
          <a:bodyPr/>
          <a:lstStyle/>
          <a:p>
            <a:pPr marL="109537" indent="0">
              <a:buNone/>
            </a:pPr>
            <a:r>
              <a:rPr lang="en-US" sz="2800" b="1" dirty="0"/>
              <a:t>SW Region Utility Coordinators</a:t>
            </a:r>
          </a:p>
          <a:p>
            <a:pPr marL="109537" indent="0">
              <a:buNone/>
            </a:pPr>
            <a:endParaRPr lang="en-US" b="1" dirty="0"/>
          </a:p>
          <a:p>
            <a:pPr marL="109537" indent="0">
              <a:buNone/>
            </a:pPr>
            <a:r>
              <a:rPr lang="en-US" u="sng" dirty="0"/>
              <a:t>SW Region La Crosse Office</a:t>
            </a:r>
          </a:p>
          <a:p>
            <a:pPr marL="109537" indent="0">
              <a:buNone/>
            </a:pPr>
            <a:r>
              <a:rPr lang="en-US" dirty="0"/>
              <a:t>Jill Noel  (608) 785-9907</a:t>
            </a:r>
          </a:p>
          <a:p>
            <a:pPr marL="109537" indent="0">
              <a:buNone/>
            </a:pPr>
            <a:r>
              <a:rPr lang="en-US" dirty="0"/>
              <a:t>Shane Smith (608) 789-5953</a:t>
            </a:r>
          </a:p>
          <a:p>
            <a:endParaRPr lang="en-US" dirty="0"/>
          </a:p>
          <a:p>
            <a:pPr marL="109537" indent="0">
              <a:buNone/>
            </a:pPr>
            <a:r>
              <a:rPr lang="en-US" u="sng" dirty="0"/>
              <a:t>SW Region Madison Office</a:t>
            </a:r>
          </a:p>
          <a:p>
            <a:pPr marL="109537" indent="0">
              <a:buNone/>
            </a:pPr>
            <a:r>
              <a:rPr lang="en-US" dirty="0"/>
              <a:t>Bobbie Keck (608) 246-3829</a:t>
            </a:r>
          </a:p>
          <a:p>
            <a:pPr marL="109537" indent="0">
              <a:buNone/>
            </a:pPr>
            <a:r>
              <a:rPr lang="en-US" dirty="0"/>
              <a:t>Debby Kozol (608) 243-3372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8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914399"/>
          </a:xfrm>
        </p:spPr>
        <p:txBody>
          <a:bodyPr/>
          <a:lstStyle/>
          <a:p>
            <a:r>
              <a:rPr lang="en-US" dirty="0"/>
              <a:t>Project Information can be found on the </a:t>
            </a:r>
          </a:p>
          <a:p>
            <a:pPr marL="109537" indent="0">
              <a:buNone/>
            </a:pPr>
            <a:r>
              <a:rPr lang="en-US" dirty="0"/>
              <a:t>   Lump Sum Agreement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227C0-0E69-4944-BD9B-3F86EFCB9C4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199"/>
            <a:ext cx="8937625" cy="46213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38600"/>
          </a:xfrm>
        </p:spPr>
        <p:txBody>
          <a:bodyPr/>
          <a:lstStyle/>
          <a:p>
            <a:r>
              <a:rPr lang="en-US" dirty="0"/>
              <a:t>Invoice</a:t>
            </a:r>
          </a:p>
          <a:p>
            <a:r>
              <a:rPr lang="en-US" dirty="0"/>
              <a:t>Completed DT2249 Utility’s Certificate of Compliance for Steel and Iron Items (aka Buy America Form)</a:t>
            </a:r>
          </a:p>
          <a:p>
            <a:pPr lvl="1"/>
            <a:r>
              <a:rPr lang="en-US" dirty="0"/>
              <a:t>Including any required documentation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r>
              <a:rPr lang="en-US" b="1" dirty="0"/>
              <a:t>Optional:</a:t>
            </a:r>
            <a:r>
              <a:rPr lang="en-US" dirty="0"/>
              <a:t> Include a copy of the Approved Lump Sum Agreement and Estimate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Invoice Checklist for :</a:t>
            </a:r>
            <a:br>
              <a:rPr lang="en-US" dirty="0"/>
            </a:br>
            <a:r>
              <a:rPr lang="en-US" dirty="0"/>
              <a:t>Lump Sum Agreement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BF57A-7E98-406D-9F6C-AA55EAC75D8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153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2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1"/>
            <a:ext cx="64008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2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-152400"/>
            <a:ext cx="77628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0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228600"/>
            <a:ext cx="61531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7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7315200" cy="3873500"/>
          </a:xfrm>
        </p:spPr>
        <p:txBody>
          <a:bodyPr/>
          <a:lstStyle/>
          <a:p>
            <a:r>
              <a:rPr lang="en-US" dirty="0"/>
              <a:t>Invoices need to be more detailed</a:t>
            </a:r>
          </a:p>
          <a:p>
            <a:r>
              <a:rPr lang="en-US" dirty="0"/>
              <a:t>Billing should contain a statement by the utility that the invoice represents actual charges incurred of the work agreed to in the estimate.</a:t>
            </a:r>
          </a:p>
          <a:p>
            <a:r>
              <a:rPr lang="en-US" dirty="0"/>
              <a:t>Show WisDOT’s compensable percentage share</a:t>
            </a:r>
          </a:p>
          <a:p>
            <a:r>
              <a:rPr lang="en-US" dirty="0"/>
              <a:t>Indicate if it is a Partial Invoice or a Final Invoice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Invoices for an Audit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8B1B7-D240-4562-B2EB-FA711DA6F55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01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1107</Words>
  <Application>Microsoft Office PowerPoint</Application>
  <PresentationFormat>On-screen Show (4:3)</PresentationFormat>
  <Paragraphs>162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Wingdings</vt:lpstr>
      <vt:lpstr>Wingdings 2</vt:lpstr>
      <vt:lpstr>Wingdings 3</vt:lpstr>
      <vt:lpstr>Concourse</vt:lpstr>
      <vt:lpstr>ClipArt</vt:lpstr>
      <vt:lpstr>Invoice Submittals</vt:lpstr>
      <vt:lpstr>Invoices for a Lump Sum Agreement</vt:lpstr>
      <vt:lpstr>PowerPoint Presentation</vt:lpstr>
      <vt:lpstr>Invoice Checklist for : Lump Sum Agreement </vt:lpstr>
      <vt:lpstr>PowerPoint Presentation</vt:lpstr>
      <vt:lpstr>PowerPoint Presentation</vt:lpstr>
      <vt:lpstr>PowerPoint Presentation</vt:lpstr>
      <vt:lpstr>PowerPoint Presentation</vt:lpstr>
      <vt:lpstr>Invoices for an Audit Agreement</vt:lpstr>
      <vt:lpstr>PowerPoint Presentation</vt:lpstr>
      <vt:lpstr>PowerPoint Presentation</vt:lpstr>
      <vt:lpstr>Invoice Checklist for: Audit Agreement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WisDOT Region Office Review </vt:lpstr>
      <vt:lpstr>PowerPoint Presentation</vt:lpstr>
      <vt:lpstr>Reminders</vt:lpstr>
      <vt:lpstr>PowerPoint Presentation</vt:lpstr>
      <vt:lpstr>Lump Sum Agreement</vt:lpstr>
      <vt:lpstr>PowerPoint Presentation</vt:lpstr>
      <vt:lpstr>Audit Agreement</vt:lpstr>
      <vt:lpstr> QUESTIONS about an invoice ?? 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Smith, Shane K - DOT</cp:lastModifiedBy>
  <cp:revision>134</cp:revision>
  <cp:lastPrinted>2018-02-22T15:24:03Z</cp:lastPrinted>
  <dcterms:created xsi:type="dcterms:W3CDTF">2012-06-26T13:11:17Z</dcterms:created>
  <dcterms:modified xsi:type="dcterms:W3CDTF">2018-02-26T20:55:00Z</dcterms:modified>
</cp:coreProperties>
</file>