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63"/>
  </p:notesMasterIdLst>
  <p:sldIdLst>
    <p:sldId id="256" r:id="rId2"/>
    <p:sldId id="257" r:id="rId3"/>
    <p:sldId id="354" r:id="rId4"/>
    <p:sldId id="458" r:id="rId5"/>
    <p:sldId id="459" r:id="rId6"/>
    <p:sldId id="399" r:id="rId7"/>
    <p:sldId id="400" r:id="rId8"/>
    <p:sldId id="441" r:id="rId9"/>
    <p:sldId id="442" r:id="rId10"/>
    <p:sldId id="443" r:id="rId11"/>
    <p:sldId id="468" r:id="rId12"/>
    <p:sldId id="332" r:id="rId13"/>
    <p:sldId id="335" r:id="rId14"/>
    <p:sldId id="336" r:id="rId15"/>
    <p:sldId id="337" r:id="rId16"/>
    <p:sldId id="361" r:id="rId17"/>
    <p:sldId id="338" r:id="rId18"/>
    <p:sldId id="339" r:id="rId19"/>
    <p:sldId id="341" r:id="rId20"/>
    <p:sldId id="343" r:id="rId21"/>
    <p:sldId id="421" r:id="rId22"/>
    <p:sldId id="436" r:id="rId23"/>
    <p:sldId id="352" r:id="rId24"/>
    <p:sldId id="437" r:id="rId25"/>
    <p:sldId id="422" r:id="rId26"/>
    <p:sldId id="461" r:id="rId27"/>
    <p:sldId id="424" r:id="rId28"/>
    <p:sldId id="425" r:id="rId29"/>
    <p:sldId id="426" r:id="rId30"/>
    <p:sldId id="428" r:id="rId31"/>
    <p:sldId id="427" r:id="rId32"/>
    <p:sldId id="388" r:id="rId33"/>
    <p:sldId id="444" r:id="rId34"/>
    <p:sldId id="445" r:id="rId35"/>
    <p:sldId id="446" r:id="rId36"/>
    <p:sldId id="447" r:id="rId37"/>
    <p:sldId id="457" r:id="rId38"/>
    <p:sldId id="390" r:id="rId39"/>
    <p:sldId id="391" r:id="rId40"/>
    <p:sldId id="448" r:id="rId41"/>
    <p:sldId id="449" r:id="rId42"/>
    <p:sldId id="450" r:id="rId43"/>
    <p:sldId id="364" r:id="rId44"/>
    <p:sldId id="420" r:id="rId45"/>
    <p:sldId id="462" r:id="rId46"/>
    <p:sldId id="464" r:id="rId47"/>
    <p:sldId id="463" r:id="rId48"/>
    <p:sldId id="465" r:id="rId49"/>
    <p:sldId id="393" r:id="rId50"/>
    <p:sldId id="411" r:id="rId51"/>
    <p:sldId id="429" r:id="rId52"/>
    <p:sldId id="430" r:id="rId53"/>
    <p:sldId id="423" r:id="rId54"/>
    <p:sldId id="432" r:id="rId55"/>
    <p:sldId id="431" r:id="rId56"/>
    <p:sldId id="434" r:id="rId57"/>
    <p:sldId id="460" r:id="rId58"/>
    <p:sldId id="466" r:id="rId59"/>
    <p:sldId id="467" r:id="rId60"/>
    <p:sldId id="263" r:id="rId61"/>
    <p:sldId id="314"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60"/>
  </p:normalViewPr>
  <p:slideViewPr>
    <p:cSldViewPr snapToGrid="0">
      <p:cViewPr varScale="1">
        <p:scale>
          <a:sx n="110" d="100"/>
          <a:sy n="110" d="100"/>
        </p:scale>
        <p:origin x="792" y="108"/>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F99C26-8CA2-43C1-8BC1-CD56CF8DA009}" type="datetimeFigureOut">
              <a:rPr lang="en-US" smtClean="0"/>
              <a:t>2/19/2018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7136A-E3E0-4EA4-BD71-D9B7B47CD4D8}" type="slidenum">
              <a:rPr lang="en-US" smtClean="0"/>
              <a:t>‹#›</a:t>
            </a:fld>
            <a:endParaRPr lang="en-US"/>
          </a:p>
        </p:txBody>
      </p:sp>
    </p:spTree>
    <p:extLst>
      <p:ext uri="{BB962C8B-B14F-4D97-AF65-F5344CB8AC3E}">
        <p14:creationId xmlns:p14="http://schemas.microsoft.com/office/powerpoint/2010/main" val="1527256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45C358-7E3E-467F-A4B6-9E86E3FB88D4}"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0BB5C-DE58-46E1-A22E-B7EAAAD7CFD8}" type="slidenum">
              <a:rPr lang="en-US" smtClean="0"/>
              <a:t>‹#›</a:t>
            </a:fld>
            <a:endParaRPr lang="en-US"/>
          </a:p>
        </p:txBody>
      </p:sp>
    </p:spTree>
    <p:extLst>
      <p:ext uri="{BB962C8B-B14F-4D97-AF65-F5344CB8AC3E}">
        <p14:creationId xmlns:p14="http://schemas.microsoft.com/office/powerpoint/2010/main" val="32286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5C358-7E3E-467F-A4B6-9E86E3FB88D4}"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0BB5C-DE58-46E1-A22E-B7EAAAD7CFD8}" type="slidenum">
              <a:rPr lang="en-US" smtClean="0"/>
              <a:t>‹#›</a:t>
            </a:fld>
            <a:endParaRPr lang="en-US"/>
          </a:p>
        </p:txBody>
      </p:sp>
    </p:spTree>
    <p:extLst>
      <p:ext uri="{BB962C8B-B14F-4D97-AF65-F5344CB8AC3E}">
        <p14:creationId xmlns:p14="http://schemas.microsoft.com/office/powerpoint/2010/main" val="3773061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5C358-7E3E-467F-A4B6-9E86E3FB88D4}"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0BB5C-DE58-46E1-A22E-B7EAAAD7CFD8}" type="slidenum">
              <a:rPr lang="en-US" smtClean="0"/>
              <a:t>‹#›</a:t>
            </a:fld>
            <a:endParaRPr lang="en-US"/>
          </a:p>
        </p:txBody>
      </p:sp>
    </p:spTree>
    <p:extLst>
      <p:ext uri="{BB962C8B-B14F-4D97-AF65-F5344CB8AC3E}">
        <p14:creationId xmlns:p14="http://schemas.microsoft.com/office/powerpoint/2010/main" val="419295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5C358-7E3E-467F-A4B6-9E86E3FB88D4}"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0BB5C-DE58-46E1-A22E-B7EAAAD7CFD8}" type="slidenum">
              <a:rPr lang="en-US" smtClean="0"/>
              <a:t>‹#›</a:t>
            </a:fld>
            <a:endParaRPr lang="en-US"/>
          </a:p>
        </p:txBody>
      </p:sp>
    </p:spTree>
    <p:extLst>
      <p:ext uri="{BB962C8B-B14F-4D97-AF65-F5344CB8AC3E}">
        <p14:creationId xmlns:p14="http://schemas.microsoft.com/office/powerpoint/2010/main" val="972898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45C358-7E3E-467F-A4B6-9E86E3FB88D4}"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0BB5C-DE58-46E1-A22E-B7EAAAD7CFD8}" type="slidenum">
              <a:rPr lang="en-US" smtClean="0"/>
              <a:t>‹#›</a:t>
            </a:fld>
            <a:endParaRPr lang="en-US"/>
          </a:p>
        </p:txBody>
      </p:sp>
    </p:spTree>
    <p:extLst>
      <p:ext uri="{BB962C8B-B14F-4D97-AF65-F5344CB8AC3E}">
        <p14:creationId xmlns:p14="http://schemas.microsoft.com/office/powerpoint/2010/main" val="3225034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45C358-7E3E-467F-A4B6-9E86E3FB88D4}" type="datetimeFigureOut">
              <a:rPr lang="en-US" smtClean="0"/>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0BB5C-DE58-46E1-A22E-B7EAAAD7CFD8}" type="slidenum">
              <a:rPr lang="en-US" smtClean="0"/>
              <a:t>‹#›</a:t>
            </a:fld>
            <a:endParaRPr lang="en-US"/>
          </a:p>
        </p:txBody>
      </p:sp>
    </p:spTree>
    <p:extLst>
      <p:ext uri="{BB962C8B-B14F-4D97-AF65-F5344CB8AC3E}">
        <p14:creationId xmlns:p14="http://schemas.microsoft.com/office/powerpoint/2010/main" val="1041268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45C358-7E3E-467F-A4B6-9E86E3FB88D4}" type="datetimeFigureOut">
              <a:rPr lang="en-US" smtClean="0"/>
              <a:t>2/19/2018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D0BB5C-DE58-46E1-A22E-B7EAAAD7CFD8}" type="slidenum">
              <a:rPr lang="en-US" smtClean="0"/>
              <a:t>‹#›</a:t>
            </a:fld>
            <a:endParaRPr lang="en-US"/>
          </a:p>
        </p:txBody>
      </p:sp>
    </p:spTree>
    <p:extLst>
      <p:ext uri="{BB962C8B-B14F-4D97-AF65-F5344CB8AC3E}">
        <p14:creationId xmlns:p14="http://schemas.microsoft.com/office/powerpoint/2010/main" val="408855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45C358-7E3E-467F-A4B6-9E86E3FB88D4}" type="datetimeFigureOut">
              <a:rPr lang="en-US" smtClean="0"/>
              <a:t>2/19/2018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D0BB5C-DE58-46E1-A22E-B7EAAAD7CFD8}" type="slidenum">
              <a:rPr lang="en-US" smtClean="0"/>
              <a:t>‹#›</a:t>
            </a:fld>
            <a:endParaRPr lang="en-US"/>
          </a:p>
        </p:txBody>
      </p:sp>
    </p:spTree>
    <p:extLst>
      <p:ext uri="{BB962C8B-B14F-4D97-AF65-F5344CB8AC3E}">
        <p14:creationId xmlns:p14="http://schemas.microsoft.com/office/powerpoint/2010/main" val="3080279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5C358-7E3E-467F-A4B6-9E86E3FB88D4}" type="datetimeFigureOut">
              <a:rPr lang="en-US" smtClean="0"/>
              <a:t>2/19/2018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D0BB5C-DE58-46E1-A22E-B7EAAAD7CFD8}" type="slidenum">
              <a:rPr lang="en-US" smtClean="0"/>
              <a:t>‹#›</a:t>
            </a:fld>
            <a:endParaRPr lang="en-US"/>
          </a:p>
        </p:txBody>
      </p:sp>
    </p:spTree>
    <p:extLst>
      <p:ext uri="{BB962C8B-B14F-4D97-AF65-F5344CB8AC3E}">
        <p14:creationId xmlns:p14="http://schemas.microsoft.com/office/powerpoint/2010/main" val="1792967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5C358-7E3E-467F-A4B6-9E86E3FB88D4}" type="datetimeFigureOut">
              <a:rPr lang="en-US" smtClean="0"/>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0BB5C-DE58-46E1-A22E-B7EAAAD7CFD8}" type="slidenum">
              <a:rPr lang="en-US" smtClean="0"/>
              <a:t>‹#›</a:t>
            </a:fld>
            <a:endParaRPr lang="en-US"/>
          </a:p>
        </p:txBody>
      </p:sp>
    </p:spTree>
    <p:extLst>
      <p:ext uri="{BB962C8B-B14F-4D97-AF65-F5344CB8AC3E}">
        <p14:creationId xmlns:p14="http://schemas.microsoft.com/office/powerpoint/2010/main" val="487923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5C358-7E3E-467F-A4B6-9E86E3FB88D4}" type="datetimeFigureOut">
              <a:rPr lang="en-US" smtClean="0"/>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0BB5C-DE58-46E1-A22E-B7EAAAD7CFD8}" type="slidenum">
              <a:rPr lang="en-US" smtClean="0"/>
              <a:t>‹#›</a:t>
            </a:fld>
            <a:endParaRPr lang="en-US"/>
          </a:p>
        </p:txBody>
      </p:sp>
    </p:spTree>
    <p:extLst>
      <p:ext uri="{BB962C8B-B14F-4D97-AF65-F5344CB8AC3E}">
        <p14:creationId xmlns:p14="http://schemas.microsoft.com/office/powerpoint/2010/main" val="273466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a:solidFill>
            <a:schemeClr val="bg1"/>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5C358-7E3E-467F-A4B6-9E86E3FB88D4}" type="datetimeFigureOut">
              <a:rPr lang="en-US" smtClean="0"/>
              <a:t>2/19/2018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0BB5C-DE58-46E1-A22E-B7EAAAD7CFD8}" type="slidenum">
              <a:rPr lang="en-US" smtClean="0"/>
              <a:t>‹#›</a:t>
            </a:fld>
            <a:endParaRPr lang="en-US"/>
          </a:p>
        </p:txBody>
      </p:sp>
    </p:spTree>
    <p:extLst>
      <p:ext uri="{BB962C8B-B14F-4D97-AF65-F5344CB8AC3E}">
        <p14:creationId xmlns:p14="http://schemas.microsoft.com/office/powerpoint/2010/main" val="331483370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6.tmp"/><Relationship Id="rId1" Type="http://schemas.openxmlformats.org/officeDocument/2006/relationships/slideLayout" Target="../slideLayouts/slideLayout6.xml"/><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tmp"/><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wisconsindot.gov/Documents/doing-bus/real-estate/permits/09-15-40.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tmp"/><Relationship Id="rId1" Type="http://schemas.openxmlformats.org/officeDocument/2006/relationships/slideLayout" Target="../slideLayouts/slideLayout7.xml"/><Relationship Id="rId5" Type="http://schemas.openxmlformats.org/officeDocument/2006/relationships/image" Target="../media/image43.tmp"/><Relationship Id="rId4" Type="http://schemas.openxmlformats.org/officeDocument/2006/relationships/image" Target="../media/image42.tmp"/></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tmp"/><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image" Target="../media/image51.tmp"/><Relationship Id="rId1" Type="http://schemas.openxmlformats.org/officeDocument/2006/relationships/slideLayout" Target="../slideLayouts/slideLayout7.xml"/><Relationship Id="rId4" Type="http://schemas.openxmlformats.org/officeDocument/2006/relationships/image" Target="../media/image53.tmp"/></Relationships>
</file>

<file path=ppt/slides/_rels/slide42.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54.tmp"/><Relationship Id="rId1" Type="http://schemas.openxmlformats.org/officeDocument/2006/relationships/slideLayout" Target="../slideLayouts/slideLayout7.xml"/><Relationship Id="rId4" Type="http://schemas.openxmlformats.org/officeDocument/2006/relationships/image" Target="../media/image56.tmp"/></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emf"/><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image" Target="../media/image61.tmp"/><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7.xml"/><Relationship Id="rId4" Type="http://schemas.openxmlformats.org/officeDocument/2006/relationships/image" Target="../media/image7.tmp"/></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tmp"/><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75.tmp"/><Relationship Id="rId3" Type="http://schemas.openxmlformats.org/officeDocument/2006/relationships/image" Target="../media/image70.tmp"/><Relationship Id="rId7" Type="http://schemas.openxmlformats.org/officeDocument/2006/relationships/image" Target="../media/image74.tmp"/><Relationship Id="rId2" Type="http://schemas.openxmlformats.org/officeDocument/2006/relationships/image" Target="../media/image69.tmp"/><Relationship Id="rId1" Type="http://schemas.openxmlformats.org/officeDocument/2006/relationships/slideLayout" Target="../slideLayouts/slideLayout7.xml"/><Relationship Id="rId6" Type="http://schemas.openxmlformats.org/officeDocument/2006/relationships/image" Target="../media/image73.tmp"/><Relationship Id="rId5" Type="http://schemas.openxmlformats.org/officeDocument/2006/relationships/image" Target="../media/image72.tmp"/><Relationship Id="rId4" Type="http://schemas.openxmlformats.org/officeDocument/2006/relationships/image" Target="../media/image71.tmp"/><Relationship Id="rId9" Type="http://schemas.openxmlformats.org/officeDocument/2006/relationships/image" Target="../media/image76.tmp"/></Relationships>
</file>

<file path=ppt/slides/_rels/slide53.xml.rels><?xml version="1.0" encoding="UTF-8" standalone="yes"?>
<Relationships xmlns="http://schemas.openxmlformats.org/package/2006/relationships"><Relationship Id="rId2" Type="http://schemas.openxmlformats.org/officeDocument/2006/relationships/image" Target="../media/image77.tmp"/><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5.tmp"/><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isconsindot.gov/Pages/doing-bus/real-estate/permits/utility-uap.asp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mailto:robert.fasick@dot.wi.gov" TargetMode="External"/><Relationship Id="rId1" Type="http://schemas.openxmlformats.org/officeDocument/2006/relationships/slideLayout" Target="../slideLayouts/slideLayout2.xml"/><Relationship Id="rId4" Type="http://schemas.openxmlformats.org/officeDocument/2006/relationships/hyperlink" Target="ftp://ftp.dot.wi.gov/dtsd/bhm/permits/utility/region-utility-conf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4670" y="1753109"/>
            <a:ext cx="8707030" cy="1790700"/>
          </a:xfrm>
        </p:spPr>
        <p:txBody>
          <a:bodyPr>
            <a:normAutofit fontScale="90000"/>
          </a:bodyPr>
          <a:lstStyle/>
          <a:p>
            <a:r>
              <a:rPr lang="en-US" dirty="0"/>
              <a:t>Utility Accommodation Policy &amp; Permitting Updates</a:t>
            </a:r>
          </a:p>
        </p:txBody>
      </p:sp>
      <p:sp>
        <p:nvSpPr>
          <p:cNvPr id="3" name="Subtitle 2"/>
          <p:cNvSpPr>
            <a:spLocks noGrp="1"/>
          </p:cNvSpPr>
          <p:nvPr>
            <p:ph type="subTitle" idx="1"/>
          </p:nvPr>
        </p:nvSpPr>
        <p:spPr>
          <a:xfrm>
            <a:off x="1159185" y="3838568"/>
            <a:ext cx="6858000" cy="691868"/>
          </a:xfrm>
        </p:spPr>
        <p:txBody>
          <a:bodyPr/>
          <a:lstStyle/>
          <a:p>
            <a:r>
              <a:rPr lang="en-US" dirty="0"/>
              <a:t>2018 Region Utility Conferences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192" y="4801991"/>
            <a:ext cx="1285987" cy="1285987"/>
          </a:xfrm>
          <a:prstGeom prst="rect">
            <a:avLst/>
          </a:prstGeom>
        </p:spPr>
      </p:pic>
      <p:sp>
        <p:nvSpPr>
          <p:cNvPr id="5" name="Right Triangle 4">
            <a:extLst>
              <a:ext uri="{FF2B5EF4-FFF2-40B4-BE49-F238E27FC236}">
                <a16:creationId xmlns:a16="http://schemas.microsoft.com/office/drawing/2014/main" id="{550787E1-ABEA-4C5B-B451-4FA8CD7D9F11}"/>
              </a:ext>
            </a:extLst>
          </p:cNvPr>
          <p:cNvSpPr/>
          <p:nvPr/>
        </p:nvSpPr>
        <p:spPr>
          <a:xfrm>
            <a:off x="0" y="5120640"/>
            <a:ext cx="1737361" cy="173736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ADC24B1C-0434-4DC1-8740-A4E9A4373EBE}"/>
              </a:ext>
            </a:extLst>
          </p:cNvPr>
          <p:cNvSpPr/>
          <p:nvPr/>
        </p:nvSpPr>
        <p:spPr>
          <a:xfrm rot="5400000">
            <a:off x="0" y="-1"/>
            <a:ext cx="1737361" cy="173736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7701F22-FD76-4539-95CA-CDF86370E2E6}"/>
              </a:ext>
            </a:extLst>
          </p:cNvPr>
          <p:cNvSpPr/>
          <p:nvPr/>
        </p:nvSpPr>
        <p:spPr>
          <a:xfrm rot="16200000">
            <a:off x="7406638" y="5115950"/>
            <a:ext cx="1737361" cy="173736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03ED6BA3-D765-417E-ADFA-2C925C6D3BEC}"/>
              </a:ext>
            </a:extLst>
          </p:cNvPr>
          <p:cNvSpPr/>
          <p:nvPr/>
        </p:nvSpPr>
        <p:spPr>
          <a:xfrm rot="5400000" flipV="1">
            <a:off x="7406638" y="1"/>
            <a:ext cx="1737361" cy="173736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38112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a:extLst>
              <a:ext uri="{FF2B5EF4-FFF2-40B4-BE49-F238E27FC236}">
                <a16:creationId xmlns:a16="http://schemas.microsoft.com/office/drawing/2014/main" id="{25B19D69-AEFE-415A-A772-0F6B9AFFC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134" y="60124"/>
            <a:ext cx="8517466" cy="6791761"/>
          </a:xfrm>
          <a:prstGeom prst="rect">
            <a:avLst/>
          </a:prstGeom>
        </p:spPr>
      </p:pic>
      <p:pic>
        <p:nvPicPr>
          <p:cNvPr id="5" name="Picture 4">
            <a:extLst>
              <a:ext uri="{FF2B5EF4-FFF2-40B4-BE49-F238E27FC236}">
                <a16:creationId xmlns:a16="http://schemas.microsoft.com/office/drawing/2014/main" id="{970344EA-5382-41AB-B2AB-BEF6FF394994}"/>
              </a:ext>
            </a:extLst>
          </p:cNvPr>
          <p:cNvPicPr>
            <a:picLocks noChangeAspect="1"/>
          </p:cNvPicPr>
          <p:nvPr/>
        </p:nvPicPr>
        <p:blipFill>
          <a:blip r:embed="rId3"/>
          <a:stretch>
            <a:fillRect/>
          </a:stretch>
        </p:blipFill>
        <p:spPr>
          <a:xfrm>
            <a:off x="541866" y="2113162"/>
            <a:ext cx="8128002" cy="2685684"/>
          </a:xfrm>
          <a:prstGeom prst="rect">
            <a:avLst/>
          </a:prstGeom>
          <a:ln w="22225">
            <a:solidFill>
              <a:schemeClr val="tx1"/>
            </a:solidFill>
          </a:ln>
        </p:spPr>
      </p:pic>
    </p:spTree>
    <p:extLst>
      <p:ext uri="{BB962C8B-B14F-4D97-AF65-F5344CB8AC3E}">
        <p14:creationId xmlns:p14="http://schemas.microsoft.com/office/powerpoint/2010/main" val="173906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a:extLst>
              <a:ext uri="{FF2B5EF4-FFF2-40B4-BE49-F238E27FC236}">
                <a16:creationId xmlns:a16="http://schemas.microsoft.com/office/drawing/2014/main" id="{758420F4-8016-410E-917A-2C892C78A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8421"/>
            <a:ext cx="9144000" cy="5360840"/>
          </a:xfrm>
          <a:prstGeom prst="rect">
            <a:avLst/>
          </a:prstGeom>
        </p:spPr>
      </p:pic>
      <p:sp>
        <p:nvSpPr>
          <p:cNvPr id="4" name="Title 3">
            <a:extLst>
              <a:ext uri="{FF2B5EF4-FFF2-40B4-BE49-F238E27FC236}">
                <a16:creationId xmlns:a16="http://schemas.microsoft.com/office/drawing/2014/main" id="{18AD9D1C-A920-4365-93E1-2C223FB10AF0}"/>
              </a:ext>
            </a:extLst>
          </p:cNvPr>
          <p:cNvSpPr>
            <a:spLocks noGrp="1"/>
          </p:cNvSpPr>
          <p:nvPr>
            <p:ph type="title"/>
          </p:nvPr>
        </p:nvSpPr>
        <p:spPr>
          <a:xfrm>
            <a:off x="628650" y="273687"/>
            <a:ext cx="7886700" cy="939972"/>
          </a:xfrm>
        </p:spPr>
        <p:txBody>
          <a:bodyPr/>
          <a:lstStyle/>
          <a:p>
            <a:pPr algn="ctr"/>
            <a:r>
              <a:rPr lang="en-US" dirty="0"/>
              <a:t>UAP – Revisions </a:t>
            </a:r>
          </a:p>
        </p:txBody>
      </p:sp>
      <p:sp>
        <p:nvSpPr>
          <p:cNvPr id="5" name="Rectangle: Rounded Corners 4">
            <a:extLst>
              <a:ext uri="{FF2B5EF4-FFF2-40B4-BE49-F238E27FC236}">
                <a16:creationId xmlns:a16="http://schemas.microsoft.com/office/drawing/2014/main" id="{AF0B7D98-33A8-4ED3-9DAB-E7FBE73925EA}"/>
              </a:ext>
            </a:extLst>
          </p:cNvPr>
          <p:cNvSpPr/>
          <p:nvPr/>
        </p:nvSpPr>
        <p:spPr>
          <a:xfrm>
            <a:off x="6442210" y="3220153"/>
            <a:ext cx="772321" cy="672339"/>
          </a:xfrm>
          <a:prstGeom prst="roundRect">
            <a:avLst/>
          </a:prstGeom>
          <a:no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9F885ED-E0FB-4D25-9252-6480869CBD7F}"/>
              </a:ext>
            </a:extLst>
          </p:cNvPr>
          <p:cNvSpPr/>
          <p:nvPr/>
        </p:nvSpPr>
        <p:spPr>
          <a:xfrm>
            <a:off x="6442210" y="4521845"/>
            <a:ext cx="772321" cy="234714"/>
          </a:xfrm>
          <a:prstGeom prst="roundRect">
            <a:avLst/>
          </a:prstGeom>
          <a:no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190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Overhead line clearance</a:t>
            </a:r>
          </a:p>
        </p:txBody>
      </p:sp>
      <p:sp>
        <p:nvSpPr>
          <p:cNvPr id="3" name="Content Placeholder 2"/>
          <p:cNvSpPr>
            <a:spLocks noGrp="1"/>
          </p:cNvSpPr>
          <p:nvPr>
            <p:ph idx="1"/>
          </p:nvPr>
        </p:nvSpPr>
        <p:spPr>
          <a:xfrm>
            <a:off x="628650" y="1774823"/>
            <a:ext cx="7851207" cy="501804"/>
          </a:xfrm>
        </p:spPr>
        <p:txBody>
          <a:bodyPr/>
          <a:lstStyle/>
          <a:p>
            <a:r>
              <a:rPr lang="en-US" dirty="0"/>
              <a:t>UAP revised to aid overheight freight movement</a:t>
            </a:r>
          </a:p>
        </p:txBody>
      </p:sp>
      <p:pic>
        <p:nvPicPr>
          <p:cNvPr id="5" name="Picture 4">
            <a:extLst>
              <a:ext uri="{FF2B5EF4-FFF2-40B4-BE49-F238E27FC236}">
                <a16:creationId xmlns:a16="http://schemas.microsoft.com/office/drawing/2014/main" id="{F857BE07-1B26-4899-B2F7-132BB79C0F44}"/>
              </a:ext>
            </a:extLst>
          </p:cNvPr>
          <p:cNvPicPr>
            <a:picLocks noChangeAspect="1"/>
          </p:cNvPicPr>
          <p:nvPr/>
        </p:nvPicPr>
        <p:blipFill>
          <a:blip r:embed="rId2"/>
          <a:stretch>
            <a:fillRect/>
          </a:stretch>
        </p:blipFill>
        <p:spPr>
          <a:xfrm>
            <a:off x="1080655" y="2327429"/>
            <a:ext cx="6823148" cy="4530571"/>
          </a:xfrm>
          <a:prstGeom prst="rect">
            <a:avLst/>
          </a:prstGeom>
        </p:spPr>
      </p:pic>
    </p:spTree>
    <p:extLst>
      <p:ext uri="{BB962C8B-B14F-4D97-AF65-F5344CB8AC3E}">
        <p14:creationId xmlns:p14="http://schemas.microsoft.com/office/powerpoint/2010/main" val="1667812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Overhead line clearance</a:t>
            </a:r>
            <a:endParaRPr lang="en-US" dirty="0"/>
          </a:p>
        </p:txBody>
      </p:sp>
      <p:sp>
        <p:nvSpPr>
          <p:cNvPr id="3" name="Content Placeholder 2"/>
          <p:cNvSpPr>
            <a:spLocks noGrp="1"/>
          </p:cNvSpPr>
          <p:nvPr>
            <p:ph idx="1"/>
          </p:nvPr>
        </p:nvSpPr>
        <p:spPr>
          <a:xfrm>
            <a:off x="628650" y="1825625"/>
            <a:ext cx="6725051" cy="4913842"/>
          </a:xfrm>
        </p:spPr>
        <p:txBody>
          <a:bodyPr>
            <a:normAutofit fontScale="85000" lnSpcReduction="20000"/>
          </a:bodyPr>
          <a:lstStyle/>
          <a:p>
            <a:pPr>
              <a:lnSpc>
                <a:spcPct val="120000"/>
              </a:lnSpc>
              <a:spcBef>
                <a:spcPts val="1200"/>
              </a:spcBef>
            </a:pPr>
            <a:r>
              <a:rPr lang="en-US" sz="3000" dirty="0"/>
              <a:t>HMM 09-15-25, Location Requirements</a:t>
            </a:r>
            <a:br>
              <a:rPr lang="en-US" dirty="0"/>
            </a:b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nSpc>
                <a:spcPct val="100000"/>
              </a:lnSpc>
              <a:spcBef>
                <a:spcPts val="1800"/>
              </a:spcBef>
            </a:pPr>
            <a:r>
              <a:rPr lang="en-US" sz="3000" dirty="0"/>
              <a:t>Special thanks to electric utilities for helping WisDOT to develop the proper NESC language</a:t>
            </a:r>
          </a:p>
        </p:txBody>
      </p:sp>
      <p:pic>
        <p:nvPicPr>
          <p:cNvPr id="6" name="Picture 5" descr="Screen Clipping">
            <a:extLst>
              <a:ext uri="{FF2B5EF4-FFF2-40B4-BE49-F238E27FC236}">
                <a16:creationId xmlns:a16="http://schemas.microsoft.com/office/drawing/2014/main" id="{6F278ABC-EAB8-44EC-9F33-5D4D10B2F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17" y="2557486"/>
            <a:ext cx="8672655" cy="3155644"/>
          </a:xfrm>
          <a:prstGeom prst="rect">
            <a:avLst/>
          </a:prstGeom>
        </p:spPr>
      </p:pic>
      <p:sp>
        <p:nvSpPr>
          <p:cNvPr id="8" name="L-Shape 7">
            <a:extLst>
              <a:ext uri="{FF2B5EF4-FFF2-40B4-BE49-F238E27FC236}">
                <a16:creationId xmlns:a16="http://schemas.microsoft.com/office/drawing/2014/main" id="{9BBD8B91-EB23-419A-ACE0-00736BA46C4D}"/>
              </a:ext>
            </a:extLst>
          </p:cNvPr>
          <p:cNvSpPr/>
          <p:nvPr/>
        </p:nvSpPr>
        <p:spPr>
          <a:xfrm flipH="1">
            <a:off x="292929" y="3397769"/>
            <a:ext cx="8381288" cy="783990"/>
          </a:xfrm>
          <a:prstGeom prst="corner">
            <a:avLst>
              <a:gd name="adj1" fmla="val 69792"/>
              <a:gd name="adj2" fmla="val 795833"/>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8DCD64C-9C4E-4155-99D9-7EC35F307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749" y="440536"/>
            <a:ext cx="1767451" cy="1174741"/>
          </a:xfrm>
          <a:prstGeom prst="rect">
            <a:avLst/>
          </a:prstGeom>
        </p:spPr>
      </p:pic>
    </p:spTree>
    <p:extLst>
      <p:ext uri="{BB962C8B-B14F-4D97-AF65-F5344CB8AC3E}">
        <p14:creationId xmlns:p14="http://schemas.microsoft.com/office/powerpoint/2010/main" val="1799864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a:extLst>
              <a:ext uri="{FF2B5EF4-FFF2-40B4-BE49-F238E27FC236}">
                <a16:creationId xmlns:a16="http://schemas.microsoft.com/office/drawing/2014/main" id="{5C8AED8A-8A07-4F39-85E9-9ED60FDA4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2" y="289342"/>
            <a:ext cx="9017401" cy="5465614"/>
          </a:xfrm>
          <a:prstGeom prst="rect">
            <a:avLst/>
          </a:prstGeom>
        </p:spPr>
      </p:pic>
      <p:sp>
        <p:nvSpPr>
          <p:cNvPr id="5" name="L-Shape 4">
            <a:extLst>
              <a:ext uri="{FF2B5EF4-FFF2-40B4-BE49-F238E27FC236}">
                <a16:creationId xmlns:a16="http://schemas.microsoft.com/office/drawing/2014/main" id="{F02282B2-EABC-4BFF-B242-F2F6DC97B424}"/>
              </a:ext>
            </a:extLst>
          </p:cNvPr>
          <p:cNvSpPr/>
          <p:nvPr/>
        </p:nvSpPr>
        <p:spPr>
          <a:xfrm flipH="1">
            <a:off x="4846318" y="2119739"/>
            <a:ext cx="3823856" cy="814647"/>
          </a:xfrm>
          <a:prstGeom prst="corner">
            <a:avLst>
              <a:gd name="adj1" fmla="val 74641"/>
              <a:gd name="adj2" fmla="val 3042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creen Clipping">
            <a:extLst>
              <a:ext uri="{FF2B5EF4-FFF2-40B4-BE49-F238E27FC236}">
                <a16:creationId xmlns:a16="http://schemas.microsoft.com/office/drawing/2014/main" id="{626DA5E8-3957-4C83-83DE-9E197CAE4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574" y="5990433"/>
            <a:ext cx="2705239" cy="457223"/>
          </a:xfrm>
          <a:prstGeom prst="rect">
            <a:avLst/>
          </a:prstGeom>
        </p:spPr>
      </p:pic>
    </p:spTree>
    <p:extLst>
      <p:ext uri="{BB962C8B-B14F-4D97-AF65-F5344CB8AC3E}">
        <p14:creationId xmlns:p14="http://schemas.microsoft.com/office/powerpoint/2010/main" val="1132497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a:extLst>
              <a:ext uri="{FF2B5EF4-FFF2-40B4-BE49-F238E27FC236}">
                <a16:creationId xmlns:a16="http://schemas.microsoft.com/office/drawing/2014/main" id="{BF6883EF-805A-4849-85E0-83E6885E6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7434" y="473966"/>
            <a:ext cx="2705239" cy="457223"/>
          </a:xfrm>
          <a:prstGeom prst="rect">
            <a:avLst/>
          </a:prstGeom>
        </p:spPr>
      </p:pic>
      <p:pic>
        <p:nvPicPr>
          <p:cNvPr id="7" name="Picture 6" descr="Screen Clipping">
            <a:extLst>
              <a:ext uri="{FF2B5EF4-FFF2-40B4-BE49-F238E27FC236}">
                <a16:creationId xmlns:a16="http://schemas.microsoft.com/office/drawing/2014/main" id="{64AE7DEB-1E05-49FD-80AF-C3DFDE3DB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7" y="1499095"/>
            <a:ext cx="8976220" cy="4378216"/>
          </a:xfrm>
          <a:prstGeom prst="rect">
            <a:avLst/>
          </a:prstGeom>
        </p:spPr>
      </p:pic>
      <p:sp>
        <p:nvSpPr>
          <p:cNvPr id="8" name="L-Shape 7">
            <a:extLst>
              <a:ext uri="{FF2B5EF4-FFF2-40B4-BE49-F238E27FC236}">
                <a16:creationId xmlns:a16="http://schemas.microsoft.com/office/drawing/2014/main" id="{8747DEEA-76CF-4D72-A37B-A88344E36B4D}"/>
              </a:ext>
            </a:extLst>
          </p:cNvPr>
          <p:cNvSpPr/>
          <p:nvPr/>
        </p:nvSpPr>
        <p:spPr>
          <a:xfrm flipH="1">
            <a:off x="4663437" y="2718255"/>
            <a:ext cx="3034147" cy="1105600"/>
          </a:xfrm>
          <a:prstGeom prst="corner">
            <a:avLst>
              <a:gd name="adj1" fmla="val 74641"/>
              <a:gd name="adj2" fmla="val 16014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212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5C528-0710-412E-ABDC-D623C8C47272}"/>
              </a:ext>
            </a:extLst>
          </p:cNvPr>
          <p:cNvPicPr>
            <a:picLocks noChangeAspect="1"/>
          </p:cNvPicPr>
          <p:nvPr/>
        </p:nvPicPr>
        <p:blipFill>
          <a:blip r:embed="rId2"/>
          <a:stretch>
            <a:fillRect/>
          </a:stretch>
        </p:blipFill>
        <p:spPr>
          <a:xfrm>
            <a:off x="588363" y="1517546"/>
            <a:ext cx="7957278" cy="3610744"/>
          </a:xfrm>
          <a:prstGeom prst="rect">
            <a:avLst/>
          </a:prstGeom>
        </p:spPr>
      </p:pic>
    </p:spTree>
    <p:extLst>
      <p:ext uri="{BB962C8B-B14F-4D97-AF65-F5344CB8AC3E}">
        <p14:creationId xmlns:p14="http://schemas.microsoft.com/office/powerpoint/2010/main" val="1283838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397" t="16730" r="26667"/>
          <a:stretch/>
        </p:blipFill>
        <p:spPr>
          <a:xfrm>
            <a:off x="127000" y="0"/>
            <a:ext cx="8890000" cy="6810301"/>
          </a:xfrm>
          <a:prstGeom prst="rect">
            <a:avLst/>
          </a:prstGeom>
        </p:spPr>
      </p:pic>
    </p:spTree>
    <p:extLst>
      <p:ext uri="{BB962C8B-B14F-4D97-AF65-F5344CB8AC3E}">
        <p14:creationId xmlns:p14="http://schemas.microsoft.com/office/powerpoint/2010/main" val="1829975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381" t="15207" r="33651"/>
          <a:stretch/>
        </p:blipFill>
        <p:spPr>
          <a:xfrm>
            <a:off x="0" y="0"/>
            <a:ext cx="4395693" cy="6858000"/>
          </a:xfrm>
          <a:prstGeom prst="rect">
            <a:avLst/>
          </a:prstGeom>
        </p:spPr>
      </p:pic>
      <p:pic>
        <p:nvPicPr>
          <p:cNvPr id="3" name="Picture 2"/>
          <p:cNvPicPr>
            <a:picLocks noChangeAspect="1"/>
          </p:cNvPicPr>
          <p:nvPr/>
        </p:nvPicPr>
        <p:blipFill rotWithShape="1">
          <a:blip r:embed="rId3"/>
          <a:srcRect l="54255" t="22523" r="12563" b="7447"/>
          <a:stretch/>
        </p:blipFill>
        <p:spPr>
          <a:xfrm>
            <a:off x="4554912" y="491246"/>
            <a:ext cx="4454336" cy="5875507"/>
          </a:xfrm>
          <a:prstGeom prst="rect">
            <a:avLst/>
          </a:prstGeom>
          <a:ln w="22225">
            <a:solidFill>
              <a:srgbClr val="0000FF"/>
            </a:solidFill>
          </a:ln>
        </p:spPr>
      </p:pic>
      <p:sp>
        <p:nvSpPr>
          <p:cNvPr id="4" name="TextBox 3"/>
          <p:cNvSpPr txBox="1"/>
          <p:nvPr/>
        </p:nvSpPr>
        <p:spPr>
          <a:xfrm>
            <a:off x="5723649" y="121914"/>
            <a:ext cx="2116862" cy="369332"/>
          </a:xfrm>
          <a:prstGeom prst="rect">
            <a:avLst/>
          </a:prstGeom>
          <a:noFill/>
        </p:spPr>
        <p:txBody>
          <a:bodyPr wrap="none" rtlCol="0">
            <a:spAutoFit/>
          </a:bodyPr>
          <a:lstStyle/>
          <a:p>
            <a:r>
              <a:rPr lang="en-US" dirty="0"/>
              <a:t>NORTHEAST REGION</a:t>
            </a:r>
          </a:p>
        </p:txBody>
      </p:sp>
    </p:spTree>
    <p:extLst>
      <p:ext uri="{BB962C8B-B14F-4D97-AF65-F5344CB8AC3E}">
        <p14:creationId xmlns:p14="http://schemas.microsoft.com/office/powerpoint/2010/main" val="1765168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076" t="28942" r="25927" b="9197"/>
          <a:stretch/>
        </p:blipFill>
        <p:spPr>
          <a:xfrm>
            <a:off x="603116" y="447473"/>
            <a:ext cx="7840493" cy="6186792"/>
          </a:xfrm>
          <a:prstGeom prst="rect">
            <a:avLst/>
          </a:prstGeom>
        </p:spPr>
      </p:pic>
      <p:sp>
        <p:nvSpPr>
          <p:cNvPr id="3" name="TextBox 2"/>
          <p:cNvSpPr txBox="1"/>
          <p:nvPr/>
        </p:nvSpPr>
        <p:spPr>
          <a:xfrm>
            <a:off x="363741" y="5929103"/>
            <a:ext cx="1783841" cy="830997"/>
          </a:xfrm>
          <a:prstGeom prst="rect">
            <a:avLst/>
          </a:prstGeom>
          <a:noFill/>
        </p:spPr>
        <p:txBody>
          <a:bodyPr wrap="square" rtlCol="0">
            <a:spAutoFit/>
          </a:bodyPr>
          <a:lstStyle/>
          <a:p>
            <a:r>
              <a:rPr lang="en-US" sz="2400" dirty="0"/>
              <a:t>SOUTHWEST</a:t>
            </a:r>
          </a:p>
          <a:p>
            <a:r>
              <a:rPr lang="en-US" sz="2400" dirty="0"/>
              <a:t>REGION</a:t>
            </a:r>
          </a:p>
        </p:txBody>
      </p:sp>
    </p:spTree>
    <p:extLst>
      <p:ext uri="{BB962C8B-B14F-4D97-AF65-F5344CB8AC3E}">
        <p14:creationId xmlns:p14="http://schemas.microsoft.com/office/powerpoint/2010/main" val="1512583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Today’s topics</a:t>
            </a:r>
            <a:endParaRPr lang="en-US" dirty="0"/>
          </a:p>
        </p:txBody>
      </p:sp>
      <p:sp>
        <p:nvSpPr>
          <p:cNvPr id="3" name="Content Placeholder 2"/>
          <p:cNvSpPr>
            <a:spLocks noGrp="1"/>
          </p:cNvSpPr>
          <p:nvPr>
            <p:ph idx="1"/>
          </p:nvPr>
        </p:nvSpPr>
        <p:spPr>
          <a:xfrm>
            <a:off x="628649" y="1825624"/>
            <a:ext cx="7886701" cy="4786843"/>
          </a:xfrm>
        </p:spPr>
        <p:txBody>
          <a:bodyPr>
            <a:normAutofit/>
          </a:bodyPr>
          <a:lstStyle/>
          <a:p>
            <a:r>
              <a:rPr lang="en-US" dirty="0"/>
              <a:t>2017 achievements: Permit form and UAP revised</a:t>
            </a:r>
            <a:br>
              <a:rPr lang="en-US" dirty="0"/>
            </a:br>
            <a:br>
              <a:rPr lang="en-US" dirty="0"/>
            </a:br>
            <a:br>
              <a:rPr lang="en-US" dirty="0"/>
            </a:br>
            <a:endParaRPr lang="en-US" dirty="0"/>
          </a:p>
          <a:p>
            <a:r>
              <a:rPr lang="en-US" dirty="0"/>
              <a:t>Permit issuance</a:t>
            </a:r>
          </a:p>
          <a:p>
            <a:r>
              <a:rPr lang="en-US" dirty="0"/>
              <a:t>Work start and finish dates</a:t>
            </a:r>
          </a:p>
          <a:p>
            <a:r>
              <a:rPr lang="en-US" dirty="0"/>
              <a:t>Location maps</a:t>
            </a:r>
          </a:p>
          <a:p>
            <a:r>
              <a:rPr lang="en-US" dirty="0"/>
              <a:t>Permit drawings – what’s missing – what’s added</a:t>
            </a:r>
          </a:p>
          <a:p>
            <a:r>
              <a:rPr lang="en-US" dirty="0"/>
              <a:t>Pavement restoration</a:t>
            </a:r>
          </a:p>
          <a:p>
            <a:r>
              <a:rPr lang="en-US" dirty="0"/>
              <a:t>Don’t do this…</a:t>
            </a:r>
          </a:p>
        </p:txBody>
      </p:sp>
      <p:sp>
        <p:nvSpPr>
          <p:cNvPr id="6" name="TextBox 5">
            <a:extLst>
              <a:ext uri="{FF2B5EF4-FFF2-40B4-BE49-F238E27FC236}">
                <a16:creationId xmlns:a16="http://schemas.microsoft.com/office/drawing/2014/main" id="{A9E0108B-506D-4FA9-A9C0-D961CD60A59B}"/>
              </a:ext>
            </a:extLst>
          </p:cNvPr>
          <p:cNvSpPr txBox="1"/>
          <p:nvPr/>
        </p:nvSpPr>
        <p:spPr>
          <a:xfrm>
            <a:off x="908049" y="2259398"/>
            <a:ext cx="4334933" cy="1200329"/>
          </a:xfrm>
          <a:prstGeom prst="rect">
            <a:avLst/>
          </a:prstGeom>
          <a:noFill/>
        </p:spPr>
        <p:txBody>
          <a:bodyPr wrap="square" rtlCol="0">
            <a:spAutoFit/>
          </a:bodyPr>
          <a:lstStyle/>
          <a:p>
            <a:pPr marL="287338" lvl="1" indent="-285750">
              <a:buFont typeface="Arial" panose="020B0604020202020204" pitchFamily="34" charset="0"/>
              <a:buChar char="•"/>
            </a:pPr>
            <a:r>
              <a:rPr lang="en-US" sz="2400" dirty="0">
                <a:solidFill>
                  <a:srgbClr val="0000FF"/>
                </a:solidFill>
              </a:rPr>
              <a:t>Overhead line clearance</a:t>
            </a:r>
          </a:p>
          <a:p>
            <a:pPr marL="287338" lvl="1" indent="-285750">
              <a:buFont typeface="Arial" panose="020B0604020202020204" pitchFamily="34" charset="0"/>
              <a:buChar char="•"/>
            </a:pPr>
            <a:r>
              <a:rPr lang="en-US" sz="2400" dirty="0">
                <a:solidFill>
                  <a:srgbClr val="0000FF"/>
                </a:solidFill>
              </a:rPr>
              <a:t>Intersections and roundabouts</a:t>
            </a:r>
          </a:p>
          <a:p>
            <a:pPr marL="287338" lvl="1" indent="-285750">
              <a:buFont typeface="Arial" panose="020B0604020202020204" pitchFamily="34" charset="0"/>
              <a:buChar char="•"/>
            </a:pPr>
            <a:r>
              <a:rPr lang="en-US" sz="2400" dirty="0">
                <a:solidFill>
                  <a:srgbClr val="0000FF"/>
                </a:solidFill>
              </a:rPr>
              <a:t>Potholing</a:t>
            </a:r>
          </a:p>
        </p:txBody>
      </p:sp>
      <p:sp>
        <p:nvSpPr>
          <p:cNvPr id="7" name="TextBox 6">
            <a:extLst>
              <a:ext uri="{FF2B5EF4-FFF2-40B4-BE49-F238E27FC236}">
                <a16:creationId xmlns:a16="http://schemas.microsoft.com/office/drawing/2014/main" id="{F73A966A-BAF3-4D49-805D-8AFE0B476327}"/>
              </a:ext>
            </a:extLst>
          </p:cNvPr>
          <p:cNvSpPr txBox="1"/>
          <p:nvPr/>
        </p:nvSpPr>
        <p:spPr>
          <a:xfrm>
            <a:off x="5283201" y="2259398"/>
            <a:ext cx="3232150" cy="1200329"/>
          </a:xfrm>
          <a:prstGeom prst="rect">
            <a:avLst/>
          </a:prstGeom>
          <a:noFill/>
        </p:spPr>
        <p:txBody>
          <a:bodyPr wrap="square" rtlCol="0">
            <a:spAutoFit/>
          </a:bodyPr>
          <a:lstStyle/>
          <a:p>
            <a:pPr marL="285750" lvl="1" indent="-285750">
              <a:buFont typeface="Arial" panose="020B0604020202020204" pitchFamily="34" charset="0"/>
              <a:buChar char="•"/>
            </a:pPr>
            <a:r>
              <a:rPr lang="en-US" sz="2400" dirty="0">
                <a:solidFill>
                  <a:srgbClr val="0000FF"/>
                </a:solidFill>
              </a:rPr>
              <a:t>Tree or vegetation cutting/spraying</a:t>
            </a:r>
          </a:p>
          <a:p>
            <a:pPr marL="285750" lvl="1" indent="-285750">
              <a:buFont typeface="Arial" panose="020B0604020202020204" pitchFamily="34" charset="0"/>
              <a:buChar char="•"/>
            </a:pPr>
            <a:r>
              <a:rPr lang="en-US" sz="2400" dirty="0">
                <a:solidFill>
                  <a:srgbClr val="0000FF"/>
                </a:solidFill>
              </a:rPr>
              <a:t>Casing</a:t>
            </a:r>
            <a:endParaRPr lang="en-US" dirty="0">
              <a:solidFill>
                <a:srgbClr val="0000FF"/>
              </a:solidFill>
            </a:endParaRPr>
          </a:p>
        </p:txBody>
      </p:sp>
    </p:spTree>
    <p:extLst>
      <p:ext uri="{BB962C8B-B14F-4D97-AF65-F5344CB8AC3E}">
        <p14:creationId xmlns:p14="http://schemas.microsoft.com/office/powerpoint/2010/main" val="2043707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Intersections and roundabouts</a:t>
            </a:r>
            <a:endParaRPr lang="en-US" dirty="0"/>
          </a:p>
        </p:txBody>
      </p:sp>
      <p:sp>
        <p:nvSpPr>
          <p:cNvPr id="3" name="Content Placeholder 2"/>
          <p:cNvSpPr>
            <a:spLocks noGrp="1"/>
          </p:cNvSpPr>
          <p:nvPr>
            <p:ph idx="1"/>
          </p:nvPr>
        </p:nvSpPr>
        <p:spPr/>
        <p:txBody>
          <a:bodyPr/>
          <a:lstStyle/>
          <a:p>
            <a:r>
              <a:rPr lang="en-US" dirty="0"/>
              <a:t>New language in HMM 09-15-25</a:t>
            </a:r>
          </a:p>
        </p:txBody>
      </p:sp>
      <p:pic>
        <p:nvPicPr>
          <p:cNvPr id="13" name="Picture 12" descr="Screen Clipping">
            <a:extLst>
              <a:ext uri="{FF2B5EF4-FFF2-40B4-BE49-F238E27FC236}">
                <a16:creationId xmlns:a16="http://schemas.microsoft.com/office/drawing/2014/main" id="{10390210-A347-47E0-B90F-6E19DB209AB2}"/>
              </a:ext>
            </a:extLst>
          </p:cNvPr>
          <p:cNvPicPr>
            <a:picLocks noChangeAspect="1"/>
          </p:cNvPicPr>
          <p:nvPr/>
        </p:nvPicPr>
        <p:blipFill rotWithShape="1">
          <a:blip r:embed="rId2">
            <a:extLst>
              <a:ext uri="{28A0092B-C50C-407E-A947-70E740481C1C}">
                <a14:useLocalDpi xmlns:a14="http://schemas.microsoft.com/office/drawing/2010/main" val="0"/>
              </a:ext>
            </a:extLst>
          </a:blip>
          <a:srcRect l="3767" t="11610" b="11226"/>
          <a:stretch/>
        </p:blipFill>
        <p:spPr>
          <a:xfrm>
            <a:off x="133005" y="2566389"/>
            <a:ext cx="8911244" cy="3960690"/>
          </a:xfrm>
          <a:prstGeom prst="rect">
            <a:avLst/>
          </a:prstGeom>
        </p:spPr>
      </p:pic>
      <p:sp>
        <p:nvSpPr>
          <p:cNvPr id="14" name="TextBox 13">
            <a:extLst>
              <a:ext uri="{FF2B5EF4-FFF2-40B4-BE49-F238E27FC236}">
                <a16:creationId xmlns:a16="http://schemas.microsoft.com/office/drawing/2014/main" id="{CEFFBDA0-4CCA-4964-A689-6C6810C4FF47}"/>
              </a:ext>
            </a:extLst>
          </p:cNvPr>
          <p:cNvSpPr txBox="1">
            <a:spLocks noChangeArrowheads="1"/>
          </p:cNvSpPr>
          <p:nvPr/>
        </p:nvSpPr>
        <p:spPr bwMode="auto">
          <a:xfrm>
            <a:off x="99751" y="6185276"/>
            <a:ext cx="24688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i="1" dirty="0">
                <a:solidFill>
                  <a:srgbClr val="FFFF00"/>
                </a:solidFill>
                <a:cs typeface="+mn-cs"/>
              </a:rPr>
              <a:t>I-41 @ 9</a:t>
            </a:r>
            <a:r>
              <a:rPr lang="en-US" altLang="en-US" sz="1600" i="1" baseline="30000" dirty="0">
                <a:solidFill>
                  <a:srgbClr val="FFFF00"/>
                </a:solidFill>
                <a:cs typeface="+mn-cs"/>
              </a:rPr>
              <a:t>th</a:t>
            </a:r>
            <a:r>
              <a:rPr lang="en-US" altLang="en-US" sz="1600" i="1" dirty="0">
                <a:solidFill>
                  <a:srgbClr val="FFFF00"/>
                </a:solidFill>
                <a:cs typeface="+mn-cs"/>
              </a:rPr>
              <a:t> Ave, Oshkosh</a:t>
            </a:r>
          </a:p>
        </p:txBody>
      </p:sp>
    </p:spTree>
    <p:extLst>
      <p:ext uri="{BB962C8B-B14F-4D97-AF65-F5344CB8AC3E}">
        <p14:creationId xmlns:p14="http://schemas.microsoft.com/office/powerpoint/2010/main" val="966257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a:extLst>
              <a:ext uri="{FF2B5EF4-FFF2-40B4-BE49-F238E27FC236}">
                <a16:creationId xmlns:a16="http://schemas.microsoft.com/office/drawing/2014/main" id="{1A81AE5F-5E2E-4965-AEAD-D2A517DF5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96" y="120756"/>
            <a:ext cx="8919713" cy="6661162"/>
          </a:xfrm>
          <a:prstGeom prst="rect">
            <a:avLst/>
          </a:prstGeom>
        </p:spPr>
      </p:pic>
      <p:pic>
        <p:nvPicPr>
          <p:cNvPr id="3" name="Picture 2">
            <a:extLst>
              <a:ext uri="{FF2B5EF4-FFF2-40B4-BE49-F238E27FC236}">
                <a16:creationId xmlns:a16="http://schemas.microsoft.com/office/drawing/2014/main" id="{F8F7404D-EE42-4B60-A1BA-710C7E28E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815" y="1456536"/>
            <a:ext cx="1767451" cy="1174741"/>
          </a:xfrm>
          <a:prstGeom prst="rect">
            <a:avLst/>
          </a:prstGeom>
        </p:spPr>
      </p:pic>
    </p:spTree>
    <p:extLst>
      <p:ext uri="{BB962C8B-B14F-4D97-AF65-F5344CB8AC3E}">
        <p14:creationId xmlns:p14="http://schemas.microsoft.com/office/powerpoint/2010/main" val="826528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a:extLst>
              <a:ext uri="{FF2B5EF4-FFF2-40B4-BE49-F238E27FC236}">
                <a16:creationId xmlns:a16="http://schemas.microsoft.com/office/drawing/2014/main" id="{AE95FC2C-9055-47F8-83E3-29FCF69D8B0F}"/>
              </a:ext>
            </a:extLst>
          </p:cNvPr>
          <p:cNvPicPr>
            <a:picLocks noChangeAspect="1"/>
          </p:cNvPicPr>
          <p:nvPr/>
        </p:nvPicPr>
        <p:blipFill rotWithShape="1">
          <a:blip r:embed="rId2">
            <a:extLst>
              <a:ext uri="{28A0092B-C50C-407E-A947-70E740481C1C}">
                <a14:useLocalDpi xmlns:a14="http://schemas.microsoft.com/office/drawing/2010/main" val="0"/>
              </a:ext>
            </a:extLst>
          </a:blip>
          <a:srcRect r="849"/>
          <a:stretch/>
        </p:blipFill>
        <p:spPr>
          <a:xfrm>
            <a:off x="59267" y="1961543"/>
            <a:ext cx="9084733" cy="4768698"/>
          </a:xfrm>
          <a:prstGeom prst="rect">
            <a:avLst/>
          </a:prstGeom>
        </p:spPr>
      </p:pic>
      <p:sp>
        <p:nvSpPr>
          <p:cNvPr id="4" name="Title 3">
            <a:extLst>
              <a:ext uri="{FF2B5EF4-FFF2-40B4-BE49-F238E27FC236}">
                <a16:creationId xmlns:a16="http://schemas.microsoft.com/office/drawing/2014/main" id="{141D7AD7-2D90-4A9E-A6D8-3F38E4EEFC57}"/>
              </a:ext>
            </a:extLst>
          </p:cNvPr>
          <p:cNvSpPr>
            <a:spLocks noGrp="1"/>
          </p:cNvSpPr>
          <p:nvPr>
            <p:ph type="title"/>
          </p:nvPr>
        </p:nvSpPr>
        <p:spPr>
          <a:xfrm>
            <a:off x="302678" y="94189"/>
            <a:ext cx="3549655" cy="1785411"/>
          </a:xfrm>
        </p:spPr>
        <p:txBody>
          <a:bodyPr>
            <a:normAutofit/>
          </a:bodyPr>
          <a:lstStyle/>
          <a:p>
            <a:r>
              <a:rPr lang="en-US" sz="3600" dirty="0"/>
              <a:t>Permits involving tree or vegetation cutting/spraying</a:t>
            </a:r>
          </a:p>
        </p:txBody>
      </p:sp>
      <p:pic>
        <p:nvPicPr>
          <p:cNvPr id="5" name="Picture 4">
            <a:extLst>
              <a:ext uri="{FF2B5EF4-FFF2-40B4-BE49-F238E27FC236}">
                <a16:creationId xmlns:a16="http://schemas.microsoft.com/office/drawing/2014/main" id="{13442B86-8D42-46A8-9ED1-57CC985C0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5123" y="399522"/>
            <a:ext cx="1767451" cy="1174741"/>
          </a:xfrm>
          <a:prstGeom prst="rect">
            <a:avLst/>
          </a:prstGeom>
        </p:spPr>
      </p:pic>
      <p:pic>
        <p:nvPicPr>
          <p:cNvPr id="6" name="Picture 5">
            <a:extLst>
              <a:ext uri="{FF2B5EF4-FFF2-40B4-BE49-F238E27FC236}">
                <a16:creationId xmlns:a16="http://schemas.microsoft.com/office/drawing/2014/main" id="{F59E946F-A875-4A4C-B272-37F20418A6A7}"/>
              </a:ext>
            </a:extLst>
          </p:cNvPr>
          <p:cNvPicPr>
            <a:picLocks noChangeAspect="1"/>
          </p:cNvPicPr>
          <p:nvPr/>
        </p:nvPicPr>
        <p:blipFill>
          <a:blip r:embed="rId4"/>
          <a:stretch>
            <a:fillRect/>
          </a:stretch>
        </p:blipFill>
        <p:spPr>
          <a:xfrm>
            <a:off x="4261166" y="488967"/>
            <a:ext cx="2835980" cy="995849"/>
          </a:xfrm>
          <a:prstGeom prst="rect">
            <a:avLst/>
          </a:prstGeom>
        </p:spPr>
      </p:pic>
    </p:spTree>
    <p:extLst>
      <p:ext uri="{BB962C8B-B14F-4D97-AF65-F5344CB8AC3E}">
        <p14:creationId xmlns:p14="http://schemas.microsoft.com/office/powerpoint/2010/main" val="2282701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strike="sngStrike" dirty="0">
                <a:solidFill>
                  <a:srgbClr val="FF0000"/>
                </a:solidFill>
              </a:rPr>
              <a:t>Subsurface utility excavation</a:t>
            </a:r>
            <a:r>
              <a:rPr lang="en-US" sz="3600" dirty="0">
                <a:solidFill>
                  <a:srgbClr val="0000FF"/>
                </a:solidFill>
              </a:rPr>
              <a:t> Potholing</a:t>
            </a:r>
            <a:r>
              <a:rPr lang="en-US" sz="3600" dirty="0"/>
              <a:t> </a:t>
            </a:r>
            <a:br>
              <a:rPr lang="en-US" sz="3600" dirty="0"/>
            </a:br>
            <a:r>
              <a:rPr lang="en-US" sz="3600" dirty="0"/>
              <a:t>HMM 09-15-45, Section 3.3</a:t>
            </a:r>
          </a:p>
        </p:txBody>
      </p:sp>
      <p:pic>
        <p:nvPicPr>
          <p:cNvPr id="9" name="Picture 8" descr="Screen Clipping">
            <a:extLst>
              <a:ext uri="{FF2B5EF4-FFF2-40B4-BE49-F238E27FC236}">
                <a16:creationId xmlns:a16="http://schemas.microsoft.com/office/drawing/2014/main" id="{FEC98500-40AE-4B2B-9181-84F934A37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7" y="1690689"/>
            <a:ext cx="9040014" cy="3882909"/>
          </a:xfrm>
          <a:prstGeom prst="rect">
            <a:avLst/>
          </a:prstGeom>
        </p:spPr>
      </p:pic>
      <p:pic>
        <p:nvPicPr>
          <p:cNvPr id="11" name="Picture 10">
            <a:extLst>
              <a:ext uri="{FF2B5EF4-FFF2-40B4-BE49-F238E27FC236}">
                <a16:creationId xmlns:a16="http://schemas.microsoft.com/office/drawing/2014/main" id="{618AE081-32F0-4DF5-B933-1AC3D08C1A4B}"/>
              </a:ext>
            </a:extLst>
          </p:cNvPr>
          <p:cNvPicPr>
            <a:picLocks noChangeAspect="1"/>
          </p:cNvPicPr>
          <p:nvPr/>
        </p:nvPicPr>
        <p:blipFill>
          <a:blip r:embed="rId3"/>
          <a:stretch>
            <a:fillRect/>
          </a:stretch>
        </p:blipFill>
        <p:spPr>
          <a:xfrm>
            <a:off x="2434166" y="5751702"/>
            <a:ext cx="4275667" cy="896057"/>
          </a:xfrm>
          <a:prstGeom prst="rect">
            <a:avLst/>
          </a:prstGeom>
          <a:ln w="25400">
            <a:solidFill>
              <a:srgbClr val="0000FF"/>
            </a:solidFill>
          </a:ln>
        </p:spPr>
      </p:pic>
    </p:spTree>
    <p:extLst>
      <p:ext uri="{BB962C8B-B14F-4D97-AF65-F5344CB8AC3E}">
        <p14:creationId xmlns:p14="http://schemas.microsoft.com/office/powerpoint/2010/main" val="1577055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C0B44-8D04-4B9C-808E-B1135512110E}"/>
              </a:ext>
            </a:extLst>
          </p:cNvPr>
          <p:cNvSpPr>
            <a:spLocks noGrp="1"/>
          </p:cNvSpPr>
          <p:nvPr>
            <p:ph type="title"/>
          </p:nvPr>
        </p:nvSpPr>
        <p:spPr>
          <a:xfrm>
            <a:off x="628650" y="365126"/>
            <a:ext cx="3367617" cy="1844674"/>
          </a:xfrm>
        </p:spPr>
        <p:txBody>
          <a:bodyPr>
            <a:noAutofit/>
          </a:bodyPr>
          <a:lstStyle/>
          <a:p>
            <a:r>
              <a:rPr lang="en-US" sz="4000" dirty="0"/>
              <a:t>Casing: </a:t>
            </a:r>
            <a:br>
              <a:rPr lang="en-US" sz="4000" dirty="0"/>
            </a:br>
            <a:r>
              <a:rPr lang="en-US" sz="4000" dirty="0"/>
              <a:t>HMM 09-15-45</a:t>
            </a:r>
            <a:br>
              <a:rPr lang="en-US" sz="4000" dirty="0"/>
            </a:br>
            <a:r>
              <a:rPr lang="en-US" sz="4000" dirty="0"/>
              <a:t>Section 3.5</a:t>
            </a:r>
          </a:p>
        </p:txBody>
      </p:sp>
      <p:sp>
        <p:nvSpPr>
          <p:cNvPr id="5" name="Content Placeholder 4">
            <a:extLst>
              <a:ext uri="{FF2B5EF4-FFF2-40B4-BE49-F238E27FC236}">
                <a16:creationId xmlns:a16="http://schemas.microsoft.com/office/drawing/2014/main" id="{5382EB5F-EB19-43C4-901E-08A4E0CA2BB8}"/>
              </a:ext>
            </a:extLst>
          </p:cNvPr>
          <p:cNvSpPr>
            <a:spLocks noGrp="1"/>
          </p:cNvSpPr>
          <p:nvPr>
            <p:ph idx="1"/>
          </p:nvPr>
        </p:nvSpPr>
        <p:spPr>
          <a:xfrm>
            <a:off x="628650" y="2553205"/>
            <a:ext cx="7886700" cy="3999442"/>
          </a:xfrm>
        </p:spPr>
        <p:txBody>
          <a:bodyPr/>
          <a:lstStyle/>
          <a:p>
            <a:r>
              <a:rPr lang="en-US" dirty="0"/>
              <a:t>WisDOT does not </a:t>
            </a:r>
            <a:r>
              <a:rPr lang="en-US" i="1" dirty="0"/>
              <a:t>require</a:t>
            </a:r>
            <a:r>
              <a:rPr lang="en-US" dirty="0"/>
              <a:t> casing</a:t>
            </a:r>
          </a:p>
          <a:p>
            <a:r>
              <a:rPr lang="en-US" dirty="0"/>
              <a:t>WisDOT </a:t>
            </a:r>
            <a:r>
              <a:rPr lang="en-US" i="1" dirty="0"/>
              <a:t>recommends</a:t>
            </a:r>
            <a:r>
              <a:rPr lang="en-US" dirty="0"/>
              <a:t> casing:</a:t>
            </a:r>
          </a:p>
          <a:p>
            <a:pPr lvl="1"/>
            <a:r>
              <a:rPr lang="en-US" dirty="0"/>
              <a:t> For facility protection</a:t>
            </a:r>
          </a:p>
          <a:p>
            <a:pPr lvl="1"/>
            <a:r>
              <a:rPr lang="en-US" dirty="0"/>
              <a:t>To aid in future expansion</a:t>
            </a:r>
          </a:p>
          <a:p>
            <a:pPr lvl="1"/>
            <a:r>
              <a:rPr lang="en-US" dirty="0"/>
              <a:t>To eliminate future boring costs</a:t>
            </a:r>
          </a:p>
          <a:p>
            <a:r>
              <a:rPr lang="en-US" dirty="0"/>
              <a:t>When casing is used, extend it at least:</a:t>
            </a:r>
          </a:p>
          <a:p>
            <a:pPr lvl="1"/>
            <a:r>
              <a:rPr lang="en-US" dirty="0"/>
              <a:t>2 feet beyond the toe of slope</a:t>
            </a:r>
          </a:p>
          <a:p>
            <a:pPr lvl="1"/>
            <a:r>
              <a:rPr lang="en-US" dirty="0"/>
              <a:t>3 feet beyond the ditch line</a:t>
            </a:r>
          </a:p>
          <a:p>
            <a:pPr lvl="1"/>
            <a:r>
              <a:rPr lang="en-US" dirty="0"/>
              <a:t>2 feet beyond the curb in an urban section </a:t>
            </a:r>
          </a:p>
        </p:txBody>
      </p:sp>
      <p:pic>
        <p:nvPicPr>
          <p:cNvPr id="6" name="Picture 5">
            <a:extLst>
              <a:ext uri="{FF2B5EF4-FFF2-40B4-BE49-F238E27FC236}">
                <a16:creationId xmlns:a16="http://schemas.microsoft.com/office/drawing/2014/main" id="{B54FD866-1B1A-4747-9654-709F2E97B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4317" y="1138707"/>
            <a:ext cx="1767451" cy="1174741"/>
          </a:xfrm>
          <a:prstGeom prst="rect">
            <a:avLst/>
          </a:prstGeom>
        </p:spPr>
      </p:pic>
      <p:pic>
        <p:nvPicPr>
          <p:cNvPr id="12" name="Picture 11" descr="Screen Clipping">
            <a:extLst>
              <a:ext uri="{FF2B5EF4-FFF2-40B4-BE49-F238E27FC236}">
                <a16:creationId xmlns:a16="http://schemas.microsoft.com/office/drawing/2014/main" id="{E15834B9-84CE-4881-BB58-9292645C4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902" y="286878"/>
            <a:ext cx="2876680" cy="2001169"/>
          </a:xfrm>
          <a:prstGeom prst="rect">
            <a:avLst/>
          </a:prstGeom>
        </p:spPr>
      </p:pic>
    </p:spTree>
    <p:extLst>
      <p:ext uri="{BB962C8B-B14F-4D97-AF65-F5344CB8AC3E}">
        <p14:creationId xmlns:p14="http://schemas.microsoft.com/office/powerpoint/2010/main" val="12312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p:txBody>
          <a:bodyPr>
            <a:normAutofit/>
          </a:bodyPr>
          <a:lstStyle/>
          <a:p>
            <a:r>
              <a:rPr lang="en-US" altLang="en-US" sz="4000" dirty="0"/>
              <a:t>Permit Issuance:</a:t>
            </a:r>
            <a:br>
              <a:rPr lang="en-US" altLang="en-US" sz="4000" dirty="0"/>
            </a:br>
            <a:r>
              <a:rPr lang="en-US" altLang="en-US" sz="4000" dirty="0"/>
              <a:t>Maintaining Highway Authority </a:t>
            </a:r>
          </a:p>
        </p:txBody>
      </p:sp>
      <p:sp>
        <p:nvSpPr>
          <p:cNvPr id="445443" name="Rectangle 3"/>
          <p:cNvSpPr>
            <a:spLocks noGrp="1" noChangeArrowheads="1"/>
          </p:cNvSpPr>
          <p:nvPr>
            <p:ph type="body" idx="1"/>
          </p:nvPr>
        </p:nvSpPr>
        <p:spPr>
          <a:xfrm>
            <a:off x="628649" y="1800223"/>
            <a:ext cx="8252883" cy="4812243"/>
          </a:xfrm>
        </p:spPr>
        <p:txBody>
          <a:bodyPr>
            <a:normAutofit/>
          </a:bodyPr>
          <a:lstStyle/>
          <a:p>
            <a:r>
              <a:rPr lang="en-US" altLang="en-US" dirty="0"/>
              <a:t>Wis. Stat. 86.07(2)(a) – Digging in highways…</a:t>
            </a:r>
            <a:br>
              <a:rPr lang="en-US" altLang="en-US" dirty="0"/>
            </a:br>
            <a:br>
              <a:rPr lang="en-US" altLang="en-US" dirty="0"/>
            </a:br>
            <a:br>
              <a:rPr lang="en-US" altLang="en-US" dirty="0"/>
            </a:br>
            <a:br>
              <a:rPr lang="en-US" altLang="en-US" dirty="0"/>
            </a:br>
            <a:endParaRPr lang="en-US" altLang="en-US" dirty="0"/>
          </a:p>
          <a:p>
            <a:r>
              <a:rPr lang="en-US" altLang="en-US" dirty="0"/>
              <a:t>WisDOT issues permits on state trunk highways (STHs)</a:t>
            </a:r>
          </a:p>
          <a:p>
            <a:r>
              <a:rPr lang="en-US" altLang="en-US" dirty="0"/>
              <a:t>Local governments issue permits on their highways</a:t>
            </a:r>
          </a:p>
          <a:p>
            <a:pPr lvl="1"/>
            <a:r>
              <a:rPr lang="en-US" altLang="en-US" dirty="0"/>
              <a:t>Includes connecting highways</a:t>
            </a:r>
          </a:p>
          <a:p>
            <a:r>
              <a:rPr lang="en-US" altLang="en-US" dirty="0"/>
              <a:t>On STHs, potential problems with parking areas, terraces and sidewalks in municipalities</a:t>
            </a:r>
          </a:p>
          <a:p>
            <a:pPr lvl="1"/>
            <a:r>
              <a:rPr lang="en-US" altLang="en-US" dirty="0"/>
              <a:t>Typically WisDOT does not maintain these areas</a:t>
            </a:r>
          </a:p>
        </p:txBody>
      </p:sp>
      <p:pic>
        <p:nvPicPr>
          <p:cNvPr id="3" name="Picture 2" descr="Screen Clipping">
            <a:extLst>
              <a:ext uri="{FF2B5EF4-FFF2-40B4-BE49-F238E27FC236}">
                <a16:creationId xmlns:a16="http://schemas.microsoft.com/office/drawing/2014/main" id="{719BA408-F849-4ACD-958E-747273EAC4A1}"/>
              </a:ext>
            </a:extLst>
          </p:cNvPr>
          <p:cNvPicPr>
            <a:picLocks noChangeAspect="1"/>
          </p:cNvPicPr>
          <p:nvPr/>
        </p:nvPicPr>
        <p:blipFill rotWithShape="1">
          <a:blip r:embed="rId2">
            <a:extLst>
              <a:ext uri="{28A0092B-C50C-407E-A947-70E740481C1C}">
                <a14:useLocalDpi xmlns:a14="http://schemas.microsoft.com/office/drawing/2010/main" val="0"/>
              </a:ext>
            </a:extLst>
          </a:blip>
          <a:srcRect t="50742" b="1391"/>
          <a:stretch/>
        </p:blipFill>
        <p:spPr>
          <a:xfrm>
            <a:off x="819843" y="2386833"/>
            <a:ext cx="6129597" cy="1262866"/>
          </a:xfrm>
          <a:prstGeom prst="rect">
            <a:avLst/>
          </a:prstGeom>
        </p:spPr>
      </p:pic>
    </p:spTree>
    <p:extLst>
      <p:ext uri="{BB962C8B-B14F-4D97-AF65-F5344CB8AC3E}">
        <p14:creationId xmlns:p14="http://schemas.microsoft.com/office/powerpoint/2010/main" val="782976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a:extLst>
              <a:ext uri="{FF2B5EF4-FFF2-40B4-BE49-F238E27FC236}">
                <a16:creationId xmlns:a16="http://schemas.microsoft.com/office/drawing/2014/main" id="{0179F8F9-F0EC-4E0E-9BAF-C7C33CA2F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22" y="350494"/>
            <a:ext cx="8960627" cy="1356386"/>
          </a:xfrm>
          <a:prstGeom prst="rect">
            <a:avLst/>
          </a:prstGeom>
        </p:spPr>
      </p:pic>
      <p:pic>
        <p:nvPicPr>
          <p:cNvPr id="7" name="Picture 6" descr="Screen Clipping">
            <a:extLst>
              <a:ext uri="{FF2B5EF4-FFF2-40B4-BE49-F238E27FC236}">
                <a16:creationId xmlns:a16="http://schemas.microsoft.com/office/drawing/2014/main" id="{FEE1DC2E-6203-4C03-9117-80C761847F05}"/>
              </a:ext>
            </a:extLst>
          </p:cNvPr>
          <p:cNvPicPr>
            <a:picLocks noChangeAspect="1"/>
          </p:cNvPicPr>
          <p:nvPr/>
        </p:nvPicPr>
        <p:blipFill rotWithShape="1">
          <a:blip r:embed="rId3">
            <a:extLst>
              <a:ext uri="{28A0092B-C50C-407E-A947-70E740481C1C}">
                <a14:useLocalDpi xmlns:a14="http://schemas.microsoft.com/office/drawing/2010/main" val="0"/>
              </a:ext>
            </a:extLst>
          </a:blip>
          <a:srcRect b="22412"/>
          <a:stretch/>
        </p:blipFill>
        <p:spPr>
          <a:xfrm>
            <a:off x="113822" y="1982360"/>
            <a:ext cx="9030178" cy="4255880"/>
          </a:xfrm>
          <a:prstGeom prst="rect">
            <a:avLst/>
          </a:prstGeom>
        </p:spPr>
      </p:pic>
      <p:sp>
        <p:nvSpPr>
          <p:cNvPr id="8" name="Rectangle 7">
            <a:extLst>
              <a:ext uri="{FF2B5EF4-FFF2-40B4-BE49-F238E27FC236}">
                <a16:creationId xmlns:a16="http://schemas.microsoft.com/office/drawing/2014/main" id="{F77236D3-F827-4272-A1E0-BE5C07F8E93A}"/>
              </a:ext>
            </a:extLst>
          </p:cNvPr>
          <p:cNvSpPr/>
          <p:nvPr/>
        </p:nvSpPr>
        <p:spPr>
          <a:xfrm>
            <a:off x="113822" y="3576320"/>
            <a:ext cx="8887938" cy="558800"/>
          </a:xfrm>
          <a:prstGeom prst="rect">
            <a:avLst/>
          </a:prstGeom>
          <a:no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315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a:extLst>
              <a:ext uri="{FF2B5EF4-FFF2-40B4-BE49-F238E27FC236}">
                <a16:creationId xmlns:a16="http://schemas.microsoft.com/office/drawing/2014/main" id="{C4A45D72-D140-4E1D-95C3-B582B09D95C8}"/>
              </a:ext>
            </a:extLst>
          </p:cNvPr>
          <p:cNvPicPr>
            <a:picLocks noChangeAspect="1"/>
          </p:cNvPicPr>
          <p:nvPr/>
        </p:nvPicPr>
        <p:blipFill rotWithShape="1">
          <a:blip r:embed="rId2">
            <a:extLst>
              <a:ext uri="{28A0092B-C50C-407E-A947-70E740481C1C}">
                <a14:useLocalDpi xmlns:a14="http://schemas.microsoft.com/office/drawing/2010/main" val="0"/>
              </a:ext>
            </a:extLst>
          </a:blip>
          <a:srcRect l="9525"/>
          <a:stretch/>
        </p:blipFill>
        <p:spPr>
          <a:xfrm>
            <a:off x="149629" y="932816"/>
            <a:ext cx="8838066" cy="5193664"/>
          </a:xfrm>
          <a:prstGeom prst="rect">
            <a:avLst/>
          </a:prstGeom>
        </p:spPr>
      </p:pic>
    </p:spTree>
    <p:extLst>
      <p:ext uri="{BB962C8B-B14F-4D97-AF65-F5344CB8AC3E}">
        <p14:creationId xmlns:p14="http://schemas.microsoft.com/office/powerpoint/2010/main" val="2999385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1E4F78-0415-40E2-81D5-1DF1E9405C20}"/>
              </a:ext>
            </a:extLst>
          </p:cNvPr>
          <p:cNvPicPr>
            <a:picLocks noChangeAspect="1"/>
          </p:cNvPicPr>
          <p:nvPr/>
        </p:nvPicPr>
        <p:blipFill>
          <a:blip r:embed="rId2"/>
          <a:stretch>
            <a:fillRect/>
          </a:stretch>
        </p:blipFill>
        <p:spPr>
          <a:xfrm>
            <a:off x="0" y="432262"/>
            <a:ext cx="9144000" cy="6131035"/>
          </a:xfrm>
          <a:prstGeom prst="rect">
            <a:avLst/>
          </a:prstGeom>
        </p:spPr>
      </p:pic>
    </p:spTree>
    <p:extLst>
      <p:ext uri="{BB962C8B-B14F-4D97-AF65-F5344CB8AC3E}">
        <p14:creationId xmlns:p14="http://schemas.microsoft.com/office/powerpoint/2010/main" val="2643253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7E7584-755F-4F8A-94D6-B55135D14CBC}"/>
              </a:ext>
            </a:extLst>
          </p:cNvPr>
          <p:cNvPicPr>
            <a:picLocks noChangeAspect="1"/>
          </p:cNvPicPr>
          <p:nvPr/>
        </p:nvPicPr>
        <p:blipFill>
          <a:blip r:embed="rId2"/>
          <a:stretch>
            <a:fillRect/>
          </a:stretch>
        </p:blipFill>
        <p:spPr>
          <a:xfrm>
            <a:off x="0" y="0"/>
            <a:ext cx="9144000" cy="6131035"/>
          </a:xfrm>
          <a:prstGeom prst="rect">
            <a:avLst/>
          </a:prstGeom>
        </p:spPr>
      </p:pic>
      <p:sp>
        <p:nvSpPr>
          <p:cNvPr id="4" name="TextBox 3">
            <a:extLst>
              <a:ext uri="{FF2B5EF4-FFF2-40B4-BE49-F238E27FC236}">
                <a16:creationId xmlns:a16="http://schemas.microsoft.com/office/drawing/2014/main" id="{E4851FB5-D2E3-40E8-AF31-28E634D5791E}"/>
              </a:ext>
            </a:extLst>
          </p:cNvPr>
          <p:cNvSpPr txBox="1"/>
          <p:nvPr/>
        </p:nvSpPr>
        <p:spPr>
          <a:xfrm>
            <a:off x="2518757" y="6276108"/>
            <a:ext cx="4106486" cy="461665"/>
          </a:xfrm>
          <a:prstGeom prst="rect">
            <a:avLst/>
          </a:prstGeom>
          <a:noFill/>
        </p:spPr>
        <p:txBody>
          <a:bodyPr wrap="square" rtlCol="0">
            <a:spAutoFit/>
          </a:bodyPr>
          <a:lstStyle/>
          <a:p>
            <a:pPr algn="ctr"/>
            <a:r>
              <a:rPr lang="en-US" sz="2400" dirty="0"/>
              <a:t>WIS 67, Walworth</a:t>
            </a:r>
          </a:p>
        </p:txBody>
      </p:sp>
    </p:spTree>
    <p:extLst>
      <p:ext uri="{BB962C8B-B14F-4D97-AF65-F5344CB8AC3E}">
        <p14:creationId xmlns:p14="http://schemas.microsoft.com/office/powerpoint/2010/main" val="3762133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582" t="20170" r="12802" b="6979"/>
          <a:stretch/>
        </p:blipFill>
        <p:spPr>
          <a:xfrm>
            <a:off x="80920" y="1252510"/>
            <a:ext cx="9063080" cy="5605490"/>
          </a:xfrm>
          <a:prstGeom prst="rect">
            <a:avLst/>
          </a:prstGeom>
        </p:spPr>
      </p:pic>
      <p:sp>
        <p:nvSpPr>
          <p:cNvPr id="2" name="Title 1">
            <a:extLst>
              <a:ext uri="{FF2B5EF4-FFF2-40B4-BE49-F238E27FC236}">
                <a16:creationId xmlns:a16="http://schemas.microsoft.com/office/drawing/2014/main" id="{8938B6AC-DD32-4D6E-A315-5A0E46247CB8}"/>
              </a:ext>
            </a:extLst>
          </p:cNvPr>
          <p:cNvSpPr>
            <a:spLocks noGrp="1"/>
          </p:cNvSpPr>
          <p:nvPr>
            <p:ph type="title"/>
          </p:nvPr>
        </p:nvSpPr>
        <p:spPr>
          <a:xfrm>
            <a:off x="628650" y="99119"/>
            <a:ext cx="7886700" cy="964911"/>
          </a:xfrm>
        </p:spPr>
        <p:txBody>
          <a:bodyPr/>
          <a:lstStyle/>
          <a:p>
            <a:pPr algn="ctr"/>
            <a:r>
              <a:rPr lang="en-US" dirty="0"/>
              <a:t>Permit form revisions</a:t>
            </a:r>
          </a:p>
        </p:txBody>
      </p:sp>
    </p:spTree>
    <p:extLst>
      <p:ext uri="{BB962C8B-B14F-4D97-AF65-F5344CB8AC3E}">
        <p14:creationId xmlns:p14="http://schemas.microsoft.com/office/powerpoint/2010/main" val="1623284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F14EA7-3E2F-414F-9C0D-839D21C9D06B}"/>
              </a:ext>
            </a:extLst>
          </p:cNvPr>
          <p:cNvPicPr>
            <a:picLocks noChangeAspect="1"/>
          </p:cNvPicPr>
          <p:nvPr/>
        </p:nvPicPr>
        <p:blipFill rotWithShape="1">
          <a:blip r:embed="rId2"/>
          <a:srcRect l="21182"/>
          <a:stretch/>
        </p:blipFill>
        <p:spPr>
          <a:xfrm>
            <a:off x="0" y="290946"/>
            <a:ext cx="9144000" cy="6344507"/>
          </a:xfrm>
          <a:prstGeom prst="rect">
            <a:avLst/>
          </a:prstGeom>
        </p:spPr>
      </p:pic>
    </p:spTree>
    <p:extLst>
      <p:ext uri="{BB962C8B-B14F-4D97-AF65-F5344CB8AC3E}">
        <p14:creationId xmlns:p14="http://schemas.microsoft.com/office/powerpoint/2010/main" val="388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tp://ftp.dot.wi.gov/dtim/bop/ch/stoughton-ch.pdf - Internet Explorer">
            <a:extLst>
              <a:ext uri="{FF2B5EF4-FFF2-40B4-BE49-F238E27FC236}">
                <a16:creationId xmlns:a16="http://schemas.microsoft.com/office/drawing/2014/main" id="{0B8558F3-CFA6-4504-BFB9-AB8FF6E292A5}"/>
              </a:ext>
            </a:extLst>
          </p:cNvPr>
          <p:cNvPicPr>
            <a:picLocks noChangeAspect="1"/>
          </p:cNvPicPr>
          <p:nvPr/>
        </p:nvPicPr>
        <p:blipFill rotWithShape="1">
          <a:blip r:embed="rId2">
            <a:extLst>
              <a:ext uri="{28A0092B-C50C-407E-A947-70E740481C1C}">
                <a14:useLocalDpi xmlns:a14="http://schemas.microsoft.com/office/drawing/2010/main" val="0"/>
              </a:ext>
            </a:extLst>
          </a:blip>
          <a:srcRect l="16546" t="15846" r="17909" b="2336"/>
          <a:stretch/>
        </p:blipFill>
        <p:spPr>
          <a:xfrm>
            <a:off x="79890" y="65458"/>
            <a:ext cx="8931110" cy="6750978"/>
          </a:xfrm>
          <a:prstGeom prst="rect">
            <a:avLst/>
          </a:prstGeom>
        </p:spPr>
      </p:pic>
    </p:spTree>
    <p:extLst>
      <p:ext uri="{BB962C8B-B14F-4D97-AF65-F5344CB8AC3E}">
        <p14:creationId xmlns:p14="http://schemas.microsoft.com/office/powerpoint/2010/main" val="2241203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p:txBody>
          <a:bodyPr>
            <a:normAutofit/>
          </a:bodyPr>
          <a:lstStyle/>
          <a:p>
            <a:pPr algn="ctr"/>
            <a:r>
              <a:rPr lang="en-US" altLang="en-US" sz="4000" dirty="0"/>
              <a:t>Permit Issuance:</a:t>
            </a:r>
            <a:br>
              <a:rPr lang="en-US" altLang="en-US" sz="4000" dirty="0"/>
            </a:br>
            <a:r>
              <a:rPr lang="en-US" altLang="en-US" sz="4000" dirty="0"/>
              <a:t>Region v. Central Office (BHM) </a:t>
            </a:r>
          </a:p>
        </p:txBody>
      </p:sp>
      <p:sp>
        <p:nvSpPr>
          <p:cNvPr id="445443" name="Rectangle 3"/>
          <p:cNvSpPr>
            <a:spLocks noGrp="1" noChangeArrowheads="1"/>
          </p:cNvSpPr>
          <p:nvPr>
            <p:ph type="body" idx="1"/>
          </p:nvPr>
        </p:nvSpPr>
        <p:spPr>
          <a:xfrm>
            <a:off x="628650" y="1825624"/>
            <a:ext cx="7886700" cy="4930775"/>
          </a:xfrm>
        </p:spPr>
        <p:txBody>
          <a:bodyPr>
            <a:normAutofit/>
          </a:bodyPr>
          <a:lstStyle/>
          <a:p>
            <a:r>
              <a:rPr lang="en-US" altLang="en-US" dirty="0"/>
              <a:t>Region offices issue most permits</a:t>
            </a:r>
          </a:p>
          <a:p>
            <a:r>
              <a:rPr lang="en-US" altLang="en-US" dirty="0"/>
              <a:t>Bureau of Highway Maintenance issues permits for:</a:t>
            </a:r>
          </a:p>
          <a:p>
            <a:pPr lvl="1"/>
            <a:r>
              <a:rPr lang="en-US" altLang="en-US" dirty="0"/>
              <a:t>Expedited service connections (Not individual requests for service)</a:t>
            </a:r>
          </a:p>
          <a:p>
            <a:pPr lvl="1">
              <a:spcBef>
                <a:spcPts val="1000"/>
              </a:spcBef>
            </a:pPr>
            <a:r>
              <a:rPr lang="en-US" altLang="en-US" dirty="0"/>
              <a:t>The longitudinal occupation of interstates, freeways, and freeway/expressway mixes (hybrids)  </a:t>
            </a:r>
            <a:r>
              <a:rPr lang="en-US" altLang="en-US" dirty="0">
                <a:hlinkClick r:id="rId2"/>
              </a:rPr>
              <a:t>HMM 09-15-40</a:t>
            </a:r>
            <a:endParaRPr lang="en-US" altLang="en-US" dirty="0"/>
          </a:p>
          <a:p>
            <a:pPr lvl="2"/>
            <a:r>
              <a:rPr lang="en-US" altLang="en-US" dirty="0"/>
              <a:t>Communications (including cellular), electric transmission</a:t>
            </a:r>
          </a:p>
          <a:p>
            <a:pPr lvl="2"/>
            <a:r>
              <a:rPr lang="en-US" altLang="en-US" dirty="0"/>
              <a:t>20-year occupation fee involved</a:t>
            </a:r>
          </a:p>
          <a:p>
            <a:pPr lvl="1">
              <a:lnSpc>
                <a:spcPct val="100000"/>
              </a:lnSpc>
              <a:spcBef>
                <a:spcPts val="1000"/>
              </a:spcBef>
            </a:pPr>
            <a:r>
              <a:rPr lang="en-US" altLang="en-US" dirty="0">
                <a:solidFill>
                  <a:srgbClr val="0000FF"/>
                </a:solidFill>
              </a:rPr>
              <a:t>All longitudinal installations of private utility facilities</a:t>
            </a:r>
          </a:p>
          <a:p>
            <a:pPr lvl="1">
              <a:spcBef>
                <a:spcPts val="1000"/>
              </a:spcBef>
            </a:pPr>
            <a:r>
              <a:rPr lang="en-US" altLang="en-US" dirty="0">
                <a:solidFill>
                  <a:srgbClr val="0000FF"/>
                </a:solidFill>
              </a:rPr>
              <a:t>All installations not in conformance with, or exceptions to, the Utility Accommodation Policy</a:t>
            </a:r>
          </a:p>
          <a:p>
            <a:pPr lvl="2"/>
            <a:r>
              <a:rPr lang="en-US" altLang="en-US" dirty="0">
                <a:solidFill>
                  <a:srgbClr val="0000FF"/>
                </a:solidFill>
              </a:rPr>
              <a:t>These two items also require FHWA approval</a:t>
            </a:r>
          </a:p>
        </p:txBody>
      </p:sp>
    </p:spTree>
    <p:extLst>
      <p:ext uri="{BB962C8B-B14F-4D97-AF65-F5344CB8AC3E}">
        <p14:creationId xmlns:p14="http://schemas.microsoft.com/office/powerpoint/2010/main" val="4163349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103417-3C18-4CE6-A519-58593E2E8098}"/>
              </a:ext>
            </a:extLst>
          </p:cNvPr>
          <p:cNvPicPr>
            <a:picLocks noChangeAspect="1"/>
          </p:cNvPicPr>
          <p:nvPr/>
        </p:nvPicPr>
        <p:blipFill rotWithShape="1">
          <a:blip r:embed="rId2"/>
          <a:srcRect l="37832" t="38907" r="7680" b="11656"/>
          <a:stretch/>
        </p:blipFill>
        <p:spPr>
          <a:xfrm>
            <a:off x="477205" y="1850193"/>
            <a:ext cx="8189589" cy="4482874"/>
          </a:xfrm>
          <a:prstGeom prst="rect">
            <a:avLst/>
          </a:prstGeom>
        </p:spPr>
      </p:pic>
      <p:sp>
        <p:nvSpPr>
          <p:cNvPr id="2" name="Title 1">
            <a:extLst>
              <a:ext uri="{FF2B5EF4-FFF2-40B4-BE49-F238E27FC236}">
                <a16:creationId xmlns:a16="http://schemas.microsoft.com/office/drawing/2014/main" id="{BC029E69-52FF-4E35-BD4A-7BBBA812FC2F}"/>
              </a:ext>
            </a:extLst>
          </p:cNvPr>
          <p:cNvSpPr>
            <a:spLocks noGrp="1"/>
          </p:cNvSpPr>
          <p:nvPr>
            <p:ph type="title"/>
          </p:nvPr>
        </p:nvSpPr>
        <p:spPr>
          <a:xfrm>
            <a:off x="477205" y="365126"/>
            <a:ext cx="8189589" cy="1325563"/>
          </a:xfrm>
        </p:spPr>
        <p:txBody>
          <a:bodyPr/>
          <a:lstStyle/>
          <a:p>
            <a:pPr algn="ctr"/>
            <a:r>
              <a:rPr lang="en-US" dirty="0"/>
              <a:t>Work Start &amp; Finish Dates</a:t>
            </a:r>
          </a:p>
        </p:txBody>
      </p:sp>
    </p:spTree>
    <p:extLst>
      <p:ext uri="{BB962C8B-B14F-4D97-AF65-F5344CB8AC3E}">
        <p14:creationId xmlns:p14="http://schemas.microsoft.com/office/powerpoint/2010/main" val="3253151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a:extLst>
              <a:ext uri="{FF2B5EF4-FFF2-40B4-BE49-F238E27FC236}">
                <a16:creationId xmlns:a16="http://schemas.microsoft.com/office/drawing/2014/main" id="{ACBB4986-57C4-49DF-85E5-DFEDA0930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51" y="258576"/>
            <a:ext cx="4436875" cy="1434751"/>
          </a:xfrm>
          <a:prstGeom prst="rect">
            <a:avLst/>
          </a:prstGeom>
        </p:spPr>
      </p:pic>
      <p:pic>
        <p:nvPicPr>
          <p:cNvPr id="3" name="Picture 2">
            <a:extLst>
              <a:ext uri="{FF2B5EF4-FFF2-40B4-BE49-F238E27FC236}">
                <a16:creationId xmlns:a16="http://schemas.microsoft.com/office/drawing/2014/main" id="{3790EA91-BB85-4BE8-9951-9484199431E4}"/>
              </a:ext>
            </a:extLst>
          </p:cNvPr>
          <p:cNvPicPr>
            <a:picLocks noChangeAspect="1"/>
          </p:cNvPicPr>
          <p:nvPr/>
        </p:nvPicPr>
        <p:blipFill>
          <a:blip r:embed="rId3"/>
          <a:stretch>
            <a:fillRect/>
          </a:stretch>
        </p:blipFill>
        <p:spPr>
          <a:xfrm>
            <a:off x="301850" y="1929314"/>
            <a:ext cx="3177949" cy="3081281"/>
          </a:xfrm>
          <a:prstGeom prst="rect">
            <a:avLst/>
          </a:prstGeom>
        </p:spPr>
      </p:pic>
      <p:pic>
        <p:nvPicPr>
          <p:cNvPr id="4" name="Picture 3" descr="Screen Clipping">
            <a:extLst>
              <a:ext uri="{FF2B5EF4-FFF2-40B4-BE49-F238E27FC236}">
                <a16:creationId xmlns:a16="http://schemas.microsoft.com/office/drawing/2014/main" id="{7C1B0762-F49F-4FB0-9845-FBB552B62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905" y="5205328"/>
            <a:ext cx="4424821" cy="1434751"/>
          </a:xfrm>
          <a:prstGeom prst="rect">
            <a:avLst/>
          </a:prstGeom>
        </p:spPr>
      </p:pic>
      <p:pic>
        <p:nvPicPr>
          <p:cNvPr id="5" name="Picture 4" descr="Screen Clipping">
            <a:extLst>
              <a:ext uri="{FF2B5EF4-FFF2-40B4-BE49-F238E27FC236}">
                <a16:creationId xmlns:a16="http://schemas.microsoft.com/office/drawing/2014/main" id="{2055A3EB-53B8-4EEC-8C48-28258566FB69}"/>
              </a:ext>
            </a:extLst>
          </p:cNvPr>
          <p:cNvPicPr>
            <a:picLocks noChangeAspect="1"/>
          </p:cNvPicPr>
          <p:nvPr/>
        </p:nvPicPr>
        <p:blipFill rotWithShape="1">
          <a:blip r:embed="rId5">
            <a:extLst>
              <a:ext uri="{28A0092B-C50C-407E-A947-70E740481C1C}">
                <a14:useLocalDpi xmlns:a14="http://schemas.microsoft.com/office/drawing/2010/main" val="0"/>
              </a:ext>
            </a:extLst>
          </a:blip>
          <a:srcRect r="614"/>
          <a:stretch/>
        </p:blipFill>
        <p:spPr>
          <a:xfrm>
            <a:off x="4662524" y="2794908"/>
            <a:ext cx="4388343" cy="1350091"/>
          </a:xfrm>
          <a:prstGeom prst="rect">
            <a:avLst/>
          </a:prstGeom>
        </p:spPr>
      </p:pic>
      <p:sp>
        <p:nvSpPr>
          <p:cNvPr id="6" name="Rectangle 5">
            <a:extLst>
              <a:ext uri="{FF2B5EF4-FFF2-40B4-BE49-F238E27FC236}">
                <a16:creationId xmlns:a16="http://schemas.microsoft.com/office/drawing/2014/main" id="{B50A4A2C-AC8C-4239-B6D6-0D2C6E473818}"/>
              </a:ext>
            </a:extLst>
          </p:cNvPr>
          <p:cNvSpPr/>
          <p:nvPr/>
        </p:nvSpPr>
        <p:spPr>
          <a:xfrm>
            <a:off x="8712199" y="2734734"/>
            <a:ext cx="338668" cy="668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310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3A824-97BB-4820-AE2D-6C12000D73B2}"/>
              </a:ext>
            </a:extLst>
          </p:cNvPr>
          <p:cNvSpPr>
            <a:spLocks noGrp="1"/>
          </p:cNvSpPr>
          <p:nvPr>
            <p:ph type="title"/>
          </p:nvPr>
        </p:nvSpPr>
        <p:spPr>
          <a:xfrm>
            <a:off x="628650" y="195786"/>
            <a:ext cx="7886700" cy="1325563"/>
          </a:xfrm>
        </p:spPr>
        <p:txBody>
          <a:bodyPr>
            <a:normAutofit/>
          </a:bodyPr>
          <a:lstStyle/>
          <a:p>
            <a:pPr algn="ctr"/>
            <a:r>
              <a:rPr lang="en-US" sz="4000" dirty="0"/>
              <a:t>Work Start and Finish Dates:</a:t>
            </a:r>
            <a:br>
              <a:rPr lang="en-US" sz="4000" dirty="0"/>
            </a:br>
            <a:r>
              <a:rPr lang="en-US" sz="4000" dirty="0"/>
              <a:t>Why are they important?</a:t>
            </a:r>
          </a:p>
        </p:txBody>
      </p:sp>
      <p:sp>
        <p:nvSpPr>
          <p:cNvPr id="3" name="Content Placeholder 2">
            <a:extLst>
              <a:ext uri="{FF2B5EF4-FFF2-40B4-BE49-F238E27FC236}">
                <a16:creationId xmlns:a16="http://schemas.microsoft.com/office/drawing/2014/main" id="{78C353D8-DFBD-414C-908A-5105BEA19807}"/>
              </a:ext>
            </a:extLst>
          </p:cNvPr>
          <p:cNvSpPr>
            <a:spLocks noGrp="1"/>
          </p:cNvSpPr>
          <p:nvPr>
            <p:ph idx="1"/>
          </p:nvPr>
        </p:nvSpPr>
        <p:spPr>
          <a:xfrm>
            <a:off x="628650" y="1537746"/>
            <a:ext cx="7886700" cy="4803775"/>
          </a:xfrm>
        </p:spPr>
        <p:txBody>
          <a:bodyPr>
            <a:normAutofit lnSpcReduction="10000"/>
          </a:bodyPr>
          <a:lstStyle/>
          <a:p>
            <a:pPr>
              <a:lnSpc>
                <a:spcPct val="110000"/>
              </a:lnSpc>
              <a:spcBef>
                <a:spcPts val="1200"/>
              </a:spcBef>
            </a:pPr>
            <a:r>
              <a:rPr lang="en-US" dirty="0"/>
              <a:t>Issuance of other utility permits</a:t>
            </a:r>
          </a:p>
          <a:p>
            <a:pPr>
              <a:lnSpc>
                <a:spcPct val="110000"/>
              </a:lnSpc>
              <a:spcBef>
                <a:spcPts val="1200"/>
              </a:spcBef>
            </a:pPr>
            <a:r>
              <a:rPr lang="en-US" dirty="0"/>
              <a:t>Issuance of work on highway ROW permits</a:t>
            </a:r>
          </a:p>
          <a:p>
            <a:pPr>
              <a:lnSpc>
                <a:spcPct val="110000"/>
              </a:lnSpc>
              <a:spcBef>
                <a:spcPts val="1200"/>
              </a:spcBef>
            </a:pPr>
            <a:r>
              <a:rPr lang="en-US" dirty="0"/>
              <a:t>Planned or emergency maintenance work</a:t>
            </a:r>
          </a:p>
          <a:p>
            <a:pPr>
              <a:lnSpc>
                <a:spcPct val="110000"/>
              </a:lnSpc>
              <a:spcBef>
                <a:spcPts val="1200"/>
              </a:spcBef>
            </a:pPr>
            <a:r>
              <a:rPr lang="en-US" dirty="0"/>
              <a:t>Permanent Restoration</a:t>
            </a:r>
          </a:p>
          <a:p>
            <a:pPr>
              <a:lnSpc>
                <a:spcPct val="110000"/>
              </a:lnSpc>
              <a:spcBef>
                <a:spcPts val="1200"/>
              </a:spcBef>
            </a:pPr>
            <a:r>
              <a:rPr lang="en-US" dirty="0"/>
              <a:t>OSOW freight movement</a:t>
            </a:r>
          </a:p>
          <a:p>
            <a:pPr>
              <a:lnSpc>
                <a:spcPct val="110000"/>
              </a:lnSpc>
              <a:spcBef>
                <a:spcPts val="1200"/>
              </a:spcBef>
            </a:pPr>
            <a:r>
              <a:rPr lang="en-US" dirty="0"/>
              <a:t>Utility coordination: improvement projects</a:t>
            </a:r>
          </a:p>
          <a:p>
            <a:pPr>
              <a:lnSpc>
                <a:spcPct val="110000"/>
              </a:lnSpc>
              <a:spcBef>
                <a:spcPts val="1200"/>
              </a:spcBef>
            </a:pPr>
            <a:r>
              <a:rPr lang="en-US" dirty="0"/>
              <a:t>Calls from the public, businesses, press, etc.</a:t>
            </a:r>
          </a:p>
          <a:p>
            <a:pPr>
              <a:lnSpc>
                <a:spcPct val="110000"/>
              </a:lnSpc>
              <a:spcBef>
                <a:spcPts val="1200"/>
              </a:spcBef>
            </a:pPr>
            <a:r>
              <a:rPr lang="en-US" dirty="0"/>
              <a:t>WisDOT needs to know when you are working</a:t>
            </a:r>
          </a:p>
          <a:p>
            <a:pPr lvl="1"/>
            <a:endParaRPr lang="en-US" dirty="0"/>
          </a:p>
          <a:p>
            <a:endParaRPr lang="en-US" dirty="0"/>
          </a:p>
        </p:txBody>
      </p:sp>
      <p:pic>
        <p:nvPicPr>
          <p:cNvPr id="5" name="Picture 4">
            <a:extLst>
              <a:ext uri="{FF2B5EF4-FFF2-40B4-BE49-F238E27FC236}">
                <a16:creationId xmlns:a16="http://schemas.microsoft.com/office/drawing/2014/main" id="{9898B424-5EB2-4674-882C-D983E7C8D1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4874" y="3512270"/>
            <a:ext cx="854726" cy="854726"/>
          </a:xfrm>
          <a:prstGeom prst="rect">
            <a:avLst/>
          </a:prstGeom>
        </p:spPr>
      </p:pic>
    </p:spTree>
    <p:extLst>
      <p:ext uri="{BB962C8B-B14F-4D97-AF65-F5344CB8AC3E}">
        <p14:creationId xmlns:p14="http://schemas.microsoft.com/office/powerpoint/2010/main" val="2761010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531592-9371-4DA5-9C33-B7ABAC832A9C}"/>
              </a:ext>
            </a:extLst>
          </p:cNvPr>
          <p:cNvSpPr>
            <a:spLocks noGrp="1"/>
          </p:cNvSpPr>
          <p:nvPr>
            <p:ph idx="1"/>
          </p:nvPr>
        </p:nvSpPr>
        <p:spPr>
          <a:xfrm>
            <a:off x="555625" y="2651073"/>
            <a:ext cx="8032750" cy="3550708"/>
          </a:xfrm>
        </p:spPr>
        <p:txBody>
          <a:bodyPr/>
          <a:lstStyle/>
          <a:p>
            <a:pPr marL="0" indent="0">
              <a:lnSpc>
                <a:spcPct val="100000"/>
              </a:lnSpc>
              <a:spcBef>
                <a:spcPts val="0"/>
              </a:spcBef>
              <a:buNone/>
            </a:pPr>
            <a:r>
              <a:rPr lang="en-US" dirty="0">
                <a:latin typeface="Arial" panose="020B0604020202020204" pitchFamily="34" charset="0"/>
                <a:cs typeface="Arial" panose="020B0604020202020204" pitchFamily="34" charset="0"/>
              </a:rPr>
              <a:t>Includes permanent restoration.  If the permitted work has not started by the “Work Finish Date”, this permit is null and void.  If the permitted work has started, but has but has not bee completed by the “Work Finish Date”, the work shall not be completed unless authorized through an approved written time extension or a subsequent permit.  </a:t>
            </a:r>
            <a:r>
              <a:rPr lang="en-US" i="1" dirty="0">
                <a:solidFill>
                  <a:srgbClr val="FF0000"/>
                </a:solidFill>
                <a:latin typeface="Arial" panose="020B0604020202020204" pitchFamily="34" charset="0"/>
                <a:cs typeface="Arial" panose="020B0604020202020204" pitchFamily="34" charset="0"/>
              </a:rPr>
              <a:t>ANY PERMIT ISSUED IS REVOCABLE   </a:t>
            </a:r>
          </a:p>
        </p:txBody>
      </p:sp>
      <p:pic>
        <p:nvPicPr>
          <p:cNvPr id="4" name="Picture 3">
            <a:extLst>
              <a:ext uri="{FF2B5EF4-FFF2-40B4-BE49-F238E27FC236}">
                <a16:creationId xmlns:a16="http://schemas.microsoft.com/office/drawing/2014/main" id="{A774B2A5-ED94-4F7F-9FE3-7E0A29D43C4B}"/>
              </a:ext>
            </a:extLst>
          </p:cNvPr>
          <p:cNvPicPr>
            <a:picLocks noChangeAspect="1"/>
          </p:cNvPicPr>
          <p:nvPr/>
        </p:nvPicPr>
        <p:blipFill rotWithShape="1">
          <a:blip r:embed="rId2"/>
          <a:srcRect l="2214" t="4478" r="3293" b="6764"/>
          <a:stretch/>
        </p:blipFill>
        <p:spPr>
          <a:xfrm>
            <a:off x="2628900" y="320936"/>
            <a:ext cx="3886200" cy="1143000"/>
          </a:xfrm>
          <a:prstGeom prst="rect">
            <a:avLst/>
          </a:prstGeom>
          <a:ln w="31750">
            <a:solidFill>
              <a:schemeClr val="tx1"/>
            </a:solidFill>
          </a:ln>
        </p:spPr>
      </p:pic>
      <p:pic>
        <p:nvPicPr>
          <p:cNvPr id="5" name="Picture 4">
            <a:extLst>
              <a:ext uri="{FF2B5EF4-FFF2-40B4-BE49-F238E27FC236}">
                <a16:creationId xmlns:a16="http://schemas.microsoft.com/office/drawing/2014/main" id="{9D1D0E6C-EA1E-4A21-9383-34967AAA191F}"/>
              </a:ext>
            </a:extLst>
          </p:cNvPr>
          <p:cNvPicPr>
            <a:picLocks noChangeAspect="1"/>
          </p:cNvPicPr>
          <p:nvPr/>
        </p:nvPicPr>
        <p:blipFill>
          <a:blip r:embed="rId3"/>
          <a:stretch>
            <a:fillRect/>
          </a:stretch>
        </p:blipFill>
        <p:spPr>
          <a:xfrm>
            <a:off x="0" y="1772062"/>
            <a:ext cx="9144000" cy="469120"/>
          </a:xfrm>
          <a:prstGeom prst="rect">
            <a:avLst/>
          </a:prstGeom>
        </p:spPr>
      </p:pic>
      <p:sp>
        <p:nvSpPr>
          <p:cNvPr id="6" name="TextBox 5">
            <a:extLst>
              <a:ext uri="{FF2B5EF4-FFF2-40B4-BE49-F238E27FC236}">
                <a16:creationId xmlns:a16="http://schemas.microsoft.com/office/drawing/2014/main" id="{998AF6DC-A178-4905-AD7F-DA76E4BF58AD}"/>
              </a:ext>
            </a:extLst>
          </p:cNvPr>
          <p:cNvSpPr txBox="1"/>
          <p:nvPr/>
        </p:nvSpPr>
        <p:spPr>
          <a:xfrm>
            <a:off x="84665" y="2642606"/>
            <a:ext cx="575733"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sym typeface="Wingdings" panose="05000000000000000000" pitchFamily="2" charset="2"/>
              </a:rPr>
              <a:t></a:t>
            </a:r>
            <a:endParaRPr lang="en-US" sz="3200" dirty="0"/>
          </a:p>
        </p:txBody>
      </p:sp>
    </p:spTree>
    <p:extLst>
      <p:ext uri="{BB962C8B-B14F-4D97-AF65-F5344CB8AC3E}">
        <p14:creationId xmlns:p14="http://schemas.microsoft.com/office/powerpoint/2010/main" val="1379776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FB727-B516-450D-804F-6AB2644946E2}"/>
              </a:ext>
            </a:extLst>
          </p:cNvPr>
          <p:cNvSpPr>
            <a:spLocks noGrp="1"/>
          </p:cNvSpPr>
          <p:nvPr>
            <p:ph type="title"/>
          </p:nvPr>
        </p:nvSpPr>
        <p:spPr/>
        <p:txBody>
          <a:bodyPr/>
          <a:lstStyle/>
          <a:p>
            <a:r>
              <a:rPr lang="en-US" dirty="0"/>
              <a:t>Location maps</a:t>
            </a:r>
          </a:p>
        </p:txBody>
      </p:sp>
      <p:pic>
        <p:nvPicPr>
          <p:cNvPr id="5" name="Picture 4" descr="Screen Clipping">
            <a:extLst>
              <a:ext uri="{FF2B5EF4-FFF2-40B4-BE49-F238E27FC236}">
                <a16:creationId xmlns:a16="http://schemas.microsoft.com/office/drawing/2014/main" id="{19F247F6-5C3B-428F-A395-68C223668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972858"/>
            <a:ext cx="7886700" cy="3615307"/>
          </a:xfrm>
          <a:prstGeom prst="rect">
            <a:avLst/>
          </a:prstGeom>
        </p:spPr>
      </p:pic>
      <p:cxnSp>
        <p:nvCxnSpPr>
          <p:cNvPr id="7" name="Straight Connector 6">
            <a:extLst>
              <a:ext uri="{FF2B5EF4-FFF2-40B4-BE49-F238E27FC236}">
                <a16:creationId xmlns:a16="http://schemas.microsoft.com/office/drawing/2014/main" id="{95D4359E-ACC8-426C-84A2-F0E8F174DE4C}"/>
              </a:ext>
            </a:extLst>
          </p:cNvPr>
          <p:cNvCxnSpPr/>
          <p:nvPr/>
        </p:nvCxnSpPr>
        <p:spPr>
          <a:xfrm>
            <a:off x="5455920" y="2286000"/>
            <a:ext cx="28346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24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County map from WisDOT website</a:t>
            </a:r>
          </a:p>
        </p:txBody>
      </p:sp>
      <p:pic>
        <p:nvPicPr>
          <p:cNvPr id="7" name="Picture 6">
            <a:extLst>
              <a:ext uri="{FF2B5EF4-FFF2-40B4-BE49-F238E27FC236}">
                <a16:creationId xmlns:a16="http://schemas.microsoft.com/office/drawing/2014/main" id="{8877EF0E-D974-45AD-9C55-ED28933B003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7471" y="1930133"/>
            <a:ext cx="8765858" cy="4673866"/>
          </a:xfrm>
          <a:prstGeom prst="rect">
            <a:avLst/>
          </a:prstGeom>
          <a:noFill/>
          <a:ln>
            <a:noFill/>
          </a:ln>
        </p:spPr>
      </p:pic>
      <p:cxnSp>
        <p:nvCxnSpPr>
          <p:cNvPr id="9" name="Straight Arrow Connector 8">
            <a:extLst>
              <a:ext uri="{FF2B5EF4-FFF2-40B4-BE49-F238E27FC236}">
                <a16:creationId xmlns:a16="http://schemas.microsoft.com/office/drawing/2014/main" id="{4A7F465E-DCD4-438D-B2AD-E4224AB3D0CF}"/>
              </a:ext>
            </a:extLst>
          </p:cNvPr>
          <p:cNvCxnSpPr>
            <a:cxnSpLocks/>
          </p:cNvCxnSpPr>
          <p:nvPr/>
        </p:nvCxnSpPr>
        <p:spPr>
          <a:xfrm>
            <a:off x="4191000" y="2531533"/>
            <a:ext cx="1100666" cy="3217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E42E13D-F25B-47E2-8F8A-F78FBDCBC770}"/>
              </a:ext>
            </a:extLst>
          </p:cNvPr>
          <p:cNvCxnSpPr>
            <a:cxnSpLocks/>
          </p:cNvCxnSpPr>
          <p:nvPr/>
        </p:nvCxnSpPr>
        <p:spPr>
          <a:xfrm>
            <a:off x="4191000" y="2531533"/>
            <a:ext cx="635000" cy="12276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C81BC8C-4329-4082-8848-AFFD7372B6C5}"/>
              </a:ext>
            </a:extLst>
          </p:cNvPr>
          <p:cNvCxnSpPr>
            <a:cxnSpLocks/>
          </p:cNvCxnSpPr>
          <p:nvPr/>
        </p:nvCxnSpPr>
        <p:spPr>
          <a:xfrm flipV="1">
            <a:off x="4292600" y="4123267"/>
            <a:ext cx="177800" cy="17695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26A6E46-FB4E-4C83-A415-504775306781}"/>
              </a:ext>
            </a:extLst>
          </p:cNvPr>
          <p:cNvCxnSpPr>
            <a:cxnSpLocks/>
          </p:cNvCxnSpPr>
          <p:nvPr/>
        </p:nvCxnSpPr>
        <p:spPr>
          <a:xfrm flipH="1" flipV="1">
            <a:off x="2743199" y="5689602"/>
            <a:ext cx="1549401" cy="20319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533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94" t="2222" r="1790" b="44545"/>
          <a:stretch/>
        </p:blipFill>
        <p:spPr>
          <a:xfrm>
            <a:off x="173486" y="1439334"/>
            <a:ext cx="8809532" cy="5105401"/>
          </a:xfrm>
          <a:prstGeom prst="rect">
            <a:avLst/>
          </a:prstGeom>
        </p:spPr>
      </p:pic>
      <p:sp>
        <p:nvSpPr>
          <p:cNvPr id="11" name="Title 10">
            <a:extLst>
              <a:ext uri="{FF2B5EF4-FFF2-40B4-BE49-F238E27FC236}">
                <a16:creationId xmlns:a16="http://schemas.microsoft.com/office/drawing/2014/main" id="{CE93A199-6DCC-46E9-AC38-7B294C5782CB}"/>
              </a:ext>
            </a:extLst>
          </p:cNvPr>
          <p:cNvSpPr>
            <a:spLocks noGrp="1"/>
          </p:cNvSpPr>
          <p:nvPr>
            <p:ph type="title"/>
          </p:nvPr>
        </p:nvSpPr>
        <p:spPr>
          <a:xfrm>
            <a:off x="634902" y="314325"/>
            <a:ext cx="7886700" cy="955675"/>
          </a:xfrm>
        </p:spPr>
        <p:txBody>
          <a:bodyPr/>
          <a:lstStyle/>
          <a:p>
            <a:r>
              <a:rPr lang="en-US" dirty="0"/>
              <a:t>Plat map</a:t>
            </a:r>
          </a:p>
        </p:txBody>
      </p:sp>
    </p:spTree>
    <p:extLst>
      <p:ext uri="{BB962C8B-B14F-4D97-AF65-F5344CB8AC3E}">
        <p14:creationId xmlns:p14="http://schemas.microsoft.com/office/powerpoint/2010/main" val="948345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4178690-FEB6-42A0-A315-1739FCDD7940}"/>
              </a:ext>
            </a:extLst>
          </p:cNvPr>
          <p:cNvGrpSpPr/>
          <p:nvPr/>
        </p:nvGrpSpPr>
        <p:grpSpPr>
          <a:xfrm>
            <a:off x="31282" y="298383"/>
            <a:ext cx="9112718" cy="6274124"/>
            <a:chOff x="11173" y="0"/>
            <a:chExt cx="9112718" cy="6274124"/>
          </a:xfrm>
        </p:grpSpPr>
        <p:pic>
          <p:nvPicPr>
            <p:cNvPr id="7" name="Picture 6" descr="Screen Clipping">
              <a:extLst>
                <a:ext uri="{FF2B5EF4-FFF2-40B4-BE49-F238E27FC236}">
                  <a16:creationId xmlns:a16="http://schemas.microsoft.com/office/drawing/2014/main" id="{8B9A5AF8-C410-46AC-A7BF-E80AAB884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1" y="0"/>
              <a:ext cx="9100018" cy="4057859"/>
            </a:xfrm>
            <a:prstGeom prst="rect">
              <a:avLst/>
            </a:prstGeom>
          </p:spPr>
        </p:pic>
        <p:pic>
          <p:nvPicPr>
            <p:cNvPr id="9" name="Picture 8" descr="Screen Clipping">
              <a:extLst>
                <a:ext uri="{FF2B5EF4-FFF2-40B4-BE49-F238E27FC236}">
                  <a16:creationId xmlns:a16="http://schemas.microsoft.com/office/drawing/2014/main" id="{E916A176-B8D8-4A16-9BAF-E307B82D8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3" y="4000707"/>
              <a:ext cx="9112718" cy="2273417"/>
            </a:xfrm>
            <a:prstGeom prst="rect">
              <a:avLst/>
            </a:prstGeom>
          </p:spPr>
        </p:pic>
      </p:grpSp>
    </p:spTree>
    <p:extLst>
      <p:ext uri="{BB962C8B-B14F-4D97-AF65-F5344CB8AC3E}">
        <p14:creationId xmlns:p14="http://schemas.microsoft.com/office/powerpoint/2010/main" val="3860070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a:extLst>
              <a:ext uri="{FF2B5EF4-FFF2-40B4-BE49-F238E27FC236}">
                <a16:creationId xmlns:a16="http://schemas.microsoft.com/office/drawing/2014/main" id="{3BCC4019-C8E3-4681-A5B5-5044C16EA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1" y="1024468"/>
            <a:ext cx="7963348" cy="5833532"/>
          </a:xfrm>
          <a:prstGeom prst="rect">
            <a:avLst/>
          </a:prstGeom>
        </p:spPr>
      </p:pic>
      <p:sp>
        <p:nvSpPr>
          <p:cNvPr id="7" name="Title 6">
            <a:extLst>
              <a:ext uri="{FF2B5EF4-FFF2-40B4-BE49-F238E27FC236}">
                <a16:creationId xmlns:a16="http://schemas.microsoft.com/office/drawing/2014/main" id="{532ADB57-357D-4857-9EDD-9AE0B8BF8FB0}"/>
              </a:ext>
            </a:extLst>
          </p:cNvPr>
          <p:cNvSpPr>
            <a:spLocks noGrp="1"/>
          </p:cNvSpPr>
          <p:nvPr>
            <p:ph type="title"/>
          </p:nvPr>
        </p:nvSpPr>
        <p:spPr>
          <a:xfrm>
            <a:off x="541245" y="268289"/>
            <a:ext cx="7886700" cy="735541"/>
          </a:xfrm>
        </p:spPr>
        <p:txBody>
          <a:bodyPr/>
          <a:lstStyle/>
          <a:p>
            <a:r>
              <a:rPr lang="en-US" dirty="0"/>
              <a:t>Municipal map</a:t>
            </a:r>
          </a:p>
        </p:txBody>
      </p:sp>
    </p:spTree>
    <p:extLst>
      <p:ext uri="{BB962C8B-B14F-4D97-AF65-F5344CB8AC3E}">
        <p14:creationId xmlns:p14="http://schemas.microsoft.com/office/powerpoint/2010/main" val="1788044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a:extLst>
              <a:ext uri="{FF2B5EF4-FFF2-40B4-BE49-F238E27FC236}">
                <a16:creationId xmlns:a16="http://schemas.microsoft.com/office/drawing/2014/main" id="{29E19983-29C8-4A63-BC22-8BB19B474086}"/>
              </a:ext>
            </a:extLst>
          </p:cNvPr>
          <p:cNvPicPr>
            <a:picLocks noChangeAspect="1"/>
          </p:cNvPicPr>
          <p:nvPr/>
        </p:nvPicPr>
        <p:blipFill rotWithShape="1">
          <a:blip r:embed="rId2">
            <a:extLst>
              <a:ext uri="{28A0092B-C50C-407E-A947-70E740481C1C}">
                <a14:useLocalDpi xmlns:a14="http://schemas.microsoft.com/office/drawing/2010/main" val="0"/>
              </a:ext>
            </a:extLst>
          </a:blip>
          <a:srcRect b="11594"/>
          <a:stretch/>
        </p:blipFill>
        <p:spPr>
          <a:xfrm>
            <a:off x="0" y="2740378"/>
            <a:ext cx="9144000" cy="4117622"/>
          </a:xfrm>
          <a:prstGeom prst="rect">
            <a:avLst/>
          </a:prstGeom>
        </p:spPr>
      </p:pic>
      <p:pic>
        <p:nvPicPr>
          <p:cNvPr id="5" name="Picture 4" descr="Screen Clipping">
            <a:extLst>
              <a:ext uri="{FF2B5EF4-FFF2-40B4-BE49-F238E27FC236}">
                <a16:creationId xmlns:a16="http://schemas.microsoft.com/office/drawing/2014/main" id="{8ACCD9C6-912B-4D01-8F13-ED9D9325F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841979"/>
          </a:xfrm>
          <a:prstGeom prst="rect">
            <a:avLst/>
          </a:prstGeom>
        </p:spPr>
      </p:pic>
      <p:pic>
        <p:nvPicPr>
          <p:cNvPr id="6" name="Picture 5" descr="Screen Clipping">
            <a:extLst>
              <a:ext uri="{FF2B5EF4-FFF2-40B4-BE49-F238E27FC236}">
                <a16:creationId xmlns:a16="http://schemas.microsoft.com/office/drawing/2014/main" id="{875852D7-7F72-479E-889B-A7510760E9C6}"/>
              </a:ext>
            </a:extLst>
          </p:cNvPr>
          <p:cNvPicPr>
            <a:picLocks noChangeAspect="1"/>
          </p:cNvPicPr>
          <p:nvPr/>
        </p:nvPicPr>
        <p:blipFill rotWithShape="1">
          <a:blip r:embed="rId4">
            <a:extLst>
              <a:ext uri="{28A0092B-C50C-407E-A947-70E740481C1C}">
                <a14:useLocalDpi xmlns:a14="http://schemas.microsoft.com/office/drawing/2010/main" val="0"/>
              </a:ext>
            </a:extLst>
          </a:blip>
          <a:srcRect t="19916" b="9541"/>
          <a:stretch/>
        </p:blipFill>
        <p:spPr>
          <a:xfrm>
            <a:off x="153018" y="1925319"/>
            <a:ext cx="5201302" cy="214293"/>
          </a:xfrm>
          <a:prstGeom prst="rect">
            <a:avLst/>
          </a:prstGeom>
        </p:spPr>
      </p:pic>
    </p:spTree>
    <p:extLst>
      <p:ext uri="{BB962C8B-B14F-4D97-AF65-F5344CB8AC3E}">
        <p14:creationId xmlns:p14="http://schemas.microsoft.com/office/powerpoint/2010/main" val="3530942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a:extLst>
              <a:ext uri="{FF2B5EF4-FFF2-40B4-BE49-F238E27FC236}">
                <a16:creationId xmlns:a16="http://schemas.microsoft.com/office/drawing/2014/main" id="{A66FBCEA-F13B-46DA-B80F-93678253265A}"/>
              </a:ext>
            </a:extLst>
          </p:cNvPr>
          <p:cNvPicPr>
            <a:picLocks noChangeAspect="1"/>
          </p:cNvPicPr>
          <p:nvPr/>
        </p:nvPicPr>
        <p:blipFill rotWithShape="1">
          <a:blip r:embed="rId2">
            <a:extLst>
              <a:ext uri="{28A0092B-C50C-407E-A947-70E740481C1C}">
                <a14:useLocalDpi xmlns:a14="http://schemas.microsoft.com/office/drawing/2010/main" val="0"/>
              </a:ext>
            </a:extLst>
          </a:blip>
          <a:srcRect t="-1" b="127"/>
          <a:stretch/>
        </p:blipFill>
        <p:spPr>
          <a:xfrm>
            <a:off x="42331" y="127000"/>
            <a:ext cx="5990900" cy="6646333"/>
          </a:xfrm>
          <a:prstGeom prst="rect">
            <a:avLst/>
          </a:prstGeom>
          <a:ln w="12700">
            <a:solidFill>
              <a:schemeClr val="tx1"/>
            </a:solidFill>
          </a:ln>
        </p:spPr>
      </p:pic>
      <p:pic>
        <p:nvPicPr>
          <p:cNvPr id="5" name="Picture 4" descr="Screen Clipping">
            <a:extLst>
              <a:ext uri="{FF2B5EF4-FFF2-40B4-BE49-F238E27FC236}">
                <a16:creationId xmlns:a16="http://schemas.microsoft.com/office/drawing/2014/main" id="{7F50EA9D-DC82-44EE-A74B-BBFED936C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8632" y="1002115"/>
            <a:ext cx="3022755" cy="4896102"/>
          </a:xfrm>
          <a:prstGeom prst="rect">
            <a:avLst/>
          </a:prstGeom>
        </p:spPr>
      </p:pic>
      <p:pic>
        <p:nvPicPr>
          <p:cNvPr id="7" name="Picture 6" descr="Screen Clipping">
            <a:extLst>
              <a:ext uri="{FF2B5EF4-FFF2-40B4-BE49-F238E27FC236}">
                <a16:creationId xmlns:a16="http://schemas.microsoft.com/office/drawing/2014/main" id="{3AD65FD2-9695-4DC0-979B-9AC164051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8632" y="411535"/>
            <a:ext cx="1930499" cy="590580"/>
          </a:xfrm>
          <a:prstGeom prst="rect">
            <a:avLst/>
          </a:prstGeom>
        </p:spPr>
      </p:pic>
    </p:spTree>
    <p:extLst>
      <p:ext uri="{BB962C8B-B14F-4D97-AF65-F5344CB8AC3E}">
        <p14:creationId xmlns:p14="http://schemas.microsoft.com/office/powerpoint/2010/main" val="3461431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83" y="244610"/>
            <a:ext cx="7886700" cy="1088024"/>
          </a:xfrm>
        </p:spPr>
        <p:txBody>
          <a:bodyPr/>
          <a:lstStyle/>
          <a:p>
            <a:r>
              <a:rPr lang="en-US"/>
              <a:t>HMM 09-15-15 Permit Drawings</a:t>
            </a:r>
            <a:endParaRPr lang="en-US" dirty="0"/>
          </a:p>
        </p:txBody>
      </p:sp>
      <p:pic>
        <p:nvPicPr>
          <p:cNvPr id="3" name="Picture 2"/>
          <p:cNvPicPr>
            <a:picLocks noChangeAspect="1"/>
          </p:cNvPicPr>
          <p:nvPr/>
        </p:nvPicPr>
        <p:blipFill>
          <a:blip r:embed="rId2"/>
          <a:stretch>
            <a:fillRect/>
          </a:stretch>
        </p:blipFill>
        <p:spPr>
          <a:xfrm>
            <a:off x="95250" y="1530045"/>
            <a:ext cx="8953500" cy="132462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253" y="3052079"/>
            <a:ext cx="4997681" cy="333178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10" y="3052079"/>
            <a:ext cx="3663820" cy="3331787"/>
          </a:xfrm>
          <a:prstGeom prst="rect">
            <a:avLst/>
          </a:prstGeom>
        </p:spPr>
      </p:pic>
    </p:spTree>
    <p:extLst>
      <p:ext uri="{BB962C8B-B14F-4D97-AF65-F5344CB8AC3E}">
        <p14:creationId xmlns:p14="http://schemas.microsoft.com/office/powerpoint/2010/main" val="198512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6550" y="504826"/>
            <a:ext cx="3920237" cy="1325563"/>
          </a:xfrm>
        </p:spPr>
        <p:txBody>
          <a:bodyPr>
            <a:normAutofit/>
          </a:bodyPr>
          <a:lstStyle/>
          <a:p>
            <a:r>
              <a:rPr lang="en-US" sz="3600" dirty="0"/>
              <a:t>Provide dimensions from known points</a:t>
            </a:r>
          </a:p>
        </p:txBody>
      </p:sp>
      <p:sp>
        <p:nvSpPr>
          <p:cNvPr id="5" name="Content Placeholder 4"/>
          <p:cNvSpPr>
            <a:spLocks noGrp="1"/>
          </p:cNvSpPr>
          <p:nvPr>
            <p:ph idx="1"/>
          </p:nvPr>
        </p:nvSpPr>
        <p:spPr>
          <a:xfrm>
            <a:off x="336550" y="1965325"/>
            <a:ext cx="3215217" cy="4351338"/>
          </a:xfrm>
        </p:spPr>
        <p:txBody>
          <a:bodyPr>
            <a:normAutofit fontScale="92500" lnSpcReduction="20000"/>
          </a:bodyPr>
          <a:lstStyle/>
          <a:p>
            <a:r>
              <a:rPr lang="en-US" dirty="0"/>
              <a:t>Right-of-way line</a:t>
            </a:r>
          </a:p>
          <a:p>
            <a:r>
              <a:rPr lang="en-US" dirty="0"/>
              <a:t>Fence</a:t>
            </a:r>
          </a:p>
          <a:p>
            <a:r>
              <a:rPr lang="en-US" dirty="0"/>
              <a:t>Edge of pavement</a:t>
            </a:r>
          </a:p>
          <a:p>
            <a:r>
              <a:rPr lang="en-US" dirty="0"/>
              <a:t>Edge of travel lane</a:t>
            </a:r>
          </a:p>
          <a:p>
            <a:pPr lvl="1"/>
            <a:r>
              <a:rPr lang="en-US" dirty="0"/>
              <a:t>White stripe</a:t>
            </a:r>
          </a:p>
          <a:p>
            <a:r>
              <a:rPr lang="en-US" dirty="0"/>
              <a:t>Centerline</a:t>
            </a:r>
          </a:p>
          <a:p>
            <a:r>
              <a:rPr lang="en-US" dirty="0"/>
              <a:t>Other utilities</a:t>
            </a:r>
            <a:br>
              <a:rPr lang="en-US" dirty="0"/>
            </a:br>
            <a:endParaRPr lang="en-US" dirty="0"/>
          </a:p>
          <a:p>
            <a:r>
              <a:rPr lang="en-US" dirty="0">
                <a:solidFill>
                  <a:srgbClr val="0000FF"/>
                </a:solidFill>
              </a:rPr>
              <a:t>Scale</a:t>
            </a:r>
          </a:p>
          <a:p>
            <a:r>
              <a:rPr lang="en-US" dirty="0">
                <a:solidFill>
                  <a:srgbClr val="0000FF"/>
                </a:solidFill>
              </a:rPr>
              <a:t>Stationing</a:t>
            </a:r>
          </a:p>
          <a:p>
            <a:r>
              <a:rPr lang="en-US" dirty="0">
                <a:solidFill>
                  <a:srgbClr val="0000FF"/>
                </a:solidFill>
              </a:rPr>
              <a:t>Section lines</a:t>
            </a:r>
          </a:p>
        </p:txBody>
      </p:sp>
      <p:pic>
        <p:nvPicPr>
          <p:cNvPr id="6" name="Picture 5"/>
          <p:cNvPicPr>
            <a:picLocks noChangeAspect="1"/>
          </p:cNvPicPr>
          <p:nvPr/>
        </p:nvPicPr>
        <p:blipFill rotWithShape="1">
          <a:blip r:embed="rId2"/>
          <a:srcRect t="-1" b="358"/>
          <a:stretch/>
        </p:blipFill>
        <p:spPr>
          <a:xfrm>
            <a:off x="4269487" y="611907"/>
            <a:ext cx="4836413" cy="5798311"/>
          </a:xfrm>
          <a:prstGeom prst="rect">
            <a:avLst/>
          </a:prstGeom>
        </p:spPr>
      </p:pic>
    </p:spTree>
    <p:extLst>
      <p:ext uri="{BB962C8B-B14F-4D97-AF65-F5344CB8AC3E}">
        <p14:creationId xmlns:p14="http://schemas.microsoft.com/office/powerpoint/2010/main" val="854902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47231-A047-4302-ADF9-0ECD90247824}"/>
              </a:ext>
            </a:extLst>
          </p:cNvPr>
          <p:cNvSpPr>
            <a:spLocks noGrp="1"/>
          </p:cNvSpPr>
          <p:nvPr>
            <p:ph type="title"/>
          </p:nvPr>
        </p:nvSpPr>
        <p:spPr/>
        <p:txBody>
          <a:bodyPr>
            <a:normAutofit/>
          </a:bodyPr>
          <a:lstStyle/>
          <a:p>
            <a:r>
              <a:rPr lang="en-US" sz="4000" dirty="0"/>
              <a:t>What’s missing with an application…</a:t>
            </a:r>
          </a:p>
        </p:txBody>
      </p:sp>
      <p:sp>
        <p:nvSpPr>
          <p:cNvPr id="3" name="Content Placeholder 2">
            <a:extLst>
              <a:ext uri="{FF2B5EF4-FFF2-40B4-BE49-F238E27FC236}">
                <a16:creationId xmlns:a16="http://schemas.microsoft.com/office/drawing/2014/main" id="{F51BED11-D825-4601-93EF-01A98D710D57}"/>
              </a:ext>
            </a:extLst>
          </p:cNvPr>
          <p:cNvSpPr>
            <a:spLocks noGrp="1"/>
          </p:cNvSpPr>
          <p:nvPr>
            <p:ph idx="1"/>
          </p:nvPr>
        </p:nvSpPr>
        <p:spPr/>
        <p:txBody>
          <a:bodyPr/>
          <a:lstStyle/>
          <a:p>
            <a:r>
              <a:rPr lang="en-US" dirty="0"/>
              <a:t>Erosion control plans</a:t>
            </a:r>
          </a:p>
          <a:p>
            <a:r>
              <a:rPr lang="en-US" dirty="0"/>
              <a:t>Traffic control plans</a:t>
            </a:r>
          </a:p>
          <a:p>
            <a:pPr lvl="1"/>
            <a:r>
              <a:rPr lang="en-US" dirty="0"/>
              <a:t>Medium to larger projects</a:t>
            </a:r>
          </a:p>
          <a:p>
            <a:r>
              <a:rPr lang="en-US" dirty="0"/>
              <a:t>Environmental approvals, etc.</a:t>
            </a:r>
          </a:p>
          <a:p>
            <a:pPr lvl="1"/>
            <a:r>
              <a:rPr lang="en-US" dirty="0"/>
              <a:t>DNR, ACOE correspondence, wetland maps</a:t>
            </a:r>
          </a:p>
          <a:p>
            <a:pPr lvl="1"/>
            <a:r>
              <a:rPr lang="en-US" dirty="0"/>
              <a:t>Arch/Historical sites</a:t>
            </a:r>
          </a:p>
          <a:p>
            <a:pPr lvl="1"/>
            <a:r>
              <a:rPr lang="en-US" dirty="0"/>
              <a:t>Tribal coordination</a:t>
            </a:r>
          </a:p>
          <a:p>
            <a:r>
              <a:rPr lang="en-US" dirty="0"/>
              <a:t>3-day notice sent to WisDOT</a:t>
            </a:r>
          </a:p>
          <a:p>
            <a:r>
              <a:rPr lang="en-US" dirty="0"/>
              <a:t>Appurtenances (not labeled, described, etc.)</a:t>
            </a:r>
          </a:p>
        </p:txBody>
      </p:sp>
    </p:spTree>
    <p:extLst>
      <p:ext uri="{BB962C8B-B14F-4D97-AF65-F5344CB8AC3E}">
        <p14:creationId xmlns:p14="http://schemas.microsoft.com/office/powerpoint/2010/main" val="3553049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a:extLst>
              <a:ext uri="{FF2B5EF4-FFF2-40B4-BE49-F238E27FC236}">
                <a16:creationId xmlns:a16="http://schemas.microsoft.com/office/drawing/2014/main" id="{956755DF-9D67-48B2-95F6-B42AF88EE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 y="841884"/>
            <a:ext cx="4358640" cy="5171267"/>
          </a:xfrm>
          <a:prstGeom prst="rect">
            <a:avLst/>
          </a:prstGeom>
        </p:spPr>
      </p:pic>
      <p:pic>
        <p:nvPicPr>
          <p:cNvPr id="9" name="Picture 8" descr="Screen Clipping">
            <a:extLst>
              <a:ext uri="{FF2B5EF4-FFF2-40B4-BE49-F238E27FC236}">
                <a16:creationId xmlns:a16="http://schemas.microsoft.com/office/drawing/2014/main" id="{718586AD-7D3B-4B97-AC4E-0F4233A13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720" y="903697"/>
            <a:ext cx="4165600" cy="5047640"/>
          </a:xfrm>
          <a:prstGeom prst="rect">
            <a:avLst/>
          </a:prstGeom>
        </p:spPr>
      </p:pic>
    </p:spTree>
    <p:extLst>
      <p:ext uri="{BB962C8B-B14F-4D97-AF65-F5344CB8AC3E}">
        <p14:creationId xmlns:p14="http://schemas.microsoft.com/office/powerpoint/2010/main" val="2862298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Clipping">
            <a:extLst>
              <a:ext uri="{FF2B5EF4-FFF2-40B4-BE49-F238E27FC236}">
                <a16:creationId xmlns:a16="http://schemas.microsoft.com/office/drawing/2014/main" id="{BA5485EA-B862-4FFB-BB0B-90039C6C3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720" y="141964"/>
            <a:ext cx="6532880" cy="6602285"/>
          </a:xfrm>
          <a:prstGeom prst="snip1Rect">
            <a:avLst>
              <a:gd name="adj" fmla="val 8424"/>
            </a:avLst>
          </a:prstGeom>
        </p:spPr>
      </p:pic>
    </p:spTree>
    <p:extLst>
      <p:ext uri="{BB962C8B-B14F-4D97-AF65-F5344CB8AC3E}">
        <p14:creationId xmlns:p14="http://schemas.microsoft.com/office/powerpoint/2010/main" val="752766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90DAD-BE13-44F0-8D1D-ED8B6B8176FF}"/>
              </a:ext>
            </a:extLst>
          </p:cNvPr>
          <p:cNvSpPr>
            <a:spLocks noGrp="1"/>
          </p:cNvSpPr>
          <p:nvPr>
            <p:ph type="title"/>
          </p:nvPr>
        </p:nvSpPr>
        <p:spPr/>
        <p:txBody>
          <a:bodyPr/>
          <a:lstStyle/>
          <a:p>
            <a:r>
              <a:rPr lang="en-US" dirty="0"/>
              <a:t>What may be added…</a:t>
            </a:r>
          </a:p>
        </p:txBody>
      </p:sp>
      <p:pic>
        <p:nvPicPr>
          <p:cNvPr id="4" name="Picture 3" descr="Screen Clipping">
            <a:extLst>
              <a:ext uri="{FF2B5EF4-FFF2-40B4-BE49-F238E27FC236}">
                <a16:creationId xmlns:a16="http://schemas.microsoft.com/office/drawing/2014/main" id="{4968FCA6-CDA0-4651-AB92-E9771252F279}"/>
              </a:ext>
            </a:extLst>
          </p:cNvPr>
          <p:cNvPicPr>
            <a:picLocks noChangeAspect="1"/>
          </p:cNvPicPr>
          <p:nvPr/>
        </p:nvPicPr>
        <p:blipFill rotWithShape="1">
          <a:blip r:embed="rId2">
            <a:extLst>
              <a:ext uri="{28A0092B-C50C-407E-A947-70E740481C1C}">
                <a14:useLocalDpi xmlns:a14="http://schemas.microsoft.com/office/drawing/2010/main" val="0"/>
              </a:ext>
            </a:extLst>
          </a:blip>
          <a:srcRect t="-1" b="17969"/>
          <a:stretch/>
        </p:blipFill>
        <p:spPr>
          <a:xfrm>
            <a:off x="700275" y="1690689"/>
            <a:ext cx="7743450" cy="5167311"/>
          </a:xfrm>
          <a:prstGeom prst="rect">
            <a:avLst/>
          </a:prstGeom>
        </p:spPr>
      </p:pic>
    </p:spTree>
    <p:extLst>
      <p:ext uri="{BB962C8B-B14F-4D97-AF65-F5344CB8AC3E}">
        <p14:creationId xmlns:p14="http://schemas.microsoft.com/office/powerpoint/2010/main" val="4198802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Pavement Restoration</a:t>
            </a:r>
            <a:endParaRPr lang="en-US" dirty="0"/>
          </a:p>
        </p:txBody>
      </p:sp>
      <p:sp>
        <p:nvSpPr>
          <p:cNvPr id="3" name="Content Placeholder 2"/>
          <p:cNvSpPr>
            <a:spLocks noGrp="1"/>
          </p:cNvSpPr>
          <p:nvPr>
            <p:ph idx="1"/>
          </p:nvPr>
        </p:nvSpPr>
        <p:spPr>
          <a:xfrm>
            <a:off x="628650" y="1764665"/>
            <a:ext cx="7886700" cy="633095"/>
          </a:xfrm>
        </p:spPr>
        <p:txBody>
          <a:bodyPr/>
          <a:lstStyle/>
          <a:p>
            <a:r>
              <a:rPr lang="en-US" dirty="0"/>
              <a:t>Need to do better – starts with the excavation</a:t>
            </a:r>
          </a:p>
        </p:txBody>
      </p:sp>
      <p:pic>
        <p:nvPicPr>
          <p:cNvPr id="8" name="Picture 7" descr="Screen Clipping">
            <a:extLst>
              <a:ext uri="{FF2B5EF4-FFF2-40B4-BE49-F238E27FC236}">
                <a16:creationId xmlns:a16="http://schemas.microsoft.com/office/drawing/2014/main" id="{C0F2AF77-1618-4184-88D9-C04DA9375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2289134"/>
            <a:ext cx="6292267" cy="4572488"/>
          </a:xfrm>
          <a:prstGeom prst="rect">
            <a:avLst/>
          </a:prstGeom>
        </p:spPr>
      </p:pic>
      <p:sp>
        <p:nvSpPr>
          <p:cNvPr id="9" name="TextBox 8">
            <a:extLst>
              <a:ext uri="{FF2B5EF4-FFF2-40B4-BE49-F238E27FC236}">
                <a16:creationId xmlns:a16="http://schemas.microsoft.com/office/drawing/2014/main" id="{F2DF1155-408F-4F58-B009-87BD5A7BD0A5}"/>
              </a:ext>
            </a:extLst>
          </p:cNvPr>
          <p:cNvSpPr txBox="1"/>
          <p:nvPr/>
        </p:nvSpPr>
        <p:spPr>
          <a:xfrm>
            <a:off x="4749313" y="6027003"/>
            <a:ext cx="2129660" cy="830997"/>
          </a:xfrm>
          <a:prstGeom prst="rect">
            <a:avLst/>
          </a:prstGeom>
          <a:noFill/>
        </p:spPr>
        <p:txBody>
          <a:bodyPr wrap="square" rtlCol="0">
            <a:spAutoFit/>
          </a:bodyPr>
          <a:lstStyle/>
          <a:p>
            <a:r>
              <a:rPr lang="en-US" sz="2400" dirty="0"/>
              <a:t>Pavement must be sawcut</a:t>
            </a:r>
          </a:p>
        </p:txBody>
      </p:sp>
      <p:cxnSp>
        <p:nvCxnSpPr>
          <p:cNvPr id="10" name="Straight Arrow Connector 9">
            <a:extLst>
              <a:ext uri="{FF2B5EF4-FFF2-40B4-BE49-F238E27FC236}">
                <a16:creationId xmlns:a16="http://schemas.microsoft.com/office/drawing/2014/main" id="{B61A466E-29A6-43B5-A9A6-8BD8AEB5AEFD}"/>
              </a:ext>
            </a:extLst>
          </p:cNvPr>
          <p:cNvCxnSpPr>
            <a:cxnSpLocks/>
          </p:cNvCxnSpPr>
          <p:nvPr/>
        </p:nvCxnSpPr>
        <p:spPr>
          <a:xfrm flipH="1" flipV="1">
            <a:off x="3774783" y="5838738"/>
            <a:ext cx="949363" cy="3698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34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4A569AD-E7F2-4850-BD2B-DD7F29262F6E}"/>
              </a:ext>
            </a:extLst>
          </p:cNvPr>
          <p:cNvGrpSpPr/>
          <p:nvPr/>
        </p:nvGrpSpPr>
        <p:grpSpPr>
          <a:xfrm>
            <a:off x="-9625" y="563194"/>
            <a:ext cx="9153625" cy="5833273"/>
            <a:chOff x="-9625" y="332187"/>
            <a:chExt cx="9153625" cy="5833273"/>
          </a:xfrm>
        </p:grpSpPr>
        <p:pic>
          <p:nvPicPr>
            <p:cNvPr id="3" name="Picture 2" descr="Screen Clipping">
              <a:extLst>
                <a:ext uri="{FF2B5EF4-FFF2-40B4-BE49-F238E27FC236}">
                  <a16:creationId xmlns:a16="http://schemas.microsoft.com/office/drawing/2014/main" id="{A352726B-47CE-4860-97DB-F8A5E28D3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6283"/>
              <a:ext cx="9144000" cy="5144686"/>
            </a:xfrm>
            <a:prstGeom prst="rect">
              <a:avLst/>
            </a:prstGeom>
          </p:spPr>
        </p:pic>
        <p:pic>
          <p:nvPicPr>
            <p:cNvPr id="5" name="Picture 4" descr="Screen Clipping">
              <a:extLst>
                <a:ext uri="{FF2B5EF4-FFF2-40B4-BE49-F238E27FC236}">
                  <a16:creationId xmlns:a16="http://schemas.microsoft.com/office/drawing/2014/main" id="{154C3538-9A22-4E24-96F1-D4D3E498E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187"/>
              <a:ext cx="9119069" cy="546128"/>
            </a:xfrm>
            <a:prstGeom prst="rect">
              <a:avLst/>
            </a:prstGeom>
          </p:spPr>
        </p:pic>
        <p:pic>
          <p:nvPicPr>
            <p:cNvPr id="7" name="Picture 6" descr="Screen Clipping">
              <a:extLst>
                <a:ext uri="{FF2B5EF4-FFF2-40B4-BE49-F238E27FC236}">
                  <a16:creationId xmlns:a16="http://schemas.microsoft.com/office/drawing/2014/main" id="{34223239-1B79-4B36-804E-C0BCA7733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5" y="6013377"/>
              <a:ext cx="9144000" cy="152083"/>
            </a:xfrm>
            <a:prstGeom prst="rect">
              <a:avLst/>
            </a:prstGeom>
          </p:spPr>
        </p:pic>
      </p:grpSp>
    </p:spTree>
    <p:extLst>
      <p:ext uri="{BB962C8B-B14F-4D97-AF65-F5344CB8AC3E}">
        <p14:creationId xmlns:p14="http://schemas.microsoft.com/office/powerpoint/2010/main" val="3719718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a:extLst>
              <a:ext uri="{FF2B5EF4-FFF2-40B4-BE49-F238E27FC236}">
                <a16:creationId xmlns:a16="http://schemas.microsoft.com/office/drawing/2014/main" id="{ACCAEE0C-2F66-4396-B714-D0474AE0C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7" y="66783"/>
            <a:ext cx="4900462" cy="6700811"/>
          </a:xfrm>
          <a:prstGeom prst="rect">
            <a:avLst/>
          </a:prstGeom>
        </p:spPr>
      </p:pic>
      <p:grpSp>
        <p:nvGrpSpPr>
          <p:cNvPr id="4" name="Group 3">
            <a:extLst>
              <a:ext uri="{FF2B5EF4-FFF2-40B4-BE49-F238E27FC236}">
                <a16:creationId xmlns:a16="http://schemas.microsoft.com/office/drawing/2014/main" id="{6562F338-2D19-42D0-920F-BEFC92D19541}"/>
              </a:ext>
            </a:extLst>
          </p:cNvPr>
          <p:cNvGrpSpPr/>
          <p:nvPr/>
        </p:nvGrpSpPr>
        <p:grpSpPr>
          <a:xfrm>
            <a:off x="5083956" y="746692"/>
            <a:ext cx="3888822" cy="5708316"/>
            <a:chOff x="5083956" y="746692"/>
            <a:chExt cx="3888822" cy="5708316"/>
          </a:xfrm>
        </p:grpSpPr>
        <p:pic>
          <p:nvPicPr>
            <p:cNvPr id="5" name="Picture 4">
              <a:extLst>
                <a:ext uri="{FF2B5EF4-FFF2-40B4-BE49-F238E27FC236}">
                  <a16:creationId xmlns:a16="http://schemas.microsoft.com/office/drawing/2014/main" id="{2313EDF5-EFB4-45DC-A7AE-B98B43F248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956" y="746692"/>
              <a:ext cx="3888822" cy="5185096"/>
            </a:xfrm>
            <a:prstGeom prst="rect">
              <a:avLst/>
            </a:prstGeom>
            <a:ln w="12700" cmpd="sng">
              <a:solidFill>
                <a:schemeClr val="tx1"/>
              </a:solidFill>
            </a:ln>
          </p:spPr>
        </p:pic>
        <p:sp>
          <p:nvSpPr>
            <p:cNvPr id="2" name="TextBox 1">
              <a:extLst>
                <a:ext uri="{FF2B5EF4-FFF2-40B4-BE49-F238E27FC236}">
                  <a16:creationId xmlns:a16="http://schemas.microsoft.com/office/drawing/2014/main" id="{EC453988-F8E4-46F3-8D62-2462BFD605AB}"/>
                </a:ext>
              </a:extLst>
            </p:cNvPr>
            <p:cNvSpPr txBox="1"/>
            <p:nvPr/>
          </p:nvSpPr>
          <p:spPr>
            <a:xfrm>
              <a:off x="5870037" y="5931788"/>
              <a:ext cx="2364750" cy="523220"/>
            </a:xfrm>
            <a:prstGeom prst="rect">
              <a:avLst/>
            </a:prstGeom>
            <a:noFill/>
          </p:spPr>
          <p:txBody>
            <a:bodyPr wrap="none" rtlCol="0">
              <a:spAutoFit/>
            </a:bodyPr>
            <a:lstStyle/>
            <a:p>
              <a:r>
                <a:rPr lang="en-US" sz="2800" b="1" dirty="0">
                  <a:solidFill>
                    <a:srgbClr val="FF0000"/>
                  </a:solidFill>
                </a:rPr>
                <a:t>Don’t do this…</a:t>
              </a:r>
            </a:p>
          </p:txBody>
        </p:sp>
      </p:grpSp>
    </p:spTree>
    <p:extLst>
      <p:ext uri="{BB962C8B-B14F-4D97-AF65-F5344CB8AC3E}">
        <p14:creationId xmlns:p14="http://schemas.microsoft.com/office/powerpoint/2010/main" val="196728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Clipping">
            <a:extLst>
              <a:ext uri="{FF2B5EF4-FFF2-40B4-BE49-F238E27FC236}">
                <a16:creationId xmlns:a16="http://schemas.microsoft.com/office/drawing/2014/main" id="{C502CA9D-60BC-4B25-9FBC-2BEE9C6E0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2" y="327000"/>
            <a:ext cx="9047349" cy="6108303"/>
          </a:xfrm>
          <a:prstGeom prst="rect">
            <a:avLst/>
          </a:prstGeom>
        </p:spPr>
      </p:pic>
      <p:sp>
        <p:nvSpPr>
          <p:cNvPr id="2" name="TextBox 1">
            <a:extLst>
              <a:ext uri="{FF2B5EF4-FFF2-40B4-BE49-F238E27FC236}">
                <a16:creationId xmlns:a16="http://schemas.microsoft.com/office/drawing/2014/main" id="{6AF18EBD-8377-4DF8-9C8F-22C9A5F91783}"/>
              </a:ext>
            </a:extLst>
          </p:cNvPr>
          <p:cNvSpPr txBox="1"/>
          <p:nvPr/>
        </p:nvSpPr>
        <p:spPr>
          <a:xfrm>
            <a:off x="0" y="-767"/>
            <a:ext cx="1619354" cy="369332"/>
          </a:xfrm>
          <a:prstGeom prst="rect">
            <a:avLst/>
          </a:prstGeom>
          <a:noFill/>
        </p:spPr>
        <p:txBody>
          <a:bodyPr wrap="none" rtlCol="0">
            <a:spAutoFit/>
          </a:bodyPr>
          <a:lstStyle/>
          <a:p>
            <a:r>
              <a:rPr lang="en-US" b="1" dirty="0">
                <a:solidFill>
                  <a:srgbClr val="000099"/>
                </a:solidFill>
              </a:rPr>
              <a:t>HMM 09-15-45</a:t>
            </a:r>
          </a:p>
        </p:txBody>
      </p:sp>
    </p:spTree>
    <p:extLst>
      <p:ext uri="{BB962C8B-B14F-4D97-AF65-F5344CB8AC3E}">
        <p14:creationId xmlns:p14="http://schemas.microsoft.com/office/powerpoint/2010/main" val="21085763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a:extLst>
              <a:ext uri="{FF2B5EF4-FFF2-40B4-BE49-F238E27FC236}">
                <a16:creationId xmlns:a16="http://schemas.microsoft.com/office/drawing/2014/main" id="{5B0B082B-6EBF-41E5-9DEE-79F9C689D1DF}"/>
              </a:ext>
            </a:extLst>
          </p:cNvPr>
          <p:cNvPicPr>
            <a:picLocks noChangeAspect="1"/>
          </p:cNvPicPr>
          <p:nvPr/>
        </p:nvPicPr>
        <p:blipFill rotWithShape="1">
          <a:blip r:embed="rId2">
            <a:extLst>
              <a:ext uri="{28A0092B-C50C-407E-A947-70E740481C1C}">
                <a14:useLocalDpi xmlns:a14="http://schemas.microsoft.com/office/drawing/2010/main" val="0"/>
              </a:ext>
            </a:extLst>
          </a:blip>
          <a:srcRect b="55364"/>
          <a:stretch/>
        </p:blipFill>
        <p:spPr>
          <a:xfrm>
            <a:off x="156966" y="198225"/>
            <a:ext cx="2838472" cy="2194560"/>
          </a:xfrm>
          <a:prstGeom prst="rect">
            <a:avLst/>
          </a:prstGeom>
        </p:spPr>
      </p:pic>
      <p:pic>
        <p:nvPicPr>
          <p:cNvPr id="5" name="Picture 4" descr="Screen Clipping">
            <a:extLst>
              <a:ext uri="{FF2B5EF4-FFF2-40B4-BE49-F238E27FC236}">
                <a16:creationId xmlns:a16="http://schemas.microsoft.com/office/drawing/2014/main" id="{C4BCAC83-CE2B-4F0A-B051-F7DF9D0D8D58}"/>
              </a:ext>
            </a:extLst>
          </p:cNvPr>
          <p:cNvPicPr>
            <a:picLocks noChangeAspect="1"/>
          </p:cNvPicPr>
          <p:nvPr/>
        </p:nvPicPr>
        <p:blipFill rotWithShape="1">
          <a:blip r:embed="rId3">
            <a:extLst>
              <a:ext uri="{28A0092B-C50C-407E-A947-70E740481C1C}">
                <a14:useLocalDpi xmlns:a14="http://schemas.microsoft.com/office/drawing/2010/main" val="0"/>
              </a:ext>
            </a:extLst>
          </a:blip>
          <a:srcRect l="52333" t="5797" r="7056" b="14045"/>
          <a:stretch/>
        </p:blipFill>
        <p:spPr>
          <a:xfrm>
            <a:off x="6590571" y="385479"/>
            <a:ext cx="2399117" cy="2930879"/>
          </a:xfrm>
          <a:prstGeom prst="rect">
            <a:avLst/>
          </a:prstGeom>
        </p:spPr>
      </p:pic>
      <p:pic>
        <p:nvPicPr>
          <p:cNvPr id="7" name="Picture 6" descr="Screen Clipping">
            <a:extLst>
              <a:ext uri="{FF2B5EF4-FFF2-40B4-BE49-F238E27FC236}">
                <a16:creationId xmlns:a16="http://schemas.microsoft.com/office/drawing/2014/main" id="{87A574AB-2A85-420C-84EA-7AF10D82ECA3}"/>
              </a:ext>
            </a:extLst>
          </p:cNvPr>
          <p:cNvPicPr>
            <a:picLocks noChangeAspect="1"/>
          </p:cNvPicPr>
          <p:nvPr/>
        </p:nvPicPr>
        <p:blipFill rotWithShape="1">
          <a:blip r:embed="rId3">
            <a:extLst>
              <a:ext uri="{28A0092B-C50C-407E-A947-70E740481C1C}">
                <a14:useLocalDpi xmlns:a14="http://schemas.microsoft.com/office/drawing/2010/main" val="0"/>
              </a:ext>
            </a:extLst>
          </a:blip>
          <a:srcRect l="-1" r="52184" b="13481"/>
          <a:stretch/>
        </p:blipFill>
        <p:spPr>
          <a:xfrm>
            <a:off x="3767298" y="186873"/>
            <a:ext cx="2848210" cy="3189668"/>
          </a:xfrm>
          <a:prstGeom prst="rect">
            <a:avLst/>
          </a:prstGeom>
        </p:spPr>
      </p:pic>
      <p:pic>
        <p:nvPicPr>
          <p:cNvPr id="10" name="Picture 9" descr="Screen Clipping">
            <a:extLst>
              <a:ext uri="{FF2B5EF4-FFF2-40B4-BE49-F238E27FC236}">
                <a16:creationId xmlns:a16="http://schemas.microsoft.com/office/drawing/2014/main" id="{3AEE540B-C7D0-44E6-8CB8-A5C4ACB5C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4883" y="3571259"/>
            <a:ext cx="2250491" cy="1917085"/>
          </a:xfrm>
          <a:prstGeom prst="rect">
            <a:avLst/>
          </a:prstGeom>
        </p:spPr>
      </p:pic>
      <p:cxnSp>
        <p:nvCxnSpPr>
          <p:cNvPr id="13" name="Straight Connector 12">
            <a:extLst>
              <a:ext uri="{FF2B5EF4-FFF2-40B4-BE49-F238E27FC236}">
                <a16:creationId xmlns:a16="http://schemas.microsoft.com/office/drawing/2014/main" id="{3E8C99BE-7DC2-44D0-BA08-0EA37666AF70}"/>
              </a:ext>
            </a:extLst>
          </p:cNvPr>
          <p:cNvCxnSpPr/>
          <p:nvPr/>
        </p:nvCxnSpPr>
        <p:spPr>
          <a:xfrm>
            <a:off x="3710667" y="0"/>
            <a:ext cx="0" cy="685800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987EAD8C-461A-400B-AD07-7C9BA4FE9C58}"/>
              </a:ext>
            </a:extLst>
          </p:cNvPr>
          <p:cNvGrpSpPr/>
          <p:nvPr/>
        </p:nvGrpSpPr>
        <p:grpSpPr>
          <a:xfrm>
            <a:off x="5256348" y="5965885"/>
            <a:ext cx="2533780" cy="698536"/>
            <a:chOff x="3927548" y="4145967"/>
            <a:chExt cx="2533780" cy="698536"/>
          </a:xfrm>
        </p:grpSpPr>
        <p:pic>
          <p:nvPicPr>
            <p:cNvPr id="16" name="Picture 15" descr="Screen Clipping">
              <a:extLst>
                <a:ext uri="{FF2B5EF4-FFF2-40B4-BE49-F238E27FC236}">
                  <a16:creationId xmlns:a16="http://schemas.microsoft.com/office/drawing/2014/main" id="{F11C51DE-30AE-48BB-90E8-5FC442DE4D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0166" y="4145967"/>
              <a:ext cx="1422473" cy="228612"/>
            </a:xfrm>
            <a:prstGeom prst="rect">
              <a:avLst/>
            </a:prstGeom>
          </p:spPr>
        </p:pic>
        <p:pic>
          <p:nvPicPr>
            <p:cNvPr id="18" name="Picture 17" descr="Screen Clipping">
              <a:extLst>
                <a:ext uri="{FF2B5EF4-FFF2-40B4-BE49-F238E27FC236}">
                  <a16:creationId xmlns:a16="http://schemas.microsoft.com/office/drawing/2014/main" id="{AFE41F78-C1EC-40B0-A228-B5924ED4E9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548" y="4374579"/>
              <a:ext cx="2533780" cy="234962"/>
            </a:xfrm>
            <a:prstGeom prst="rect">
              <a:avLst/>
            </a:prstGeom>
          </p:spPr>
        </p:pic>
        <p:pic>
          <p:nvPicPr>
            <p:cNvPr id="20" name="Picture 19" descr="Screen Clipping">
              <a:extLst>
                <a:ext uri="{FF2B5EF4-FFF2-40B4-BE49-F238E27FC236}">
                  <a16:creationId xmlns:a16="http://schemas.microsoft.com/office/drawing/2014/main" id="{E75D71E1-2527-42E7-8AAB-2485659E28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5563" y="4609541"/>
              <a:ext cx="1098606" cy="234962"/>
            </a:xfrm>
            <a:prstGeom prst="rect">
              <a:avLst/>
            </a:prstGeom>
          </p:spPr>
        </p:pic>
      </p:grpSp>
      <p:pic>
        <p:nvPicPr>
          <p:cNvPr id="11" name="Picture 10" descr="Screen Clipping">
            <a:extLst>
              <a:ext uri="{FF2B5EF4-FFF2-40B4-BE49-F238E27FC236}">
                <a16:creationId xmlns:a16="http://schemas.microsoft.com/office/drawing/2014/main" id="{A7D345B7-CDC4-4BDA-97F4-D8D7DBD71426}"/>
              </a:ext>
            </a:extLst>
          </p:cNvPr>
          <p:cNvPicPr>
            <a:picLocks noChangeAspect="1"/>
          </p:cNvPicPr>
          <p:nvPr/>
        </p:nvPicPr>
        <p:blipFill rotWithShape="1">
          <a:blip r:embed="rId2">
            <a:extLst>
              <a:ext uri="{28A0092B-C50C-407E-A947-70E740481C1C}">
                <a14:useLocalDpi xmlns:a14="http://schemas.microsoft.com/office/drawing/2010/main" val="0"/>
              </a:ext>
            </a:extLst>
          </a:blip>
          <a:srcRect t="55489"/>
          <a:stretch/>
        </p:blipFill>
        <p:spPr>
          <a:xfrm>
            <a:off x="170779" y="4451940"/>
            <a:ext cx="2722513" cy="2098964"/>
          </a:xfrm>
          <a:prstGeom prst="rect">
            <a:avLst/>
          </a:prstGeom>
        </p:spPr>
      </p:pic>
      <p:pic>
        <p:nvPicPr>
          <p:cNvPr id="8" name="Picture 7" descr="Screen Clipping">
            <a:extLst>
              <a:ext uri="{FF2B5EF4-FFF2-40B4-BE49-F238E27FC236}">
                <a16:creationId xmlns:a16="http://schemas.microsoft.com/office/drawing/2014/main" id="{A3BD741D-EAD3-4E9E-AF64-2FEA1B5BD6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10" y="2549329"/>
            <a:ext cx="3551176" cy="1759341"/>
          </a:xfrm>
          <a:prstGeom prst="rect">
            <a:avLst/>
          </a:prstGeom>
        </p:spPr>
      </p:pic>
      <p:cxnSp>
        <p:nvCxnSpPr>
          <p:cNvPr id="12" name="Straight Connector 11">
            <a:extLst>
              <a:ext uri="{FF2B5EF4-FFF2-40B4-BE49-F238E27FC236}">
                <a16:creationId xmlns:a16="http://schemas.microsoft.com/office/drawing/2014/main" id="{4457F66B-6C8B-419A-A326-ED208489E46E}"/>
              </a:ext>
            </a:extLst>
          </p:cNvPr>
          <p:cNvCxnSpPr>
            <a:cxnSpLocks/>
          </p:cNvCxnSpPr>
          <p:nvPr/>
        </p:nvCxnSpPr>
        <p:spPr>
          <a:xfrm>
            <a:off x="954088" y="3172884"/>
            <a:ext cx="1587" cy="30057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D071E0-A548-4A11-9DF2-6C798A73BA25}"/>
              </a:ext>
            </a:extLst>
          </p:cNvPr>
          <p:cNvCxnSpPr>
            <a:cxnSpLocks/>
          </p:cNvCxnSpPr>
          <p:nvPr/>
        </p:nvCxnSpPr>
        <p:spPr>
          <a:xfrm>
            <a:off x="2036763" y="3172884"/>
            <a:ext cx="1587" cy="30057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Screen Clipping">
            <a:extLst>
              <a:ext uri="{FF2B5EF4-FFF2-40B4-BE49-F238E27FC236}">
                <a16:creationId xmlns:a16="http://schemas.microsoft.com/office/drawing/2014/main" id="{0778B845-9E53-436B-8018-839BF0108E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7018" y="3678325"/>
            <a:ext cx="2757865" cy="2001802"/>
          </a:xfrm>
          <a:prstGeom prst="rect">
            <a:avLst/>
          </a:prstGeom>
        </p:spPr>
      </p:pic>
      <p:sp>
        <p:nvSpPr>
          <p:cNvPr id="2" name="TextBox 1">
            <a:extLst>
              <a:ext uri="{FF2B5EF4-FFF2-40B4-BE49-F238E27FC236}">
                <a16:creationId xmlns:a16="http://schemas.microsoft.com/office/drawing/2014/main" id="{999EED53-631E-4E77-A1D8-BCE324AEA5B9}"/>
              </a:ext>
            </a:extLst>
          </p:cNvPr>
          <p:cNvSpPr txBox="1"/>
          <p:nvPr/>
        </p:nvSpPr>
        <p:spPr>
          <a:xfrm>
            <a:off x="3151621" y="6127312"/>
            <a:ext cx="1101597" cy="369332"/>
          </a:xfrm>
          <a:prstGeom prst="rect">
            <a:avLst/>
          </a:prstGeom>
          <a:solidFill>
            <a:schemeClr val="bg1"/>
          </a:solidFill>
          <a:ln w="12700" cmpd="sng">
            <a:solidFill>
              <a:schemeClr val="accent1">
                <a:lumMod val="50000"/>
              </a:schemeClr>
            </a:solidFill>
          </a:ln>
        </p:spPr>
        <p:txBody>
          <a:bodyPr wrap="square" rtlCol="0">
            <a:spAutoFit/>
          </a:bodyPr>
          <a:lstStyle/>
          <a:p>
            <a:r>
              <a:rPr lang="en-US" b="1" dirty="0">
                <a:solidFill>
                  <a:srgbClr val="002060"/>
                </a:solidFill>
              </a:rPr>
              <a:t>SDD 13C9</a:t>
            </a:r>
          </a:p>
        </p:txBody>
      </p:sp>
    </p:spTree>
    <p:extLst>
      <p:ext uri="{BB962C8B-B14F-4D97-AF65-F5344CB8AC3E}">
        <p14:creationId xmlns:p14="http://schemas.microsoft.com/office/powerpoint/2010/main" val="151682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a:extLst>
              <a:ext uri="{FF2B5EF4-FFF2-40B4-BE49-F238E27FC236}">
                <a16:creationId xmlns:a16="http://schemas.microsoft.com/office/drawing/2014/main" id="{4AF49BAE-81B1-41F7-82A7-376E0C257474}"/>
              </a:ext>
            </a:extLst>
          </p:cNvPr>
          <p:cNvPicPr>
            <a:picLocks noChangeAspect="1"/>
          </p:cNvPicPr>
          <p:nvPr/>
        </p:nvPicPr>
        <p:blipFill rotWithShape="1">
          <a:blip r:embed="rId2">
            <a:extLst>
              <a:ext uri="{28A0092B-C50C-407E-A947-70E740481C1C}">
                <a14:useLocalDpi xmlns:a14="http://schemas.microsoft.com/office/drawing/2010/main" val="0"/>
              </a:ext>
            </a:extLst>
          </a:blip>
          <a:srcRect l="2357" r="1459"/>
          <a:stretch/>
        </p:blipFill>
        <p:spPr>
          <a:xfrm>
            <a:off x="1039090" y="66502"/>
            <a:ext cx="7124008" cy="6707900"/>
          </a:xfrm>
          <a:prstGeom prst="rect">
            <a:avLst/>
          </a:prstGeom>
        </p:spPr>
      </p:pic>
    </p:spTree>
    <p:extLst>
      <p:ext uri="{BB962C8B-B14F-4D97-AF65-F5344CB8AC3E}">
        <p14:creationId xmlns:p14="http://schemas.microsoft.com/office/powerpoint/2010/main" val="8790696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48BD77A-9386-4FDE-9366-91ED00A9406A}"/>
              </a:ext>
            </a:extLst>
          </p:cNvPr>
          <p:cNvPicPr>
            <a:picLocks noChangeAspect="1"/>
          </p:cNvPicPr>
          <p:nvPr/>
        </p:nvPicPr>
        <p:blipFill rotWithShape="1">
          <a:blip r:embed="rId2">
            <a:extLst>
              <a:ext uri="{28A0092B-C50C-407E-A947-70E740481C1C}">
                <a14:useLocalDpi xmlns:a14="http://schemas.microsoft.com/office/drawing/2010/main" val="0"/>
              </a:ext>
            </a:extLst>
          </a:blip>
          <a:srcRect b="13574"/>
          <a:stretch/>
        </p:blipFill>
        <p:spPr>
          <a:xfrm>
            <a:off x="207817" y="975359"/>
            <a:ext cx="4217671" cy="4860175"/>
          </a:xfrm>
          <a:prstGeom prst="rect">
            <a:avLst/>
          </a:prstGeom>
        </p:spPr>
      </p:pic>
      <p:pic>
        <p:nvPicPr>
          <p:cNvPr id="5" name="Picture 4">
            <a:extLst>
              <a:ext uri="{FF2B5EF4-FFF2-40B4-BE49-F238E27FC236}">
                <a16:creationId xmlns:a16="http://schemas.microsoft.com/office/drawing/2014/main" id="{01224EE9-9F46-4CF4-A602-D6536FB4EA10}"/>
              </a:ext>
            </a:extLst>
          </p:cNvPr>
          <p:cNvPicPr>
            <a:picLocks noChangeAspect="1"/>
          </p:cNvPicPr>
          <p:nvPr/>
        </p:nvPicPr>
        <p:blipFill rotWithShape="1">
          <a:blip r:embed="rId3">
            <a:extLst>
              <a:ext uri="{28A0092B-C50C-407E-A947-70E740481C1C}">
                <a14:useLocalDpi xmlns:a14="http://schemas.microsoft.com/office/drawing/2010/main" val="0"/>
              </a:ext>
            </a:extLst>
          </a:blip>
          <a:srcRect l="7988" r="5523"/>
          <a:stretch/>
        </p:blipFill>
        <p:spPr>
          <a:xfrm rot="5400000">
            <a:off x="4340630" y="1298170"/>
            <a:ext cx="4860175" cy="4214553"/>
          </a:xfrm>
          <a:prstGeom prst="rect">
            <a:avLst/>
          </a:prstGeom>
        </p:spPr>
      </p:pic>
      <p:sp>
        <p:nvSpPr>
          <p:cNvPr id="2" name="Rectangle 1">
            <a:extLst>
              <a:ext uri="{FF2B5EF4-FFF2-40B4-BE49-F238E27FC236}">
                <a16:creationId xmlns:a16="http://schemas.microsoft.com/office/drawing/2014/main" id="{F20BEF15-A2F9-4C3C-A42D-93348688272E}"/>
              </a:ext>
            </a:extLst>
          </p:cNvPr>
          <p:cNvSpPr/>
          <p:nvPr/>
        </p:nvSpPr>
        <p:spPr>
          <a:xfrm>
            <a:off x="1274956" y="5761335"/>
            <a:ext cx="2083392"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Before</a:t>
            </a:r>
          </a:p>
        </p:txBody>
      </p:sp>
      <p:sp>
        <p:nvSpPr>
          <p:cNvPr id="6" name="Rectangle 5">
            <a:extLst>
              <a:ext uri="{FF2B5EF4-FFF2-40B4-BE49-F238E27FC236}">
                <a16:creationId xmlns:a16="http://schemas.microsoft.com/office/drawing/2014/main" id="{12E2733F-CF57-4504-9EFD-98D38FFC0842}"/>
              </a:ext>
            </a:extLst>
          </p:cNvPr>
          <p:cNvSpPr/>
          <p:nvPr/>
        </p:nvSpPr>
        <p:spPr>
          <a:xfrm>
            <a:off x="5945234" y="5761335"/>
            <a:ext cx="165096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After</a:t>
            </a:r>
          </a:p>
        </p:txBody>
      </p:sp>
    </p:spTree>
    <p:extLst>
      <p:ext uri="{BB962C8B-B14F-4D97-AF65-F5344CB8AC3E}">
        <p14:creationId xmlns:p14="http://schemas.microsoft.com/office/powerpoint/2010/main" val="38206110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737414-9473-4D46-951C-3828972CDF8E}"/>
              </a:ext>
            </a:extLst>
          </p:cNvPr>
          <p:cNvPicPr>
            <a:picLocks noChangeAspect="1"/>
          </p:cNvPicPr>
          <p:nvPr/>
        </p:nvPicPr>
        <p:blipFill rotWithShape="1">
          <a:blip r:embed="rId2">
            <a:extLst>
              <a:ext uri="{28A0092B-C50C-407E-A947-70E740481C1C}">
                <a14:useLocalDpi xmlns:a14="http://schemas.microsoft.com/office/drawing/2010/main" val="0"/>
              </a:ext>
            </a:extLst>
          </a:blip>
          <a:srcRect t="5667"/>
          <a:stretch/>
        </p:blipFill>
        <p:spPr>
          <a:xfrm rot="5400000">
            <a:off x="4661953" y="1762511"/>
            <a:ext cx="4706350" cy="3329703"/>
          </a:xfrm>
          <a:prstGeom prst="rect">
            <a:avLst/>
          </a:prstGeom>
        </p:spPr>
      </p:pic>
      <p:pic>
        <p:nvPicPr>
          <p:cNvPr id="6" name="Picture 5">
            <a:extLst>
              <a:ext uri="{FF2B5EF4-FFF2-40B4-BE49-F238E27FC236}">
                <a16:creationId xmlns:a16="http://schemas.microsoft.com/office/drawing/2014/main" id="{29BB436D-A04F-435F-B0A1-361EB5B91BAA}"/>
              </a:ext>
            </a:extLst>
          </p:cNvPr>
          <p:cNvPicPr>
            <a:picLocks noChangeAspect="1"/>
          </p:cNvPicPr>
          <p:nvPr/>
        </p:nvPicPr>
        <p:blipFill rotWithShape="1">
          <a:blip r:embed="rId3">
            <a:extLst>
              <a:ext uri="{28A0092B-C50C-407E-A947-70E740481C1C}">
                <a14:useLocalDpi xmlns:a14="http://schemas.microsoft.com/office/drawing/2010/main" val="0"/>
              </a:ext>
            </a:extLst>
          </a:blip>
          <a:srcRect l="5716" t="6626" r="15558" b="36714"/>
          <a:stretch/>
        </p:blipFill>
        <p:spPr>
          <a:xfrm>
            <a:off x="141316" y="1074187"/>
            <a:ext cx="4904509" cy="4706350"/>
          </a:xfrm>
          <a:prstGeom prst="rect">
            <a:avLst/>
          </a:prstGeom>
        </p:spPr>
      </p:pic>
      <p:sp>
        <p:nvSpPr>
          <p:cNvPr id="5" name="Rectangle 4">
            <a:extLst>
              <a:ext uri="{FF2B5EF4-FFF2-40B4-BE49-F238E27FC236}">
                <a16:creationId xmlns:a16="http://schemas.microsoft.com/office/drawing/2014/main" id="{3A0A5429-9163-4A1F-901B-DF0D03C9F1BE}"/>
              </a:ext>
            </a:extLst>
          </p:cNvPr>
          <p:cNvSpPr/>
          <p:nvPr/>
        </p:nvSpPr>
        <p:spPr>
          <a:xfrm>
            <a:off x="1274956" y="5761335"/>
            <a:ext cx="2083392"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Before</a:t>
            </a:r>
          </a:p>
        </p:txBody>
      </p:sp>
      <p:sp>
        <p:nvSpPr>
          <p:cNvPr id="7" name="Rectangle 6">
            <a:extLst>
              <a:ext uri="{FF2B5EF4-FFF2-40B4-BE49-F238E27FC236}">
                <a16:creationId xmlns:a16="http://schemas.microsoft.com/office/drawing/2014/main" id="{CB5BF54B-E4BA-439F-8356-C42B84787344}"/>
              </a:ext>
            </a:extLst>
          </p:cNvPr>
          <p:cNvSpPr/>
          <p:nvPr/>
        </p:nvSpPr>
        <p:spPr>
          <a:xfrm>
            <a:off x="5945234" y="5761335"/>
            <a:ext cx="165096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After</a:t>
            </a:r>
          </a:p>
        </p:txBody>
      </p:sp>
    </p:spTree>
    <p:extLst>
      <p:ext uri="{BB962C8B-B14F-4D97-AF65-F5344CB8AC3E}">
        <p14:creationId xmlns:p14="http://schemas.microsoft.com/office/powerpoint/2010/main" val="588136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C66DF5-43A2-4183-8AF0-BBD6DAE31E7C}"/>
              </a:ext>
            </a:extLst>
          </p:cNvPr>
          <p:cNvSpPr>
            <a:spLocks noGrp="1"/>
          </p:cNvSpPr>
          <p:nvPr>
            <p:ph type="title"/>
          </p:nvPr>
        </p:nvSpPr>
        <p:spPr/>
        <p:txBody>
          <a:bodyPr/>
          <a:lstStyle/>
          <a:p>
            <a:r>
              <a:rPr lang="en-US" b="1" dirty="0">
                <a:solidFill>
                  <a:srgbClr val="FF0000"/>
                </a:solidFill>
              </a:rPr>
              <a:t>Don’t do this…</a:t>
            </a:r>
          </a:p>
        </p:txBody>
      </p:sp>
      <p:pic>
        <p:nvPicPr>
          <p:cNvPr id="3" name="Picture 2">
            <a:extLst>
              <a:ext uri="{FF2B5EF4-FFF2-40B4-BE49-F238E27FC236}">
                <a16:creationId xmlns:a16="http://schemas.microsoft.com/office/drawing/2014/main" id="{808A5A39-454E-4F86-9AEF-8E5CEBE05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8480" y="1828800"/>
            <a:ext cx="3474720" cy="4632960"/>
          </a:xfrm>
          <a:prstGeom prst="rect">
            <a:avLst/>
          </a:prstGeom>
        </p:spPr>
      </p:pic>
      <p:pic>
        <p:nvPicPr>
          <p:cNvPr id="6" name="Picture 5">
            <a:extLst>
              <a:ext uri="{FF2B5EF4-FFF2-40B4-BE49-F238E27FC236}">
                <a16:creationId xmlns:a16="http://schemas.microsoft.com/office/drawing/2014/main" id="{A74E0C65-0550-46BA-B5C8-7DA27B8827B0}"/>
              </a:ext>
            </a:extLst>
          </p:cNvPr>
          <p:cNvPicPr>
            <a:picLocks noChangeAspect="1"/>
          </p:cNvPicPr>
          <p:nvPr/>
        </p:nvPicPr>
        <p:blipFill rotWithShape="1">
          <a:blip r:embed="rId3">
            <a:extLst>
              <a:ext uri="{28A0092B-C50C-407E-A947-70E740481C1C}">
                <a14:useLocalDpi xmlns:a14="http://schemas.microsoft.com/office/drawing/2010/main" val="0"/>
              </a:ext>
            </a:extLst>
          </a:blip>
          <a:srcRect t="14658" r="7104" b="5838"/>
          <a:stretch/>
        </p:blipFill>
        <p:spPr>
          <a:xfrm>
            <a:off x="75777" y="2387600"/>
            <a:ext cx="5476730" cy="3515360"/>
          </a:xfrm>
          <a:prstGeom prst="rect">
            <a:avLst/>
          </a:prstGeom>
        </p:spPr>
      </p:pic>
    </p:spTree>
    <p:extLst>
      <p:ext uri="{BB962C8B-B14F-4D97-AF65-F5344CB8AC3E}">
        <p14:creationId xmlns:p14="http://schemas.microsoft.com/office/powerpoint/2010/main" val="1867176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4939E9-131D-4F42-B136-5828E4A08A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652"/>
          <a:stretch/>
        </p:blipFill>
        <p:spPr>
          <a:xfrm>
            <a:off x="4305010" y="1229359"/>
            <a:ext cx="4202028" cy="5628641"/>
          </a:xfrm>
          <a:prstGeom prst="rect">
            <a:avLst/>
          </a:prstGeom>
        </p:spPr>
      </p:pic>
      <p:sp>
        <p:nvSpPr>
          <p:cNvPr id="4" name="Title 3">
            <a:extLst>
              <a:ext uri="{FF2B5EF4-FFF2-40B4-BE49-F238E27FC236}">
                <a16:creationId xmlns:a16="http://schemas.microsoft.com/office/drawing/2014/main" id="{F5C66DF5-43A2-4183-8AF0-BBD6DAE31E7C}"/>
              </a:ext>
            </a:extLst>
          </p:cNvPr>
          <p:cNvSpPr>
            <a:spLocks noGrp="1"/>
          </p:cNvSpPr>
          <p:nvPr>
            <p:ph type="title"/>
          </p:nvPr>
        </p:nvSpPr>
        <p:spPr/>
        <p:txBody>
          <a:bodyPr/>
          <a:lstStyle/>
          <a:p>
            <a:r>
              <a:rPr lang="en-US" b="1" dirty="0">
                <a:solidFill>
                  <a:srgbClr val="FF0000"/>
                </a:solidFill>
              </a:rPr>
              <a:t>Don’t do this…</a:t>
            </a:r>
            <a:endParaRPr lang="en-US" dirty="0"/>
          </a:p>
        </p:txBody>
      </p:sp>
      <p:pic>
        <p:nvPicPr>
          <p:cNvPr id="12" name="Picture 11" descr="Screen Clipping">
            <a:extLst>
              <a:ext uri="{FF2B5EF4-FFF2-40B4-BE49-F238E27FC236}">
                <a16:creationId xmlns:a16="http://schemas.microsoft.com/office/drawing/2014/main" id="{A00663A9-F02C-465A-9A28-22604363D657}"/>
              </a:ext>
            </a:extLst>
          </p:cNvPr>
          <p:cNvPicPr>
            <a:picLocks noChangeAspect="1"/>
          </p:cNvPicPr>
          <p:nvPr/>
        </p:nvPicPr>
        <p:blipFill rotWithShape="1">
          <a:blip r:embed="rId3">
            <a:extLst>
              <a:ext uri="{28A0092B-C50C-407E-A947-70E740481C1C}">
                <a14:useLocalDpi xmlns:a14="http://schemas.microsoft.com/office/drawing/2010/main" val="0"/>
              </a:ext>
            </a:extLst>
          </a:blip>
          <a:srcRect b="3318"/>
          <a:stretch/>
        </p:blipFill>
        <p:spPr>
          <a:xfrm>
            <a:off x="0" y="2247237"/>
            <a:ext cx="4313323" cy="4054215"/>
          </a:xfrm>
          <a:prstGeom prst="rect">
            <a:avLst/>
          </a:prstGeom>
        </p:spPr>
      </p:pic>
      <p:sp>
        <p:nvSpPr>
          <p:cNvPr id="2" name="Rectangle 1">
            <a:extLst>
              <a:ext uri="{FF2B5EF4-FFF2-40B4-BE49-F238E27FC236}">
                <a16:creationId xmlns:a16="http://schemas.microsoft.com/office/drawing/2014/main" id="{239F2ABF-3996-43E1-9966-B0DAC0C2A508}"/>
              </a:ext>
            </a:extLst>
          </p:cNvPr>
          <p:cNvSpPr/>
          <p:nvPr/>
        </p:nvSpPr>
        <p:spPr>
          <a:xfrm>
            <a:off x="4305010" y="1690689"/>
            <a:ext cx="669738" cy="272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2856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C66DF5-43A2-4183-8AF0-BBD6DAE31E7C}"/>
              </a:ext>
            </a:extLst>
          </p:cNvPr>
          <p:cNvSpPr>
            <a:spLocks noGrp="1"/>
          </p:cNvSpPr>
          <p:nvPr>
            <p:ph type="title"/>
          </p:nvPr>
        </p:nvSpPr>
        <p:spPr/>
        <p:txBody>
          <a:bodyPr/>
          <a:lstStyle/>
          <a:p>
            <a:r>
              <a:rPr lang="en-US" b="1" dirty="0">
                <a:solidFill>
                  <a:srgbClr val="FF0000"/>
                </a:solidFill>
              </a:rPr>
              <a:t>PLEASE don’t do this…</a:t>
            </a:r>
            <a:endParaRPr lang="en-US" dirty="0"/>
          </a:p>
        </p:txBody>
      </p:sp>
      <p:pic>
        <p:nvPicPr>
          <p:cNvPr id="7" name="Picture 0" descr="clip_image001.jpg">
            <a:extLst>
              <a:ext uri="{FF2B5EF4-FFF2-40B4-BE49-F238E27FC236}">
                <a16:creationId xmlns:a16="http://schemas.microsoft.com/office/drawing/2014/main" id="{583F86D0-8B35-46C3-927E-CBB497044E11}"/>
              </a:ext>
            </a:extLst>
          </p:cNvPr>
          <p:cNvPicPr>
            <a:picLocks noChangeAspect="1" noChangeArrowheads="1"/>
          </p:cNvPicPr>
          <p:nvPr/>
        </p:nvPicPr>
        <p:blipFill>
          <a:blip r:embed="rId2" cstate="print"/>
          <a:srcRect/>
          <a:stretch>
            <a:fillRect/>
          </a:stretch>
        </p:blipFill>
        <p:spPr bwMode="auto">
          <a:xfrm>
            <a:off x="1555201" y="1777999"/>
            <a:ext cx="6033598" cy="4836160"/>
          </a:xfrm>
          <a:prstGeom prst="rect">
            <a:avLst/>
          </a:prstGeom>
          <a:noFill/>
          <a:ln w="9525">
            <a:noFill/>
            <a:miter lim="800000"/>
            <a:headEnd/>
            <a:tailEnd/>
          </a:ln>
        </p:spPr>
      </p:pic>
    </p:spTree>
    <p:extLst>
      <p:ext uri="{BB962C8B-B14F-4D97-AF65-F5344CB8AC3E}">
        <p14:creationId xmlns:p14="http://schemas.microsoft.com/office/powerpoint/2010/main" val="2185509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6AE92-C5F2-46C7-9596-743DD184C243}"/>
              </a:ext>
            </a:extLst>
          </p:cNvPr>
          <p:cNvSpPr>
            <a:spLocks noGrp="1"/>
          </p:cNvSpPr>
          <p:nvPr>
            <p:ph type="title"/>
          </p:nvPr>
        </p:nvSpPr>
        <p:spPr>
          <a:xfrm>
            <a:off x="628650" y="559686"/>
            <a:ext cx="7886700" cy="1325563"/>
          </a:xfrm>
        </p:spPr>
        <p:txBody>
          <a:bodyPr>
            <a:normAutofit/>
          </a:bodyPr>
          <a:lstStyle/>
          <a:p>
            <a:r>
              <a:rPr lang="en-US" sz="4000" dirty="0"/>
              <a:t>Central Office is moving…</a:t>
            </a:r>
          </a:p>
        </p:txBody>
      </p:sp>
      <p:sp>
        <p:nvSpPr>
          <p:cNvPr id="3" name="Content Placeholder 2">
            <a:extLst>
              <a:ext uri="{FF2B5EF4-FFF2-40B4-BE49-F238E27FC236}">
                <a16:creationId xmlns:a16="http://schemas.microsoft.com/office/drawing/2014/main" id="{52B2CCEF-8B84-4543-9819-E60322AA8EF1}"/>
              </a:ext>
            </a:extLst>
          </p:cNvPr>
          <p:cNvSpPr>
            <a:spLocks noGrp="1"/>
          </p:cNvSpPr>
          <p:nvPr>
            <p:ph idx="1"/>
          </p:nvPr>
        </p:nvSpPr>
        <p:spPr>
          <a:xfrm>
            <a:off x="628650" y="2360653"/>
            <a:ext cx="7886700" cy="3933149"/>
          </a:xfrm>
        </p:spPr>
        <p:txBody>
          <a:bodyPr>
            <a:normAutofit/>
          </a:bodyPr>
          <a:lstStyle/>
          <a:p>
            <a:pPr marL="0" indent="0">
              <a:lnSpc>
                <a:spcPct val="100000"/>
              </a:lnSpc>
              <a:spcBef>
                <a:spcPts val="0"/>
              </a:spcBef>
              <a:buNone/>
            </a:pPr>
            <a:r>
              <a:rPr lang="en-US" dirty="0"/>
              <a:t>My new address effective February 28:</a:t>
            </a:r>
            <a:br>
              <a:rPr lang="en-US" dirty="0"/>
            </a:br>
            <a:br>
              <a:rPr lang="en-US" dirty="0"/>
            </a:br>
            <a:r>
              <a:rPr lang="en-US" dirty="0"/>
              <a:t>Bureau of Highway Maintenance</a:t>
            </a:r>
            <a:br>
              <a:rPr lang="en-US" dirty="0"/>
            </a:br>
            <a:r>
              <a:rPr lang="en-US" dirty="0"/>
              <a:t>4822 Madison Yards Way, 5</a:t>
            </a:r>
            <a:r>
              <a:rPr lang="en-US" baseline="30000" dirty="0"/>
              <a:t>th</a:t>
            </a:r>
            <a:r>
              <a:rPr lang="en-US" dirty="0"/>
              <a:t> Floor South</a:t>
            </a:r>
            <a:br>
              <a:rPr lang="en-US" dirty="0"/>
            </a:br>
            <a:r>
              <a:rPr lang="en-US" dirty="0"/>
              <a:t>Madison, WI  53705</a:t>
            </a:r>
            <a:br>
              <a:rPr lang="en-US" dirty="0"/>
            </a:br>
            <a:r>
              <a:rPr lang="en-US" dirty="0"/>
              <a:t>                         </a:t>
            </a:r>
            <a:r>
              <a:rPr lang="en-US" sz="2400" dirty="0"/>
              <a:t>- or -</a:t>
            </a:r>
            <a:br>
              <a:rPr lang="en-US" sz="2400" dirty="0"/>
            </a:br>
            <a:r>
              <a:rPr lang="en-US" dirty="0"/>
              <a:t>Bureau of Highway Maintenance</a:t>
            </a:r>
          </a:p>
          <a:p>
            <a:pPr marL="0" indent="0">
              <a:lnSpc>
                <a:spcPct val="100000"/>
              </a:lnSpc>
              <a:spcBef>
                <a:spcPts val="0"/>
              </a:spcBef>
              <a:buNone/>
            </a:pPr>
            <a:r>
              <a:rPr lang="en-US" dirty="0"/>
              <a:t>PO Box 7986</a:t>
            </a:r>
          </a:p>
          <a:p>
            <a:pPr marL="0" indent="0">
              <a:lnSpc>
                <a:spcPct val="100000"/>
              </a:lnSpc>
              <a:spcBef>
                <a:spcPts val="0"/>
              </a:spcBef>
              <a:buNone/>
            </a:pPr>
            <a:r>
              <a:rPr lang="en-US" dirty="0"/>
              <a:t>Madison, WI  53707-7986</a:t>
            </a:r>
          </a:p>
        </p:txBody>
      </p:sp>
      <p:pic>
        <p:nvPicPr>
          <p:cNvPr id="1030" name="Picture 6" descr="http://dotnet.dot.state.wi.us/facilities/images/hfstb.gif">
            <a:extLst>
              <a:ext uri="{FF2B5EF4-FFF2-40B4-BE49-F238E27FC236}">
                <a16:creationId xmlns:a16="http://schemas.microsoft.com/office/drawing/2014/main" id="{7C47F8E4-384B-4AEE-A1CF-4A6D85D7F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2959" y="295321"/>
            <a:ext cx="2472389" cy="18542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w Hill Farms building">
            <a:extLst>
              <a:ext uri="{FF2B5EF4-FFF2-40B4-BE49-F238E27FC236}">
                <a16:creationId xmlns:a16="http://schemas.microsoft.com/office/drawing/2014/main" id="{81DA4C8F-8D0B-4EA3-8308-C26D25693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9931" y="4383104"/>
            <a:ext cx="2465417" cy="1910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963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217"/>
          <a:stretch/>
        </p:blipFill>
        <p:spPr>
          <a:xfrm>
            <a:off x="282838" y="38100"/>
            <a:ext cx="8569062" cy="6794500"/>
          </a:xfrm>
          <a:prstGeom prst="rect">
            <a:avLst/>
          </a:prstGeom>
        </p:spPr>
      </p:pic>
      <p:sp>
        <p:nvSpPr>
          <p:cNvPr id="2" name="TextBox 1">
            <a:extLst>
              <a:ext uri="{FF2B5EF4-FFF2-40B4-BE49-F238E27FC236}">
                <a16:creationId xmlns:a16="http://schemas.microsoft.com/office/drawing/2014/main" id="{67CAA3E3-F43D-4CC3-A39D-51CC0169D728}"/>
              </a:ext>
            </a:extLst>
          </p:cNvPr>
          <p:cNvSpPr txBox="1"/>
          <p:nvPr/>
        </p:nvSpPr>
        <p:spPr>
          <a:xfrm>
            <a:off x="2569946" y="28875"/>
            <a:ext cx="1203158" cy="369332"/>
          </a:xfrm>
          <a:prstGeom prst="rect">
            <a:avLst/>
          </a:prstGeom>
          <a:noFill/>
        </p:spPr>
        <p:txBody>
          <a:bodyPr wrap="square" rtlCol="0">
            <a:spAutoFit/>
          </a:bodyPr>
          <a:lstStyle/>
          <a:p>
            <a:r>
              <a:rPr lang="en-US" b="1" dirty="0">
                <a:solidFill>
                  <a:srgbClr val="FF0000"/>
                </a:solidFill>
              </a:rPr>
              <a:t>PREVIOUS</a:t>
            </a:r>
          </a:p>
        </p:txBody>
      </p:sp>
    </p:spTree>
    <p:extLst>
      <p:ext uri="{BB962C8B-B14F-4D97-AF65-F5344CB8AC3E}">
        <p14:creationId xmlns:p14="http://schemas.microsoft.com/office/powerpoint/2010/main" val="1841408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Where can WisDOT’s Utility Accommodation Policy be found?</a:t>
            </a:r>
            <a:endParaRPr lang="en-US" dirty="0"/>
          </a:p>
        </p:txBody>
      </p:sp>
      <p:sp>
        <p:nvSpPr>
          <p:cNvPr id="3" name="Content Placeholder 2"/>
          <p:cNvSpPr>
            <a:spLocks noGrp="1"/>
          </p:cNvSpPr>
          <p:nvPr>
            <p:ph idx="1"/>
          </p:nvPr>
        </p:nvSpPr>
        <p:spPr>
          <a:xfrm>
            <a:off x="628650" y="1978025"/>
            <a:ext cx="7886700" cy="4351338"/>
          </a:xfrm>
        </p:spPr>
        <p:txBody>
          <a:bodyPr/>
          <a:lstStyle/>
          <a:p>
            <a:r>
              <a:rPr lang="en-US" dirty="0">
                <a:hlinkClick r:id="rId2"/>
              </a:rPr>
              <a:t>http://wisconsindot.gov/Pages/doing-bus/real-estate/permits/utility-uap.aspx</a:t>
            </a:r>
            <a:endParaRPr lang="en-US" dirty="0"/>
          </a:p>
          <a:p>
            <a:endParaRPr lang="en-US" dirty="0"/>
          </a:p>
          <a:p>
            <a:r>
              <a:rPr lang="en-US" dirty="0"/>
              <a:t>Scan the QR code on the agenda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7476" y="4082185"/>
            <a:ext cx="1026680" cy="1026680"/>
          </a:xfrm>
          <a:prstGeom prst="rect">
            <a:avLst/>
          </a:prstGeom>
        </p:spPr>
      </p:pic>
    </p:spTree>
    <p:extLst>
      <p:ext uri="{BB962C8B-B14F-4D97-AF65-F5344CB8AC3E}">
        <p14:creationId xmlns:p14="http://schemas.microsoft.com/office/powerpoint/2010/main" val="494267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Comments, questions, criticisms, concerns…</a:t>
            </a:r>
            <a:endParaRPr lang="en-US" dirty="0"/>
          </a:p>
        </p:txBody>
      </p:sp>
      <p:sp>
        <p:nvSpPr>
          <p:cNvPr id="3" name="Content Placeholder 2"/>
          <p:cNvSpPr>
            <a:spLocks noGrp="1"/>
          </p:cNvSpPr>
          <p:nvPr>
            <p:ph idx="1"/>
          </p:nvPr>
        </p:nvSpPr>
        <p:spPr>
          <a:xfrm>
            <a:off x="628650" y="2816505"/>
            <a:ext cx="7886700" cy="2177415"/>
          </a:xfrm>
        </p:spPr>
        <p:txBody>
          <a:bodyPr/>
          <a:lstStyle/>
          <a:p>
            <a:pPr marL="0" indent="0">
              <a:buNone/>
            </a:pPr>
            <a:r>
              <a:rPr lang="en-US" dirty="0"/>
              <a:t>Bob Fasick</a:t>
            </a:r>
          </a:p>
          <a:p>
            <a:pPr marL="0" indent="0">
              <a:buNone/>
            </a:pPr>
            <a:r>
              <a:rPr lang="en-US" dirty="0"/>
              <a:t>State ROW Permits Engineer</a:t>
            </a:r>
          </a:p>
          <a:p>
            <a:pPr marL="0" indent="0">
              <a:buNone/>
            </a:pPr>
            <a:r>
              <a:rPr lang="en-US" dirty="0"/>
              <a:t>(608) 266-3438</a:t>
            </a:r>
          </a:p>
          <a:p>
            <a:pPr marL="0" indent="0">
              <a:buNone/>
            </a:pPr>
            <a:r>
              <a:rPr lang="en-US" dirty="0">
                <a:hlinkClick r:id="rId2"/>
              </a:rPr>
              <a:t>robert.fasick@dot.wi.gov</a:t>
            </a:r>
            <a:endParaRPr lang="en-US" dirty="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181" y="2262127"/>
            <a:ext cx="3286169" cy="3286169"/>
          </a:xfrm>
          <a:prstGeom prst="rect">
            <a:avLst/>
          </a:prstGeom>
        </p:spPr>
      </p:pic>
      <p:sp>
        <p:nvSpPr>
          <p:cNvPr id="4" name="TextBox 3"/>
          <p:cNvSpPr txBox="1"/>
          <p:nvPr/>
        </p:nvSpPr>
        <p:spPr>
          <a:xfrm>
            <a:off x="1410194" y="5870286"/>
            <a:ext cx="6537174" cy="646331"/>
          </a:xfrm>
          <a:prstGeom prst="rect">
            <a:avLst/>
          </a:prstGeom>
          <a:solidFill>
            <a:schemeClr val="bg1">
              <a:lumMod val="85000"/>
            </a:schemeClr>
          </a:solidFill>
        </p:spPr>
        <p:txBody>
          <a:bodyPr wrap="none" rtlCol="0">
            <a:spAutoFit/>
          </a:bodyPr>
          <a:lstStyle/>
          <a:p>
            <a:pPr algn="ctr"/>
            <a:r>
              <a:rPr lang="en-US" dirty="0"/>
              <a:t>This presentation is available at: </a:t>
            </a:r>
          </a:p>
          <a:p>
            <a:pPr algn="ctr"/>
            <a:r>
              <a:rPr lang="en-US" dirty="0">
                <a:hlinkClick r:id="rId4"/>
              </a:rPr>
              <a:t>ftp://ftp.dot.wi.gov/dtsd/bhm/permits/utility/region-utility-confs/</a:t>
            </a:r>
            <a:endParaRPr lang="en-US" dirty="0"/>
          </a:p>
        </p:txBody>
      </p:sp>
    </p:spTree>
    <p:extLst>
      <p:ext uri="{BB962C8B-B14F-4D97-AF65-F5344CB8AC3E}">
        <p14:creationId xmlns:p14="http://schemas.microsoft.com/office/powerpoint/2010/main" val="3832322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28650" y="2439560"/>
            <a:ext cx="7643283" cy="268393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Proposed indemnification</a:t>
            </a:r>
          </a:p>
        </p:txBody>
      </p:sp>
      <p:sp>
        <p:nvSpPr>
          <p:cNvPr id="3" name="Content Placeholder 2"/>
          <p:cNvSpPr>
            <a:spLocks noGrp="1"/>
          </p:cNvSpPr>
          <p:nvPr>
            <p:ph idx="1"/>
          </p:nvPr>
        </p:nvSpPr>
        <p:spPr>
          <a:xfrm>
            <a:off x="628650" y="1808692"/>
            <a:ext cx="7562449" cy="3985716"/>
          </a:xfrm>
        </p:spPr>
        <p:txBody>
          <a:bodyPr>
            <a:normAutofit lnSpcReduction="10000"/>
          </a:bodyPr>
          <a:lstStyle/>
          <a:p>
            <a:r>
              <a:rPr lang="en-US" dirty="0"/>
              <a:t>Similar to other state contracts</a:t>
            </a:r>
            <a:br>
              <a:rPr lang="en-US" dirty="0"/>
            </a:br>
            <a:br>
              <a:rPr lang="en-US" dirty="0"/>
            </a:br>
            <a:r>
              <a:rPr lang="en-US" sz="2600" dirty="0"/>
              <a:t>HOLD HARMLESS: The permittee will indemnify and save harmless the State of Wisconsin and all of its officers, agents and employees from all suits, actions, or claims of any character brought for or on account of any injuries or damages received by any persons or property resulting from the operations of the permittee, or of any of its contractors, in prosecuting work under this permit.</a:t>
            </a:r>
            <a:br>
              <a:rPr lang="en-US" dirty="0"/>
            </a:br>
            <a:endParaRPr lang="en-US" dirty="0"/>
          </a:p>
        </p:txBody>
      </p:sp>
    </p:spTree>
    <p:extLst>
      <p:ext uri="{BB962C8B-B14F-4D97-AF65-F5344CB8AC3E}">
        <p14:creationId xmlns:p14="http://schemas.microsoft.com/office/powerpoint/2010/main" val="2794212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217"/>
          <a:stretch/>
        </p:blipFill>
        <p:spPr>
          <a:xfrm>
            <a:off x="282838" y="38100"/>
            <a:ext cx="8569062" cy="6794500"/>
          </a:xfrm>
          <a:prstGeom prst="rect">
            <a:avLst/>
          </a:prstGeom>
        </p:spPr>
      </p:pic>
      <p:grpSp>
        <p:nvGrpSpPr>
          <p:cNvPr id="9" name="Group 8">
            <a:extLst>
              <a:ext uri="{FF2B5EF4-FFF2-40B4-BE49-F238E27FC236}">
                <a16:creationId xmlns:a16="http://schemas.microsoft.com/office/drawing/2014/main" id="{BB7CA432-A2E7-4F4E-AFB0-EDC8122647EB}"/>
              </a:ext>
            </a:extLst>
          </p:cNvPr>
          <p:cNvGrpSpPr/>
          <p:nvPr/>
        </p:nvGrpSpPr>
        <p:grpSpPr>
          <a:xfrm>
            <a:off x="6184503" y="2235201"/>
            <a:ext cx="1300030" cy="4749588"/>
            <a:chOff x="6184503" y="2235201"/>
            <a:chExt cx="1300030" cy="4749588"/>
          </a:xfrm>
        </p:grpSpPr>
        <p:sp>
          <p:nvSpPr>
            <p:cNvPr id="5" name="TextBox 4">
              <a:extLst>
                <a:ext uri="{FF2B5EF4-FFF2-40B4-BE49-F238E27FC236}">
                  <a16:creationId xmlns:a16="http://schemas.microsoft.com/office/drawing/2014/main" id="{A95EF506-A914-4A53-A891-A4FAEFF429C3}"/>
                </a:ext>
              </a:extLst>
            </p:cNvPr>
            <p:cNvSpPr txBox="1"/>
            <p:nvPr/>
          </p:nvSpPr>
          <p:spPr>
            <a:xfrm>
              <a:off x="6184503" y="2235201"/>
              <a:ext cx="1300030" cy="1477328"/>
            </a:xfrm>
            <a:prstGeom prst="rect">
              <a:avLst/>
            </a:prstGeom>
            <a:noFill/>
          </p:spPr>
          <p:txBody>
            <a:bodyPr wrap="square" lIns="0" tIns="0" rIns="0" bIns="0" rtlCol="0">
              <a:spAutoFit/>
            </a:bodyPr>
            <a:lstStyle/>
            <a:p>
              <a:r>
                <a:rPr lang="en-US" sz="9600" dirty="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en-US" sz="9600"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C635121-E1C8-4FC9-B1FB-93BF8CE34410}"/>
                </a:ext>
              </a:extLst>
            </p:cNvPr>
            <p:cNvSpPr txBox="1"/>
            <p:nvPr/>
          </p:nvSpPr>
          <p:spPr>
            <a:xfrm>
              <a:off x="6184503" y="4030133"/>
              <a:ext cx="1300030" cy="1477328"/>
            </a:xfrm>
            <a:prstGeom prst="rect">
              <a:avLst/>
            </a:prstGeom>
            <a:noFill/>
          </p:spPr>
          <p:txBody>
            <a:bodyPr wrap="square" lIns="0" tIns="0" rIns="0" bIns="0" rtlCol="0">
              <a:spAutoFit/>
            </a:bodyPr>
            <a:lstStyle/>
            <a:p>
              <a:r>
                <a:rPr lang="en-US" sz="9600" dirty="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en-US" sz="9600"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76607E3-5696-441C-ABB9-75BC10DA7E09}"/>
                </a:ext>
              </a:extLst>
            </p:cNvPr>
            <p:cNvSpPr txBox="1"/>
            <p:nvPr/>
          </p:nvSpPr>
          <p:spPr>
            <a:xfrm>
              <a:off x="6184503" y="5507461"/>
              <a:ext cx="1300030" cy="1477328"/>
            </a:xfrm>
            <a:prstGeom prst="rect">
              <a:avLst/>
            </a:prstGeom>
            <a:noFill/>
          </p:spPr>
          <p:txBody>
            <a:bodyPr wrap="square" lIns="0" tIns="0" rIns="0" bIns="0" rtlCol="0">
              <a:spAutoFit/>
            </a:bodyPr>
            <a:lstStyle/>
            <a:p>
              <a:r>
                <a:rPr lang="en-US" sz="9600" dirty="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en-US" sz="9600" dirty="0">
                <a:solidFill>
                  <a:srgbClr val="FF0000"/>
                </a:solidFill>
                <a:latin typeface="Arial" panose="020B0604020202020204" pitchFamily="34" charset="0"/>
                <a:cs typeface="Arial" panose="020B0604020202020204" pitchFamily="34" charset="0"/>
              </a:endParaRPr>
            </a:p>
          </p:txBody>
        </p:sp>
      </p:grpSp>
      <p:sp>
        <p:nvSpPr>
          <p:cNvPr id="8" name="L-Shape 7">
            <a:extLst>
              <a:ext uri="{FF2B5EF4-FFF2-40B4-BE49-F238E27FC236}">
                <a16:creationId xmlns:a16="http://schemas.microsoft.com/office/drawing/2014/main" id="{6BF4CF01-8165-4A7F-AA76-8A4B395FA548}"/>
              </a:ext>
            </a:extLst>
          </p:cNvPr>
          <p:cNvSpPr/>
          <p:nvPr/>
        </p:nvSpPr>
        <p:spPr>
          <a:xfrm flipH="1">
            <a:off x="282837" y="4309532"/>
            <a:ext cx="4035159" cy="2506135"/>
          </a:xfrm>
          <a:prstGeom prst="corner">
            <a:avLst>
              <a:gd name="adj1" fmla="val 93919"/>
              <a:gd name="adj2" fmla="val 37838"/>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70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a:extLst>
              <a:ext uri="{FF2B5EF4-FFF2-40B4-BE49-F238E27FC236}">
                <a16:creationId xmlns:a16="http://schemas.microsoft.com/office/drawing/2014/main" id="{5C22D6D6-1783-4F62-BDF3-D21B285A9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58" y="965200"/>
            <a:ext cx="8963801" cy="4842933"/>
          </a:xfrm>
          <a:prstGeom prst="rect">
            <a:avLst/>
          </a:prstGeom>
        </p:spPr>
      </p:pic>
      <p:sp>
        <p:nvSpPr>
          <p:cNvPr id="4" name="TextBox 3">
            <a:extLst>
              <a:ext uri="{FF2B5EF4-FFF2-40B4-BE49-F238E27FC236}">
                <a16:creationId xmlns:a16="http://schemas.microsoft.com/office/drawing/2014/main" id="{88C56D77-C6E5-4C95-9D94-2C8CF11287C7}"/>
              </a:ext>
            </a:extLst>
          </p:cNvPr>
          <p:cNvSpPr txBox="1"/>
          <p:nvPr/>
        </p:nvSpPr>
        <p:spPr>
          <a:xfrm>
            <a:off x="2579572" y="452387"/>
            <a:ext cx="1203158" cy="369332"/>
          </a:xfrm>
          <a:prstGeom prst="rect">
            <a:avLst/>
          </a:prstGeom>
          <a:noFill/>
        </p:spPr>
        <p:txBody>
          <a:bodyPr wrap="square" rtlCol="0">
            <a:spAutoFit/>
          </a:bodyPr>
          <a:lstStyle/>
          <a:p>
            <a:r>
              <a:rPr lang="en-US" b="1" dirty="0">
                <a:solidFill>
                  <a:srgbClr val="0000FF"/>
                </a:solidFill>
              </a:rPr>
              <a:t>CURRENT</a:t>
            </a:r>
          </a:p>
        </p:txBody>
      </p:sp>
    </p:spTree>
    <p:extLst>
      <p:ext uri="{BB962C8B-B14F-4D97-AF65-F5344CB8AC3E}">
        <p14:creationId xmlns:p14="http://schemas.microsoft.com/office/powerpoint/2010/main" val="17239530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3991</TotalTime>
  <Words>615</Words>
  <Application>Microsoft Office PowerPoint</Application>
  <PresentationFormat>On-screen Show (4:3)</PresentationFormat>
  <Paragraphs>140</Paragraphs>
  <Slides>61</Slides>
  <Notes>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Calibri Light</vt:lpstr>
      <vt:lpstr>Wingdings</vt:lpstr>
      <vt:lpstr>Office Theme</vt:lpstr>
      <vt:lpstr>Utility Accommodation Policy &amp; Permitting Updates</vt:lpstr>
      <vt:lpstr>Today’s topics</vt:lpstr>
      <vt:lpstr>Permit form revisions</vt:lpstr>
      <vt:lpstr>PowerPoint Presentation</vt:lpstr>
      <vt:lpstr>PowerPoint Presentation</vt:lpstr>
      <vt:lpstr>PowerPoint Presentation</vt:lpstr>
      <vt:lpstr>Proposed indemnification</vt:lpstr>
      <vt:lpstr>PowerPoint Presentation</vt:lpstr>
      <vt:lpstr>PowerPoint Presentation</vt:lpstr>
      <vt:lpstr>PowerPoint Presentation</vt:lpstr>
      <vt:lpstr>UAP – Revisions </vt:lpstr>
      <vt:lpstr>Overhead line clearance</vt:lpstr>
      <vt:lpstr>Overhead line clearance</vt:lpstr>
      <vt:lpstr>PowerPoint Presentation</vt:lpstr>
      <vt:lpstr>PowerPoint Presentation</vt:lpstr>
      <vt:lpstr>PowerPoint Presentation</vt:lpstr>
      <vt:lpstr>PowerPoint Presentation</vt:lpstr>
      <vt:lpstr>PowerPoint Presentation</vt:lpstr>
      <vt:lpstr>PowerPoint Presentation</vt:lpstr>
      <vt:lpstr>Intersections and roundabouts</vt:lpstr>
      <vt:lpstr>PowerPoint Presentation</vt:lpstr>
      <vt:lpstr>Permits involving tree or vegetation cutting/spraying</vt:lpstr>
      <vt:lpstr>Subsurface utility excavation Potholing  HMM 09-15-45, Section 3.3</vt:lpstr>
      <vt:lpstr>Casing:  HMM 09-15-45 Section 3.5</vt:lpstr>
      <vt:lpstr>Permit Issuance: Maintaining Highway Authority </vt:lpstr>
      <vt:lpstr>PowerPoint Presentation</vt:lpstr>
      <vt:lpstr>PowerPoint Presentation</vt:lpstr>
      <vt:lpstr>PowerPoint Presentation</vt:lpstr>
      <vt:lpstr>PowerPoint Presentation</vt:lpstr>
      <vt:lpstr>PowerPoint Presentation</vt:lpstr>
      <vt:lpstr>PowerPoint Presentation</vt:lpstr>
      <vt:lpstr>Permit Issuance: Region v. Central Office (BHM) </vt:lpstr>
      <vt:lpstr>Work Start &amp; Finish Dates</vt:lpstr>
      <vt:lpstr>PowerPoint Presentation</vt:lpstr>
      <vt:lpstr>Work Start and Finish Dates: Why are they important?</vt:lpstr>
      <vt:lpstr>PowerPoint Presentation</vt:lpstr>
      <vt:lpstr>Location maps</vt:lpstr>
      <vt:lpstr>County map from WisDOT website</vt:lpstr>
      <vt:lpstr>Plat map</vt:lpstr>
      <vt:lpstr>Municipal map</vt:lpstr>
      <vt:lpstr>PowerPoint Presentation</vt:lpstr>
      <vt:lpstr>PowerPoint Presentation</vt:lpstr>
      <vt:lpstr>HMM 09-15-15 Permit Drawings</vt:lpstr>
      <vt:lpstr>Provide dimensions from known points</vt:lpstr>
      <vt:lpstr>What’s missing with an application…</vt:lpstr>
      <vt:lpstr>PowerPoint Presentation</vt:lpstr>
      <vt:lpstr>PowerPoint Presentation</vt:lpstr>
      <vt:lpstr>What may be added…</vt:lpstr>
      <vt:lpstr>Pavement Restoration</vt:lpstr>
      <vt:lpstr>PowerPoint Presentation</vt:lpstr>
      <vt:lpstr>PowerPoint Presentation</vt:lpstr>
      <vt:lpstr>PowerPoint Presentation</vt:lpstr>
      <vt:lpstr>PowerPoint Presentation</vt:lpstr>
      <vt:lpstr>PowerPoint Presentation</vt:lpstr>
      <vt:lpstr>PowerPoint Presentation</vt:lpstr>
      <vt:lpstr>Don’t do this…</vt:lpstr>
      <vt:lpstr>Don’t do this…</vt:lpstr>
      <vt:lpstr>PLEASE don’t do this…</vt:lpstr>
      <vt:lpstr>Central Office is moving…</vt:lpstr>
      <vt:lpstr>Where can WisDOT’s Utility Accommodation Policy be found?</vt:lpstr>
      <vt:lpstr>Comments, questions, criticisms, 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FASICK, ROBERT C</dc:creator>
  <cp:lastModifiedBy>Smith, Shane K - DOT</cp:lastModifiedBy>
  <cp:revision>294</cp:revision>
  <dcterms:created xsi:type="dcterms:W3CDTF">2015-12-02T19:29:35Z</dcterms:created>
  <dcterms:modified xsi:type="dcterms:W3CDTF">2018-02-19T20:43:53Z</dcterms:modified>
</cp:coreProperties>
</file>