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85" r:id="rId4"/>
    <p:sldId id="272" r:id="rId5"/>
    <p:sldId id="273" r:id="rId6"/>
    <p:sldId id="274" r:id="rId7"/>
    <p:sldId id="275" r:id="rId8"/>
    <p:sldId id="276" r:id="rId9"/>
    <p:sldId id="268" r:id="rId10"/>
    <p:sldId id="269" r:id="rId11"/>
    <p:sldId id="270" r:id="rId12"/>
    <p:sldId id="277" r:id="rId13"/>
    <p:sldId id="280" r:id="rId14"/>
    <p:sldId id="281" r:id="rId15"/>
    <p:sldId id="284" r:id="rId16"/>
    <p:sldId id="271" r:id="rId17"/>
    <p:sldId id="265" r:id="rId18"/>
  </p:sldIdLst>
  <p:sldSz cx="9144000" cy="6858000" type="screen4x3"/>
  <p:notesSz cx="70866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4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76769" autoAdjust="0"/>
  </p:normalViewPr>
  <p:slideViewPr>
    <p:cSldViewPr>
      <p:cViewPr varScale="1">
        <p:scale>
          <a:sx n="50" d="100"/>
          <a:sy n="50" d="100"/>
        </p:scale>
        <p:origin x="16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64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6438"/>
            <a:ext cx="4705350" cy="3529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0400"/>
            <a:ext cx="567055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39213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3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2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4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0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43886-938E-412C-8642-C6867C09FD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4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endangered/what-we-do/listing-workpla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yssa.Barrette@dot.wi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Environmental Updates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/>
              <a:t>Alyssa Barrette, WisDOT</a:t>
            </a:r>
          </a:p>
          <a:p>
            <a:pPr marR="0" eaLnBrk="1" hangingPunct="1"/>
            <a:r>
              <a:rPr lang="en-US" sz="2000" dirty="0"/>
              <a:t>Feb. 27, 2018 | SW Utility 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9BD15-AF8A-403A-B540-79765281B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Section 10 &amp; 404 coverage</a:t>
            </a:r>
          </a:p>
          <a:p>
            <a:r>
              <a:rPr lang="en-US" dirty="0"/>
              <a:t>5 activity categories</a:t>
            </a:r>
          </a:p>
          <a:p>
            <a:pPr lvl="1"/>
            <a:r>
              <a:rPr lang="en-US" dirty="0"/>
              <a:t>Utility lines</a:t>
            </a:r>
          </a:p>
          <a:p>
            <a:pPr lvl="1"/>
            <a:r>
              <a:rPr lang="en-US" dirty="0"/>
              <a:t>Utility survey activities</a:t>
            </a:r>
          </a:p>
          <a:p>
            <a:pPr lvl="1"/>
            <a:r>
              <a:rPr lang="en-US" dirty="0"/>
              <a:t>Substation facilities</a:t>
            </a:r>
          </a:p>
          <a:p>
            <a:pPr lvl="1"/>
            <a:r>
              <a:rPr lang="en-US" dirty="0"/>
              <a:t>Access roads</a:t>
            </a:r>
          </a:p>
          <a:p>
            <a:pPr lvl="1"/>
            <a:r>
              <a:rPr lang="en-US" dirty="0"/>
              <a:t>Remediation of inadvertent returns of drilling fluid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FF6A2-D0CC-4DF5-8A88-8162BF94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RGP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0C93D-7C09-461C-AB92-DB6129563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16FA5-7913-4D96-ACC0-53F5E1DEDB11}"/>
              </a:ext>
            </a:extLst>
          </p:cNvPr>
          <p:cNvSpPr txBox="1"/>
          <p:nvPr/>
        </p:nvSpPr>
        <p:spPr>
          <a:xfrm>
            <a:off x="5334001" y="5226734"/>
            <a:ext cx="33528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RGP</a:t>
            </a:r>
            <a:r>
              <a:rPr lang="en-US" dirty="0"/>
              <a:t>: Regional General Permit</a:t>
            </a:r>
          </a:p>
        </p:txBody>
      </p:sp>
    </p:spTree>
    <p:extLst>
      <p:ext uri="{BB962C8B-B14F-4D97-AF65-F5344CB8AC3E}">
        <p14:creationId xmlns:p14="http://schemas.microsoft.com/office/powerpoint/2010/main" val="208523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0D38A-DA54-4F81-9E33-9A6E71926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a “single and complete” project</a:t>
            </a:r>
          </a:p>
          <a:p>
            <a:r>
              <a:rPr lang="en-US" dirty="0"/>
              <a:t>Terminology </a:t>
            </a:r>
          </a:p>
          <a:p>
            <a:r>
              <a:rPr lang="en-US" dirty="0"/>
              <a:t>Conditions </a:t>
            </a:r>
          </a:p>
          <a:p>
            <a:r>
              <a:rPr lang="en-US" dirty="0"/>
              <a:t>…and more!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B69CF7-56AF-469E-8B4B-D3C57608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C4984-4964-4228-A927-27FF0EAED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AC00F-15AC-4D07-A1B7-AD8B41461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44464"/>
            <a:ext cx="2438400" cy="17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2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C9A5FA-43FE-4519-9C39-08E973AC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Single and Complete </a:t>
            </a:r>
            <a:r>
              <a:rPr lang="en-US" sz="4000" u="sng" dirty="0"/>
              <a:t>Linear</a:t>
            </a:r>
            <a:r>
              <a:rPr lang="en-US" sz="4000" dirty="0"/>
              <a:t>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E19E4-0C10-46CC-A2ED-17379B516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AD3102-4616-45B0-A197-0362861B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0" t="1704" r="1980" b="1801"/>
          <a:stretch/>
        </p:blipFill>
        <p:spPr>
          <a:xfrm>
            <a:off x="800100" y="1154502"/>
            <a:ext cx="7543800" cy="56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FEF2D1-E649-45FA-99D4-0E95F6BFE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25759"/>
              </p:ext>
            </p:extLst>
          </p:nvPr>
        </p:nvGraphicFramePr>
        <p:xfrm>
          <a:off x="457200" y="2209800"/>
          <a:ext cx="8229600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5398409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148711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193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Permit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Pre-construction notification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78627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Reporting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PCN &amp; Corps authorization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71844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Non-reporting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PCN not required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3488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41A38AC-A439-4FAB-A34B-2E35BC99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227A0-33D3-4F96-9747-16BB3026D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5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3A42F7-F212-43F3-A551-5D2675CD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B90CB-FC1A-48DD-96DF-0DECF49713A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noFill/>
        </p:spPr>
        <p:txBody>
          <a:bodyPr/>
          <a:lstStyle/>
          <a:p>
            <a:r>
              <a:rPr lang="en-US" dirty="0"/>
              <a:t>Many the same as before, but a few new or revised</a:t>
            </a:r>
          </a:p>
          <a:p>
            <a:r>
              <a:rPr lang="en-US" dirty="0"/>
              <a:t>Notable Conditions:</a:t>
            </a:r>
          </a:p>
          <a:p>
            <a:pPr lvl="1"/>
            <a:r>
              <a:rPr lang="en-US" dirty="0"/>
              <a:t>Compliance certification (2)</a:t>
            </a:r>
          </a:p>
          <a:p>
            <a:pPr lvl="1"/>
            <a:r>
              <a:rPr lang="en-US" dirty="0"/>
              <a:t>Duration of temporary impacts (15)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D4062-CEC4-428A-B3EE-0EBB1D967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A85BDE-4226-4BF5-ABC2-D0DC2B6E6C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721982"/>
            <a:ext cx="4041775" cy="3387048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88473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4DBCD-D8B9-4BC4-9BB9-163DF2E5A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for something other than permits…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84EDACE-301D-44CE-909C-AED405DE4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A5588-6BD0-401A-9C0E-C04203749F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8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30BAC8-49EE-47A9-B60A-6A53E2D8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FWS Listing Work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FD2A95-A88B-4BD9-8A45-9F8D7435A77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000" dirty="0"/>
              <a:t>What is it?</a:t>
            </a:r>
          </a:p>
          <a:p>
            <a:r>
              <a:rPr lang="en-US" sz="2000" dirty="0"/>
              <a:t>Why did FWS develop this?</a:t>
            </a:r>
          </a:p>
          <a:p>
            <a:r>
              <a:rPr lang="en-US" sz="2000" dirty="0"/>
              <a:t>How does it affect Wisconsin?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600" dirty="0"/>
              <a:t>For more info: </a:t>
            </a:r>
            <a:r>
              <a:rPr lang="en-US" sz="1600" dirty="0">
                <a:hlinkClick r:id="rId3"/>
              </a:rPr>
              <a:t>https://www.fws.gov/endangered/what-we-do/listing-workplan.html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58A45-B57A-4D53-848E-0FE768573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A1A47CA-74B9-4C06-837F-4043395320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9160938"/>
              </p:ext>
            </p:extLst>
          </p:nvPr>
        </p:nvGraphicFramePr>
        <p:xfrm>
          <a:off x="4788877" y="1450156"/>
          <a:ext cx="3886200" cy="387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Species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Federal Fiscal Year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Yellow</a:t>
                      </a:r>
                      <a:r>
                        <a:rPr lang="en-US" sz="1400" baseline="0" dirty="0"/>
                        <a:t> banded bumblebee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Hall’s bulrush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Monarch butterfly*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Bog buck moth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Northwestern moose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Regal fritillary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Blanding’s turtle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Golden</a:t>
                      </a:r>
                      <a:r>
                        <a:rPr lang="en-US" sz="1400" baseline="0" dirty="0"/>
                        <a:t>-winged warbler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Little brown bat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Salamander mussel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Frosted elfin butterfly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Wood turtle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FF02F57-FA10-4234-A166-9770394D7615}"/>
              </a:ext>
            </a:extLst>
          </p:cNvPr>
          <p:cNvCxnSpPr>
            <a:cxnSpLocks/>
          </p:cNvCxnSpPr>
          <p:nvPr/>
        </p:nvCxnSpPr>
        <p:spPr>
          <a:xfrm>
            <a:off x="3271533" y="2598371"/>
            <a:ext cx="914400" cy="525829"/>
          </a:xfrm>
          <a:prstGeom prst="bentConnector3">
            <a:avLst>
              <a:gd name="adj1" fmla="val 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0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3385" y="1143000"/>
            <a:ext cx="7772400" cy="1829761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Questions?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2103393"/>
          </a:xfrm>
        </p:spPr>
        <p:txBody>
          <a:bodyPr/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Alyssa Barrette</a:t>
            </a:r>
          </a:p>
          <a:p>
            <a:pPr algn="ctr"/>
            <a:r>
              <a:rPr lang="en-US" sz="1800" dirty="0"/>
              <a:t>WisDOT Ecologist &amp; Wetland Biologist </a:t>
            </a:r>
          </a:p>
          <a:p>
            <a:pPr algn="ctr"/>
            <a:r>
              <a:rPr lang="en-US" sz="1800" dirty="0">
                <a:hlinkClick r:id="rId3"/>
              </a:rPr>
              <a:t>Alyssa.Barrette@dot.wi.gov</a:t>
            </a:r>
            <a:endParaRPr lang="en-US" sz="1800" dirty="0"/>
          </a:p>
          <a:p>
            <a:pPr algn="ctr"/>
            <a:r>
              <a:rPr lang="en-US" sz="1800" dirty="0"/>
              <a:t>(608) 266-1017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8DA5B-37B8-46A8-9220-33B77F96403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0E481-3E22-4ABD-9B38-99326920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USACE Regional General Permits</a:t>
            </a:r>
          </a:p>
          <a:p>
            <a:pPr lvl="1"/>
            <a:r>
              <a:rPr lang="en-US" dirty="0"/>
              <a:t>Background </a:t>
            </a:r>
          </a:p>
          <a:p>
            <a:pPr lvl="1"/>
            <a:r>
              <a:rPr lang="en-US" dirty="0"/>
              <a:t>Changes</a:t>
            </a:r>
          </a:p>
          <a:p>
            <a:pPr lvl="1"/>
            <a:r>
              <a:rPr lang="en-US" dirty="0"/>
              <a:t>New permit details</a:t>
            </a:r>
          </a:p>
          <a:p>
            <a:pPr marL="109537" indent="0">
              <a:buNone/>
            </a:pPr>
            <a:endParaRPr lang="en-US" dirty="0"/>
          </a:p>
          <a:p>
            <a:r>
              <a:rPr lang="en-US" dirty="0"/>
              <a:t>FWS Listing Work Plan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8FDDC-1DC1-445A-8B00-5FB9778A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A9BB-5244-4B91-94A9-B049C70FA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9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39BE8E-1F82-4AD0-B7F0-68BD3AB85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Permits!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2CAB926-AC16-4237-AA04-6DD55896A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7ACD-23EF-4234-B896-74C96C155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1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CA1189-4D2D-4F3D-BA76-8901E1A22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Corps Regulatory Authorities</a:t>
            </a:r>
          </a:p>
          <a:p>
            <a:pPr lvl="1"/>
            <a:r>
              <a:rPr lang="en-US" dirty="0"/>
              <a:t>Section 404 Clean Water Act</a:t>
            </a:r>
          </a:p>
          <a:p>
            <a:pPr lvl="1"/>
            <a:r>
              <a:rPr lang="en-US" dirty="0"/>
              <a:t>Section 10 Rivers and Harbors Act </a:t>
            </a:r>
          </a:p>
          <a:p>
            <a:endParaRPr lang="en-US" dirty="0"/>
          </a:p>
          <a:p>
            <a:r>
              <a:rPr lang="en-US" dirty="0"/>
              <a:t>But also…other federal laws</a:t>
            </a:r>
          </a:p>
          <a:p>
            <a:pPr lvl="1"/>
            <a:r>
              <a:rPr lang="en-US" dirty="0"/>
              <a:t>Endangered Species Act (Section 7)</a:t>
            </a:r>
          </a:p>
          <a:p>
            <a:pPr lvl="1"/>
            <a:r>
              <a:rPr lang="en-US" dirty="0"/>
              <a:t>National Historic Preservation Act (Section 106)</a:t>
            </a:r>
          </a:p>
          <a:p>
            <a:pPr lvl="1"/>
            <a:r>
              <a:rPr lang="en-US" dirty="0"/>
              <a:t>National Environmental Policy Act (NEPA)</a:t>
            </a:r>
          </a:p>
          <a:p>
            <a:pPr lvl="1"/>
            <a:r>
              <a:rPr lang="en-US" dirty="0"/>
              <a:t>Among others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9DF654-C694-4329-8557-DADE193F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33F7C-2DCA-4261-B1A5-19E65B815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F2E8AC-2975-48CC-803E-32A4D7942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491" y="1752600"/>
            <a:ext cx="2926334" cy="10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DE9630-E8D9-45C7-9E5C-7D601F37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884"/>
            <a:ext cx="8229600" cy="1143000"/>
          </a:xfrm>
        </p:spPr>
        <p:txBody>
          <a:bodyPr/>
          <a:lstStyle/>
          <a:p>
            <a:r>
              <a:rPr lang="en-US" dirty="0"/>
              <a:t>Corps Permitting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CFD05-0659-44E8-9CB1-988294127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E0515B0-B610-4696-A7F2-CE4FDDF7E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608"/>
          <a:stretch/>
        </p:blipFill>
        <p:spPr>
          <a:xfrm>
            <a:off x="1102759" y="1600200"/>
            <a:ext cx="7965041" cy="4724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714320-C3D5-4872-BA98-4437EB8A4B49}"/>
              </a:ext>
            </a:extLst>
          </p:cNvPr>
          <p:cNvSpPr/>
          <p:nvPr/>
        </p:nvSpPr>
        <p:spPr>
          <a:xfrm>
            <a:off x="1295400" y="2514600"/>
            <a:ext cx="7620000" cy="838199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8CD76-ED31-4363-94A3-0B75A6B8FFCA}"/>
              </a:ext>
            </a:extLst>
          </p:cNvPr>
          <p:cNvSpPr txBox="1"/>
          <p:nvPr/>
        </p:nvSpPr>
        <p:spPr>
          <a:xfrm>
            <a:off x="0" y="257975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Permit Types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endParaRPr lang="en-US" sz="20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4FF2E3-3EA9-4DA6-8B0D-1C69EB3C55A1}"/>
              </a:ext>
            </a:extLst>
          </p:cNvPr>
          <p:cNvSpPr/>
          <p:nvPr/>
        </p:nvSpPr>
        <p:spPr>
          <a:xfrm>
            <a:off x="2954214" y="5486400"/>
            <a:ext cx="1312985" cy="685800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CBC2F-1E54-4796-B0BF-D5853C8B4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Adoption of Nationwide Permits - May 2017</a:t>
            </a:r>
          </a:p>
          <a:p>
            <a:r>
              <a:rPr lang="en-US" dirty="0"/>
              <a:t>Change in Regional General Permits - July 2017</a:t>
            </a:r>
          </a:p>
          <a:p>
            <a:pPr lvl="1"/>
            <a:r>
              <a:rPr lang="en-US" dirty="0"/>
              <a:t>Applicable in MN &amp; WI</a:t>
            </a:r>
          </a:p>
          <a:p>
            <a:pPr lvl="1"/>
            <a:r>
              <a:rPr lang="en-US" dirty="0"/>
              <a:t>Replace existing RGPs in both states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DEBFB-8BCC-44FD-818D-E8BCACFF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St. Paul District Permitting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D4CB-0368-4F6B-B1C2-06713AB2A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2C91A-8281-4288-98D7-B72D180530A5}"/>
              </a:ext>
            </a:extLst>
          </p:cNvPr>
          <p:cNvSpPr txBox="1"/>
          <p:nvPr/>
        </p:nvSpPr>
        <p:spPr>
          <a:xfrm>
            <a:off x="4849812" y="4495800"/>
            <a:ext cx="3886200" cy="1015663"/>
          </a:xfrm>
          <a:prstGeom prst="rect">
            <a:avLst/>
          </a:prstGeom>
          <a:noFill/>
          <a:ln>
            <a:solidFill>
              <a:srgbClr val="21368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Acronym Soup</a:t>
            </a:r>
            <a:r>
              <a:rPr lang="en-US" sz="2000" dirty="0"/>
              <a:t>:</a:t>
            </a:r>
          </a:p>
          <a:p>
            <a:r>
              <a:rPr lang="en-US" sz="2000" b="1" dirty="0"/>
              <a:t>NWP</a:t>
            </a:r>
            <a:r>
              <a:rPr lang="en-US" sz="2000" dirty="0"/>
              <a:t>: Nationwide Permits</a:t>
            </a:r>
          </a:p>
          <a:p>
            <a:r>
              <a:rPr lang="en-US" sz="2000" b="1" dirty="0"/>
              <a:t>RGP</a:t>
            </a:r>
            <a:r>
              <a:rPr lang="en-US" sz="2000" dirty="0"/>
              <a:t>: Regional General Permits</a:t>
            </a:r>
          </a:p>
        </p:txBody>
      </p:sp>
    </p:spTree>
    <p:extLst>
      <p:ext uri="{BB962C8B-B14F-4D97-AF65-F5344CB8AC3E}">
        <p14:creationId xmlns:p14="http://schemas.microsoft.com/office/powerpoint/2010/main" val="269533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61CA00-10D4-4841-9AF1-3A766348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Nationwide and District-wide consistency</a:t>
            </a:r>
          </a:p>
          <a:p>
            <a:r>
              <a:rPr lang="en-US" dirty="0"/>
              <a:t>Improved efficiency </a:t>
            </a:r>
          </a:p>
          <a:p>
            <a:r>
              <a:rPr lang="en-US" dirty="0"/>
              <a:t>WI’s GPs expiring/expired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F92D6B-1933-45CE-8F61-AF6C0D31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924FF-DE7C-41FB-BA47-E1F7461D0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7A8A7-BEDC-487C-A3E8-BDD733BA2854}"/>
              </a:ext>
            </a:extLst>
          </p:cNvPr>
          <p:cNvSpPr/>
          <p:nvPr/>
        </p:nvSpPr>
        <p:spPr>
          <a:xfrm>
            <a:off x="4953000" y="3962400"/>
            <a:ext cx="3124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WHY?!</a:t>
            </a:r>
          </a:p>
        </p:txBody>
      </p:sp>
    </p:spTree>
    <p:extLst>
      <p:ext uri="{BB962C8B-B14F-4D97-AF65-F5344CB8AC3E}">
        <p14:creationId xmlns:p14="http://schemas.microsoft.com/office/powerpoint/2010/main" val="52027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853FE1-4F75-4A74-AF84-FD95B3C4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Beach Creation &amp; Nourishment</a:t>
            </a:r>
          </a:p>
          <a:p>
            <a:r>
              <a:rPr lang="en-US" dirty="0"/>
              <a:t>Beach Raking</a:t>
            </a:r>
          </a:p>
          <a:p>
            <a:r>
              <a:rPr lang="en-US" dirty="0"/>
              <a:t>Minor Discharges</a:t>
            </a:r>
          </a:p>
          <a:p>
            <a:r>
              <a:rPr lang="en-US" dirty="0"/>
              <a:t>Piers and Docks</a:t>
            </a:r>
          </a:p>
          <a:p>
            <a:r>
              <a:rPr lang="en-US" b="1" dirty="0"/>
              <a:t>Transportation</a:t>
            </a:r>
          </a:p>
          <a:p>
            <a:r>
              <a:rPr lang="en-US" b="1" dirty="0"/>
              <a:t>Utility</a:t>
            </a:r>
          </a:p>
          <a:p>
            <a:r>
              <a:rPr lang="en-US" dirty="0"/>
              <a:t>Wildlife Ponds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20DD04-5DCC-444E-9A05-7E3B502F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Regional General Permits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63C30-6E79-4789-8B63-89793B8E7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4F3253-0FE9-469D-A176-7D483588D017}"/>
              </a:ext>
            </a:extLst>
          </p:cNvPr>
          <p:cNvSpPr/>
          <p:nvPr/>
        </p:nvSpPr>
        <p:spPr>
          <a:xfrm rot="10800000">
            <a:off x="4406388" y="3810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7B2F9-D7CA-4114-AFE0-3E5E4DB9F4C7}"/>
              </a:ext>
            </a:extLst>
          </p:cNvPr>
          <p:cNvSpPr txBox="1"/>
          <p:nvPr/>
        </p:nvSpPr>
        <p:spPr>
          <a:xfrm>
            <a:off x="5676383" y="3790706"/>
            <a:ext cx="235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Today’s focus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CCDE8C3-E508-4996-8800-B18A073FB707}"/>
              </a:ext>
            </a:extLst>
          </p:cNvPr>
          <p:cNvSpPr/>
          <p:nvPr/>
        </p:nvSpPr>
        <p:spPr>
          <a:xfrm>
            <a:off x="3428999" y="3581400"/>
            <a:ext cx="685801" cy="838200"/>
          </a:xfrm>
          <a:prstGeom prst="rightBrace">
            <a:avLst>
              <a:gd name="adj1" fmla="val 8333"/>
              <a:gd name="adj2" fmla="val 5132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2B524-2E56-4502-AA22-2AF5B437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Covers ALL transportation activities</a:t>
            </a:r>
          </a:p>
          <a:p>
            <a:r>
              <a:rPr lang="en-US" dirty="0"/>
              <a:t>Provides Section 10 &amp; 404 coverage</a:t>
            </a:r>
          </a:p>
          <a:p>
            <a:r>
              <a:rPr lang="en-US" dirty="0"/>
              <a:t>5 activity categories 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Minor Maintenance – Linear Transportation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Modification – Linear Transportation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New Construction – Linear Transportation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Non-Linear Transportation Projects</a:t>
            </a:r>
          </a:p>
          <a:p>
            <a:pPr marL="849313" lvl="1" indent="-457200">
              <a:buFont typeface="+mj-lt"/>
              <a:buAutoNum type="arabicPeriod"/>
            </a:pPr>
            <a:r>
              <a:rPr lang="en-US" dirty="0"/>
              <a:t>Surveying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01B3C-DE27-44AF-8410-74A0743E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TRGP Basics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0C76-D101-43DE-A74C-12C6B84C0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C2466-9BEA-430E-9EA2-D02B30F0FE74}"/>
              </a:ext>
            </a:extLst>
          </p:cNvPr>
          <p:cNvSpPr txBox="1"/>
          <p:nvPr/>
        </p:nvSpPr>
        <p:spPr>
          <a:xfrm>
            <a:off x="5943601" y="793458"/>
            <a:ext cx="274319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TRGP</a:t>
            </a:r>
            <a:r>
              <a:rPr lang="en-US" dirty="0"/>
              <a:t>: Transportation Regional General Permit</a:t>
            </a:r>
          </a:p>
        </p:txBody>
      </p:sp>
    </p:spTree>
    <p:extLst>
      <p:ext uri="{BB962C8B-B14F-4D97-AF65-F5344CB8AC3E}">
        <p14:creationId xmlns:p14="http://schemas.microsoft.com/office/powerpoint/2010/main" val="3951120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445</Words>
  <Application>Microsoft Office PowerPoint</Application>
  <PresentationFormat>On-screen Show (4:3)</PresentationFormat>
  <Paragraphs>156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Wingdings 2</vt:lpstr>
      <vt:lpstr>Wingdings 3</vt:lpstr>
      <vt:lpstr>Concourse</vt:lpstr>
      <vt:lpstr>Environmental Updates </vt:lpstr>
      <vt:lpstr>Overview</vt:lpstr>
      <vt:lpstr>Permits!</vt:lpstr>
      <vt:lpstr>Background</vt:lpstr>
      <vt:lpstr>Corps Permitting</vt:lpstr>
      <vt:lpstr>St. Paul District Permitting Changes</vt:lpstr>
      <vt:lpstr>Why change?</vt:lpstr>
      <vt:lpstr>New Regional General Permits</vt:lpstr>
      <vt:lpstr>TRGP Basics</vt:lpstr>
      <vt:lpstr>Utility RGP Basics</vt:lpstr>
      <vt:lpstr>Important Changes</vt:lpstr>
      <vt:lpstr>Single and Complete Linear Project</vt:lpstr>
      <vt:lpstr>Terminology</vt:lpstr>
      <vt:lpstr>Conditions</vt:lpstr>
      <vt:lpstr>Now for something other than permits…</vt:lpstr>
      <vt:lpstr>FWS Listing Work Plan</vt:lpstr>
      <vt:lpstr>Questions?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Smith, Shane K - DOT</cp:lastModifiedBy>
  <cp:revision>111</cp:revision>
  <dcterms:created xsi:type="dcterms:W3CDTF">2012-06-26T13:11:17Z</dcterms:created>
  <dcterms:modified xsi:type="dcterms:W3CDTF">2018-02-22T20:21:29Z</dcterms:modified>
</cp:coreProperties>
</file>