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ink/ink1.xml" ContentType="application/inkml+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6"/>
  </p:notesMasterIdLst>
  <p:handoutMasterIdLst>
    <p:handoutMasterId r:id="rId7"/>
  </p:handoutMasterIdLst>
  <p:sldIdLst>
    <p:sldId id="262" r:id="rId2"/>
    <p:sldId id="269" r:id="rId3"/>
    <p:sldId id="288" r:id="rId4"/>
    <p:sldId id="270" r:id="rId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846"/>
    <a:srgbClr val="D8B832"/>
    <a:srgbClr val="FFBE05"/>
    <a:srgbClr val="F2CD00"/>
    <a:srgbClr val="00416A"/>
    <a:srgbClr val="A0284C"/>
    <a:srgbClr val="D8B85E"/>
    <a:srgbClr val="DCC070"/>
    <a:srgbClr val="1E3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0" autoAdjust="0"/>
    <p:restoredTop sz="88847" autoAdjust="0"/>
  </p:normalViewPr>
  <p:slideViewPr>
    <p:cSldViewPr snapToGrid="0">
      <p:cViewPr varScale="1">
        <p:scale>
          <a:sx n="87" d="100"/>
          <a:sy n="87" d="100"/>
        </p:scale>
        <p:origin x="950"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E387A35C-FE16-4401-8225-4521579CB0E4}" type="datetimeFigureOut">
              <a:rPr lang="en-US" smtClean="0"/>
              <a:t>2/13/2019</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230065EF-5B0B-4527-B697-707380E472D5}" type="slidenum">
              <a:rPr lang="en-US" smtClean="0"/>
              <a:t>‹#›</a:t>
            </a:fld>
            <a:endParaRPr lang="en-US"/>
          </a:p>
        </p:txBody>
      </p:sp>
    </p:spTree>
    <p:extLst>
      <p:ext uri="{BB962C8B-B14F-4D97-AF65-F5344CB8AC3E}">
        <p14:creationId xmlns:p14="http://schemas.microsoft.com/office/powerpoint/2010/main" val="1519160728"/>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18T16:09:57.360"/>
    </inkml:context>
    <inkml:brush xml:id="br0">
      <inkml:brushProperty name="width" value="0.05" units="cm"/>
      <inkml:brushProperty name="height" value="0.05" units="cm"/>
    </inkml:brush>
  </inkml:definitions>
  <inkml:traceGroup>
    <inkml:annotationXML>
      <emma:emma xmlns:emma="http://www.w3.org/2003/04/emma" version="1.0">
        <emma:interpretation id="{DBFDDA02-9F01-45C1-BF11-C9918CE0F95A}" emma:medium="tactile" emma:mode="ink">
          <msink:context xmlns:msink="http://schemas.microsoft.com/ink/2010/main" type="writingRegion" rotatedBoundingBox="1173,1125 1188,1125 1188,1140 1173,1140"/>
        </emma:interpretation>
      </emma:emma>
    </inkml:annotationXML>
    <inkml:traceGroup>
      <inkml:annotationXML>
        <emma:emma xmlns:emma="http://www.w3.org/2003/04/emma" version="1.0">
          <emma:interpretation id="{2EF3A6D8-2DBA-44EA-BB84-F71448F32D89}" emma:medium="tactile" emma:mode="ink">
            <msink:context xmlns:msink="http://schemas.microsoft.com/ink/2010/main" type="paragraph" rotatedBoundingBox="1173,1125 1188,1125 1188,1140 1173,1140" alignmentLevel="1"/>
          </emma:interpretation>
        </emma:emma>
      </inkml:annotationXML>
      <inkml:traceGroup>
        <inkml:annotationXML>
          <emma:emma xmlns:emma="http://www.w3.org/2003/04/emma" version="1.0">
            <emma:interpretation id="{3095C8D4-FFF5-4492-B995-6C18F77D0B29}" emma:medium="tactile" emma:mode="ink">
              <msink:context xmlns:msink="http://schemas.microsoft.com/ink/2010/main" type="line" rotatedBoundingBox="1173,1125 1188,1125 1188,1140 1173,1140"/>
            </emma:interpretation>
          </emma:emma>
        </inkml:annotationXML>
        <inkml:traceGroup>
          <inkml:annotationXML>
            <emma:emma xmlns:emma="http://www.w3.org/2003/04/emma" version="1.0">
              <emma:interpretation id="{3D22B72E-8A8E-4226-8662-1F1CB26AC21B}" emma:medium="tactile" emma:mode="ink">
                <msink:context xmlns:msink="http://schemas.microsoft.com/ink/2010/main" type="inkWord" rotatedBoundingBox="1173,1125 1188,1125 1188,1140 1173,1140"/>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1 1 0,'0'0'224,"0"0"-32,0 0-96,0 0 65,0 0-33,0 0 32,0 0 128,0 0 0,0 0-95,0 0-1,0 0-64,0 0-64,0 0-32,0 0 0,0 0 32,0 0-32,0 0-32,0 0 0,0 0 0,0 0 32,0 0-32,0 0 0,0 0 0,0 0 0,0 0-32,0 0-192,0 0-96,0 0-97,0 0-223,0 0-33</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16:40:01.099"/>
    </inkml:context>
    <inkml:brush xml:id="br0">
      <inkml:brushProperty name="width" value="0.05" units="cm"/>
      <inkml:brushProperty name="height" value="0.05" units="cm"/>
    </inkml:brush>
  </inkml:definitions>
  <inkml:traceGroup>
    <inkml:annotationXML>
      <emma:emma xmlns:emma="http://www.w3.org/2003/04/emma" version="1.0">
        <emma:interpretation id="{0E13C1C7-6FAB-4E68-ADFC-5B813B7C1058}" emma:medium="tactile" emma:mode="ink">
          <msink:context xmlns:msink="http://schemas.microsoft.com/ink/2010/main" type="writingRegion" rotatedBoundingBox="27318,17211 27372,17211 27372,17319 27318,17319"/>
        </emma:interpretation>
      </emma:emma>
    </inkml:annotationXML>
    <inkml:traceGroup>
      <inkml:annotationXML>
        <emma:emma xmlns:emma="http://www.w3.org/2003/04/emma" version="1.0">
          <emma:interpretation id="{EFCEBCAC-36D5-4F24-98B0-04FDDD4D49E7}" emma:medium="tactile" emma:mode="ink">
            <msink:context xmlns:msink="http://schemas.microsoft.com/ink/2010/main" type="paragraph" rotatedBoundingBox="27318,17211 27372,17211 27372,17319 27318,17319" alignmentLevel="1"/>
          </emma:interpretation>
        </emma:emma>
      </inkml:annotationXML>
      <inkml:traceGroup>
        <inkml:annotationXML>
          <emma:emma xmlns:emma="http://www.w3.org/2003/04/emma" version="1.0">
            <emma:interpretation id="{02048C3A-3CFE-4D80-AA99-2A39DF3F837F}" emma:medium="tactile" emma:mode="ink">
              <msink:context xmlns:msink="http://schemas.microsoft.com/ink/2010/main" type="line" rotatedBoundingBox="27318,17211 27372,17211 27372,17319 27318,17319"/>
            </emma:interpretation>
          </emma:emma>
        </inkml:annotationXML>
        <inkml:traceGroup>
          <inkml:annotationXML>
            <emma:emma xmlns:emma="http://www.w3.org/2003/04/emma" version="1.0">
              <emma:interpretation id="{7779F1BC-1A8C-41E5-9206-4653DC0ABF3F}" emma:medium="tactile" emma:mode="ink">
                <msink:context xmlns:msink="http://schemas.microsoft.com/ink/2010/main" type="inkWord" rotatedBoundingBox="27318,17211 27372,17211 27372,17319 27318,17319"/>
              </emma:interpretation>
              <emma:one-of disjunction-type="recognition" id="oneOf0">
                <emma:interpretation id="interp0" emma:lang="en-US" emma:confidence="0">
                  <emma:literal>•</emma:literal>
                </emma:interpretation>
                <emma:interpretation id="interp1" emma:lang="en-US" emma:confidence="0">
                  <emma:literal>G</emma:literal>
                </emma:interpretation>
                <emma:interpretation id="interp2" emma:lang="en-US" emma:confidence="0">
                  <emma:literal>r</emma:literal>
                </emma:interpretation>
                <emma:interpretation id="interp3" emma:lang="en-US" emma:confidence="0">
                  <emma:literal>f</emma:literal>
                </emma:interpretation>
                <emma:interpretation id="interp4" emma:lang="en-US" emma:confidence="0">
                  <emma:literal>.</emma:literal>
                </emma:interpretation>
              </emma:one-of>
            </emma:emma>
          </inkml:annotationXML>
          <inkml:trace contextRef="#ctx0" brushRef="#br0">27 109 0,'0'0'352,"0"0"-63,0 0 127,0 0-32,0 0-159,0 0-1,0 0-64,0 0-32,0 0-32,0 0-64,0-27 0,0 27 0,-27 0-32,27-27 0,0 27 32,0 0 0,0 0-32,0 0-32,0 0 0,0-27 0,0 27-256,27 0-321,0-27-352</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B8B34B4-0DAC-4C17-B484-320AB1570CDC}" type="datetimeFigureOut">
              <a:rPr lang="en-US" smtClean="0"/>
              <a:t>2/13/2019</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A3688F50-7C5E-4630-BBD8-8950DF35ABB8}" type="slidenum">
              <a:rPr lang="en-US" smtClean="0"/>
              <a:t>‹#›</a:t>
            </a:fld>
            <a:endParaRPr lang="en-US"/>
          </a:p>
        </p:txBody>
      </p:sp>
    </p:spTree>
    <p:extLst>
      <p:ext uri="{BB962C8B-B14F-4D97-AF65-F5344CB8AC3E}">
        <p14:creationId xmlns:p14="http://schemas.microsoft.com/office/powerpoint/2010/main" val="21878131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lvl="1" indent="0">
              <a:buFont typeface="Arial" panose="020B0604020202020204" pitchFamily="34" charset="0"/>
              <a:buNone/>
            </a:pPr>
            <a:endParaRPr lang="en-US" b="0" baseline="0" dirty="0"/>
          </a:p>
          <a:p>
            <a:pPr marL="0" indent="0">
              <a:buFont typeface="Arial" panose="020B0604020202020204" pitchFamily="34" charset="0"/>
              <a:buNone/>
            </a:pPr>
            <a:endParaRPr lang="en-US" b="1" dirty="0"/>
          </a:p>
          <a:p>
            <a:endParaRPr lang="en-US" dirty="0"/>
          </a:p>
          <a:p>
            <a:pPr marL="171450" indent="-171450">
              <a:buFont typeface="Arial" panose="020B0604020202020204" pitchFamily="34" charset="0"/>
              <a:buChar char="•"/>
            </a:pPr>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a:t>
            </a:fld>
            <a:endParaRPr lang="en-US"/>
          </a:p>
        </p:txBody>
      </p:sp>
    </p:spTree>
    <p:extLst>
      <p:ext uri="{BB962C8B-B14F-4D97-AF65-F5344CB8AC3E}">
        <p14:creationId xmlns:p14="http://schemas.microsoft.com/office/powerpoint/2010/main" val="132643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2</a:t>
            </a:fld>
            <a:endParaRPr lang="en-US"/>
          </a:p>
        </p:txBody>
      </p:sp>
    </p:spTree>
    <p:extLst>
      <p:ext uri="{BB962C8B-B14F-4D97-AF65-F5344CB8AC3E}">
        <p14:creationId xmlns:p14="http://schemas.microsoft.com/office/powerpoint/2010/main" val="233239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3</a:t>
            </a:fld>
            <a:endParaRPr lang="en-US"/>
          </a:p>
        </p:txBody>
      </p:sp>
    </p:spTree>
    <p:extLst>
      <p:ext uri="{BB962C8B-B14F-4D97-AF65-F5344CB8AC3E}">
        <p14:creationId xmlns:p14="http://schemas.microsoft.com/office/powerpoint/2010/main" val="4229061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4</a:t>
            </a:fld>
            <a:endParaRPr lang="en-US"/>
          </a:p>
        </p:txBody>
      </p:sp>
    </p:spTree>
    <p:extLst>
      <p:ext uri="{BB962C8B-B14F-4D97-AF65-F5344CB8AC3E}">
        <p14:creationId xmlns:p14="http://schemas.microsoft.com/office/powerpoint/2010/main" val="2321296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0" baseline="0">
                <a:solidFill>
                  <a:srgbClr val="00416A"/>
                </a:solidFill>
                <a:latin typeface="Arial Narrow" panose="020B0606020202030204" pitchFamily="34" charset="0"/>
              </a:defRPr>
            </a:lvl1pPr>
          </a:lstStyle>
          <a:p>
            <a:r>
              <a:rPr lang="en-US" dirty="0"/>
              <a:t>Select to edit title</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A02842"/>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469" y="5299578"/>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2111584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57350" indent="-28575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08362678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4744545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18785830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rgbClr val="1E384B"/>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15720425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34275115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84864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customXml" Target="../ink/ink1.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mc:AlternateContent xmlns:mc="http://schemas.openxmlformats.org/markup-compatibility/2006" xmlns:p14="http://schemas.microsoft.com/office/powerpoint/2010/main">
        <mc:Choice Requires="p14">
          <p:contentPart p14:bwMode="auto" r:id="rId10">
            <p14:nvContentPartPr>
              <p14:cNvPr id="4" name="Ink 3"/>
              <p14:cNvContentPartPr/>
              <p14:nvPr userDrawn="1"/>
            </p14:nvContentPartPr>
            <p14:xfrm>
              <a:off x="422348" y="405245"/>
              <a:ext cx="360" cy="360"/>
            </p14:xfrm>
          </p:contentPart>
        </mc:Choice>
        <mc:Fallback xmlns="">
          <p:pic>
            <p:nvPicPr>
              <p:cNvPr id="4" name="Ink 3"/>
              <p:cNvPicPr/>
              <p:nvPr/>
            </p:nvPicPr>
            <p:blipFill>
              <a:blip r:embed="rId11"/>
              <a:stretch>
                <a:fillRect/>
              </a:stretch>
            </p:blipFill>
            <p:spPr>
              <a:xfrm>
                <a:off x="419108" y="402005"/>
                <a:ext cx="6840" cy="6840"/>
              </a:xfrm>
              <a:prstGeom prst="rect">
                <a:avLst/>
              </a:prstGeom>
            </p:spPr>
          </p:pic>
        </mc:Fallback>
      </mc:AlternateContent>
      <p:pic>
        <p:nvPicPr>
          <p:cNvPr id="5" name="Picture 4"/>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5888889"/>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5" r:id="rId3"/>
    <p:sldLayoutId id="2147483679" r:id="rId4"/>
    <p:sldLayoutId id="2147483676" r:id="rId5"/>
    <p:sldLayoutId id="2147483677" r:id="rId6"/>
    <p:sldLayoutId id="2147483681"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74844"/>
            <a:ext cx="8229600" cy="2366855"/>
          </a:xfrm>
        </p:spPr>
        <p:txBody>
          <a:bodyPr/>
          <a:lstStyle/>
          <a:p>
            <a:r>
              <a:rPr lang="en-US" dirty="0"/>
              <a:t>Southeast Region </a:t>
            </a:r>
            <a:br>
              <a:rPr lang="en-US" dirty="0"/>
            </a:br>
            <a:r>
              <a:rPr lang="en-US" dirty="0"/>
              <a:t>Permit Submission</a:t>
            </a:r>
            <a:endParaRPr lang="en-US" sz="5000" dirty="0"/>
          </a:p>
        </p:txBody>
      </p:sp>
      <p:sp>
        <p:nvSpPr>
          <p:cNvPr id="3" name="Text Placeholder 2"/>
          <p:cNvSpPr>
            <a:spLocks noGrp="1"/>
          </p:cNvSpPr>
          <p:nvPr>
            <p:ph type="body" sz="quarter" idx="10"/>
          </p:nvPr>
        </p:nvSpPr>
        <p:spPr>
          <a:xfrm>
            <a:off x="457200" y="4199190"/>
            <a:ext cx="8229600" cy="567260"/>
          </a:xfrm>
        </p:spPr>
        <p:txBody>
          <a:bodyPr/>
          <a:lstStyle/>
          <a:p>
            <a:r>
              <a:rPr lang="en-US" dirty="0"/>
              <a:t>Greg Berry P.E.</a:t>
            </a:r>
          </a:p>
        </p:txBody>
      </p:sp>
      <mc:AlternateContent xmlns:mc="http://schemas.openxmlformats.org/markup-compatibility/2006" xmlns:p14="http://schemas.microsoft.com/office/powerpoint/2010/main">
        <mc:Choice Requires="p14">
          <p:contentPart p14:bwMode="auto" r:id="rId3">
            <p14:nvContentPartPr>
              <p14:cNvPr id="9" name="Ink 8"/>
              <p14:cNvContentPartPr/>
              <p14:nvPr/>
            </p14:nvContentPartPr>
            <p14:xfrm>
              <a:off x="9834564" y="6196197"/>
              <a:ext cx="19800" cy="39240"/>
            </p14:xfrm>
          </p:contentPart>
        </mc:Choice>
        <mc:Fallback xmlns="">
          <p:pic>
            <p:nvPicPr>
              <p:cNvPr id="9" name="Ink 8"/>
              <p:cNvPicPr/>
              <p:nvPr/>
            </p:nvPicPr>
            <p:blipFill>
              <a:blip r:embed="rId5"/>
              <a:stretch>
                <a:fillRect/>
              </a:stretch>
            </p:blipFill>
            <p:spPr>
              <a:xfrm>
                <a:off x="9831324" y="6193677"/>
                <a:ext cx="25560" cy="45000"/>
              </a:xfrm>
              <a:prstGeom prst="rect">
                <a:avLst/>
              </a:prstGeom>
            </p:spPr>
          </p:pic>
        </mc:Fallback>
      </mc:AlternateContent>
      <p:sp>
        <p:nvSpPr>
          <p:cNvPr id="10" name="Text Placeholder 9"/>
          <p:cNvSpPr>
            <a:spLocks noGrp="1"/>
          </p:cNvSpPr>
          <p:nvPr>
            <p:ph type="body" sz="quarter" idx="13"/>
          </p:nvPr>
        </p:nvSpPr>
        <p:spPr>
          <a:xfrm>
            <a:off x="457200" y="4921041"/>
            <a:ext cx="8229600" cy="482600"/>
          </a:xfrm>
        </p:spPr>
        <p:txBody>
          <a:bodyPr/>
          <a:lstStyle/>
          <a:p>
            <a:r>
              <a:rPr lang="en-US" dirty="0"/>
              <a:t>February 2019</a:t>
            </a:r>
          </a:p>
        </p:txBody>
      </p:sp>
    </p:spTree>
    <p:extLst>
      <p:ext uri="{BB962C8B-B14F-4D97-AF65-F5344CB8AC3E}">
        <p14:creationId xmlns:p14="http://schemas.microsoft.com/office/powerpoint/2010/main" val="250492005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a:xfrm>
            <a:off x="628650" y="2286000"/>
            <a:ext cx="7886700" cy="2346290"/>
          </a:xfrm>
        </p:spPr>
        <p:txBody>
          <a:bodyPr/>
          <a:lstStyle/>
          <a:p>
            <a:r>
              <a:rPr lang="en-US" sz="3500" dirty="0"/>
              <a:t>To provide requests to add information in permit request submittals to make processing more efficient</a:t>
            </a:r>
          </a:p>
          <a:p>
            <a:pPr marL="0" indent="0">
              <a:buNone/>
            </a:pPr>
            <a:endParaRPr lang="en-US" sz="3500" dirty="0"/>
          </a:p>
          <a:p>
            <a:r>
              <a:rPr lang="en-US" sz="3500" dirty="0"/>
              <a:t>To review permits submittal requirements. </a:t>
            </a:r>
          </a:p>
        </p:txBody>
      </p:sp>
    </p:spTree>
    <p:extLst>
      <p:ext uri="{BB962C8B-B14F-4D97-AF65-F5344CB8AC3E}">
        <p14:creationId xmlns:p14="http://schemas.microsoft.com/office/powerpoint/2010/main" val="45788883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631" y="175847"/>
            <a:ext cx="7886700" cy="1325563"/>
          </a:xfrm>
        </p:spPr>
        <p:txBody>
          <a:bodyPr/>
          <a:lstStyle/>
          <a:p>
            <a:r>
              <a:rPr lang="en-US" dirty="0"/>
              <a:t>Permit process Defined in</a:t>
            </a:r>
            <a:br>
              <a:rPr lang="en-US" dirty="0"/>
            </a:br>
            <a:r>
              <a:rPr lang="en-US" dirty="0"/>
              <a:t>HMM 9-15-15</a:t>
            </a:r>
          </a:p>
        </p:txBody>
      </p:sp>
      <p:sp>
        <p:nvSpPr>
          <p:cNvPr id="3" name="Content Placeholder 2"/>
          <p:cNvSpPr>
            <a:spLocks noGrp="1"/>
          </p:cNvSpPr>
          <p:nvPr>
            <p:ph idx="1"/>
          </p:nvPr>
        </p:nvSpPr>
        <p:spPr>
          <a:xfrm>
            <a:off x="650631" y="1340198"/>
            <a:ext cx="7886700" cy="5341955"/>
          </a:xfrm>
        </p:spPr>
        <p:txBody>
          <a:bodyPr/>
          <a:lstStyle/>
          <a:p>
            <a:pPr lvl="1"/>
            <a:r>
              <a:rPr lang="en-US" dirty="0"/>
              <a:t>Permit Drawings:</a:t>
            </a:r>
          </a:p>
          <a:p>
            <a:pPr lvl="2"/>
            <a:r>
              <a:rPr lang="en-US" dirty="0"/>
              <a:t>9-15-15 </a:t>
            </a:r>
          </a:p>
          <a:p>
            <a:pPr lvl="2"/>
            <a:r>
              <a:rPr lang="en-US" sz="1800" b="1" u="sng" dirty="0"/>
              <a:t>2.3 </a:t>
            </a:r>
          </a:p>
          <a:p>
            <a:pPr lvl="2"/>
            <a:r>
              <a:rPr lang="en-US" sz="1800" dirty="0"/>
              <a:t>Each permit application shall contain adequate drawings showing the proposed location of the utility facility within the ROW with respect to the existing highway, any proposed highway improvement, and any existing utility facilities.  </a:t>
            </a:r>
            <a:r>
              <a:rPr lang="en-US" sz="1800" dirty="0">
                <a:highlight>
                  <a:srgbClr val="FFFF00"/>
                </a:highlight>
              </a:rPr>
              <a:t>The details shall include dimensions from the proposed utility installation to the commonly accepted ROW line and edge of the traveled way. </a:t>
            </a:r>
          </a:p>
          <a:p>
            <a:pPr lvl="3"/>
            <a:r>
              <a:rPr lang="en-US" dirty="0">
                <a:highlight>
                  <a:srgbClr val="FFFF00"/>
                </a:highlight>
              </a:rPr>
              <a:t>Please show other existing utilities.  </a:t>
            </a:r>
          </a:p>
          <a:p>
            <a:pPr lvl="1"/>
            <a:r>
              <a:rPr lang="en-US" dirty="0">
                <a:highlight>
                  <a:srgbClr val="FFFF00"/>
                </a:highlight>
              </a:rPr>
              <a:t>2.4 Installation Information</a:t>
            </a:r>
          </a:p>
          <a:p>
            <a:pPr lvl="2"/>
            <a:r>
              <a:rPr lang="en-US" dirty="0"/>
              <a:t>1.	</a:t>
            </a:r>
            <a:r>
              <a:rPr lang="en-US" sz="1800" dirty="0"/>
              <a:t>A general description of the location, size, type, nature, and extent of the utility facilities to be installed or to be adjusted, and the impact on the utility's existing facilities to remain in place within the ROW.  This includes operating voltages for transmission lines, fiber counts, gas line pressures, etc.</a:t>
            </a:r>
          </a:p>
          <a:p>
            <a:pPr lvl="2"/>
            <a:r>
              <a:rPr lang="en-US" sz="1800" dirty="0"/>
              <a:t>2.	A description of proposed construction procedures, special traffic control and protection measures, erosion control measures, proposed access points, coordination of activities with the highway contractor, and trees/vegetation to be removed and replaced.</a:t>
            </a:r>
          </a:p>
          <a:p>
            <a:pPr lvl="2"/>
            <a:endParaRPr lang="en-US" dirty="0">
              <a:highlight>
                <a:srgbClr val="FFFF00"/>
              </a:highlight>
            </a:endParaRPr>
          </a:p>
        </p:txBody>
      </p:sp>
    </p:spTree>
    <p:extLst>
      <p:ext uri="{BB962C8B-B14F-4D97-AF65-F5344CB8AC3E}">
        <p14:creationId xmlns:p14="http://schemas.microsoft.com/office/powerpoint/2010/main" val="28296758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requested on Submission Email</a:t>
            </a:r>
          </a:p>
        </p:txBody>
      </p:sp>
      <p:sp>
        <p:nvSpPr>
          <p:cNvPr id="3" name="Content Placeholder 2"/>
          <p:cNvSpPr>
            <a:spLocks noGrp="1"/>
          </p:cNvSpPr>
          <p:nvPr>
            <p:ph idx="1"/>
          </p:nvPr>
        </p:nvSpPr>
        <p:spPr>
          <a:xfrm>
            <a:off x="628650" y="1683098"/>
            <a:ext cx="7886700" cy="4999055"/>
          </a:xfrm>
        </p:spPr>
        <p:txBody>
          <a:bodyPr/>
          <a:lstStyle/>
          <a:p>
            <a:pPr lvl="1"/>
            <a:endParaRPr lang="en-US" sz="3200" dirty="0"/>
          </a:p>
          <a:p>
            <a:pPr lvl="0"/>
            <a:r>
              <a:rPr lang="en-US" dirty="0"/>
              <a:t>Please make sure Work Request or Project # is always in subject line of email.  This is already almost always done, that is appreciated.</a:t>
            </a:r>
          </a:p>
          <a:p>
            <a:pPr lvl="0"/>
            <a:r>
              <a:rPr lang="en-US" dirty="0"/>
              <a:t>Include a note in the email that states the location; Municipality, County, and highway, and a close crossing road, so the location is easy to nail down.</a:t>
            </a:r>
          </a:p>
          <a:p>
            <a:pPr lvl="0"/>
            <a:r>
              <a:rPr lang="en-US" dirty="0"/>
              <a:t>Identify in the note The type </a:t>
            </a:r>
            <a:r>
              <a:rPr lang="en-US" dirty="0" err="1"/>
              <a:t>ofr</a:t>
            </a:r>
            <a:r>
              <a:rPr lang="en-US" dirty="0"/>
              <a:t> facility to be installed.  </a:t>
            </a:r>
          </a:p>
          <a:p>
            <a:pPr marL="0" lvl="0" indent="0">
              <a:buNone/>
            </a:pPr>
            <a:endParaRPr lang="en-US" dirty="0"/>
          </a:p>
          <a:p>
            <a:r>
              <a:rPr lang="en-US" dirty="0"/>
              <a:t>For Project permits:</a:t>
            </a:r>
          </a:p>
          <a:p>
            <a:pPr lvl="1"/>
            <a:r>
              <a:rPr lang="en-US" dirty="0"/>
              <a:t>All of the above plus the WisDOT project number included in the subject line.  Sometimes it is on the application, sometimes it is not.</a:t>
            </a:r>
          </a:p>
          <a:p>
            <a:pPr lvl="1"/>
            <a:endParaRPr lang="en-US" dirty="0"/>
          </a:p>
        </p:txBody>
      </p:sp>
    </p:spTree>
    <p:extLst>
      <p:ext uri="{BB962C8B-B14F-4D97-AF65-F5344CB8AC3E}">
        <p14:creationId xmlns:p14="http://schemas.microsoft.com/office/powerpoint/2010/main" val="471877885"/>
      </p:ext>
    </p:extLst>
  </p:cSld>
  <p:clrMapOvr>
    <a:masterClrMapping/>
  </p:clrMapOvr>
  <p:transition spd="slow">
    <p:fade/>
  </p:transition>
</p:sld>
</file>

<file path=ppt/theme/theme1.xml><?xml version="1.0" encoding="utf-8"?>
<a:theme xmlns:a="http://schemas.openxmlformats.org/drawingml/2006/main" name="WisDOT template standard screen gray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2597</TotalTime>
  <Words>160</Words>
  <Application>Microsoft Office PowerPoint</Application>
  <PresentationFormat>On-screen Show (4:3)</PresentationFormat>
  <Paragraphs>44</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Narrow</vt:lpstr>
      <vt:lpstr>Calibri</vt:lpstr>
      <vt:lpstr>Wingdings</vt:lpstr>
      <vt:lpstr>WisDOT template standard screen gray background</vt:lpstr>
      <vt:lpstr>Southeast Region  Permit Submission</vt:lpstr>
      <vt:lpstr>Purpose</vt:lpstr>
      <vt:lpstr>Permit process Defined in HMM 9-15-15</vt:lpstr>
      <vt:lpstr>Information requested on Submission Email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KIRKPATRICK, MARY K</dc:creator>
  <cp:lastModifiedBy>Berry, Gregory A - DOT</cp:lastModifiedBy>
  <cp:revision>142</cp:revision>
  <cp:lastPrinted>2017-04-24T18:31:24Z</cp:lastPrinted>
  <dcterms:created xsi:type="dcterms:W3CDTF">2017-03-13T20:15:47Z</dcterms:created>
  <dcterms:modified xsi:type="dcterms:W3CDTF">2019-02-13T21:40:32Z</dcterms:modified>
</cp:coreProperties>
</file>