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ink/ink1.xml" ContentType="application/inkml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2.xml" ContentType="application/inkml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handoutMasterIdLst>
    <p:handoutMasterId r:id="rId14"/>
  </p:handoutMasterIdLst>
  <p:sldIdLst>
    <p:sldId id="262" r:id="rId2"/>
    <p:sldId id="268" r:id="rId3"/>
    <p:sldId id="263" r:id="rId4"/>
    <p:sldId id="269" r:id="rId5"/>
    <p:sldId id="270" r:id="rId6"/>
    <p:sldId id="271" r:id="rId7"/>
    <p:sldId id="273" r:id="rId8"/>
    <p:sldId id="276" r:id="rId9"/>
    <p:sldId id="274" r:id="rId10"/>
    <p:sldId id="272" r:id="rId11"/>
    <p:sldId id="275" r:id="rId12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16A"/>
    <a:srgbClr val="D8B846"/>
    <a:srgbClr val="D8B832"/>
    <a:srgbClr val="FFBE05"/>
    <a:srgbClr val="F2CD00"/>
    <a:srgbClr val="A0284C"/>
    <a:srgbClr val="D8B85E"/>
    <a:srgbClr val="DCC070"/>
    <a:srgbClr val="1E38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0" autoAdjust="0"/>
    <p:restoredTop sz="84818" autoAdjust="0"/>
  </p:normalViewPr>
  <p:slideViewPr>
    <p:cSldViewPr snapToGrid="0">
      <p:cViewPr varScale="1">
        <p:scale>
          <a:sx n="73" d="100"/>
          <a:sy n="73" d="100"/>
        </p:scale>
        <p:origin x="114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5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26B94E-FC7D-4550-A50C-D965D5154727}" type="doc">
      <dgm:prSet loTypeId="urn:microsoft.com/office/officeart/2005/8/layout/bProcess3" loCatId="process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4A36AAB1-40D2-43C8-86B5-F8B4FC9242FE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/>
            <a:t>Utility emails </a:t>
          </a:r>
          <a:r>
            <a:rPr lang="en-US" dirty="0" smtClean="0"/>
            <a:t>completed application to DOT Permit Inbox</a:t>
          </a:r>
          <a:endParaRPr lang="en-US" dirty="0"/>
        </a:p>
      </dgm:t>
    </dgm:pt>
    <dgm:pt modelId="{039A1197-500B-420C-913B-D27C38072ECA}" type="parTrans" cxnId="{50F40BEB-7B01-439B-8502-D02E03BD7364}">
      <dgm:prSet/>
      <dgm:spPr/>
      <dgm:t>
        <a:bodyPr/>
        <a:lstStyle/>
        <a:p>
          <a:endParaRPr lang="en-US"/>
        </a:p>
      </dgm:t>
    </dgm:pt>
    <dgm:pt modelId="{00754F8E-07B5-41A4-9E2D-8E24EFA10D46}" type="sibTrans" cxnId="{50F40BEB-7B01-439B-8502-D02E03BD7364}">
      <dgm:prSet/>
      <dgm:spPr>
        <a:solidFill>
          <a:srgbClr val="7030A0"/>
        </a:solidFill>
      </dgm:spPr>
      <dgm:t>
        <a:bodyPr/>
        <a:lstStyle/>
        <a:p>
          <a:endParaRPr lang="en-US"/>
        </a:p>
      </dgm:t>
    </dgm:pt>
    <dgm:pt modelId="{AB68E7D1-5138-48B2-9357-C0C5BBA804C4}">
      <dgm:prSet phldrT="[Text]"/>
      <dgm:spPr/>
      <dgm:t>
        <a:bodyPr/>
        <a:lstStyle/>
        <a:p>
          <a:r>
            <a:rPr lang="en-US" dirty="0" smtClean="0"/>
            <a:t>Permit Application is assigned to DOT Permit Coordinator</a:t>
          </a:r>
          <a:endParaRPr lang="en-US" dirty="0"/>
        </a:p>
      </dgm:t>
    </dgm:pt>
    <dgm:pt modelId="{37F97520-B41E-4C5F-BAD1-4113B4BD31E9}" type="parTrans" cxnId="{9F69A4EE-33EE-4010-8EEF-DAD4EDC758AF}">
      <dgm:prSet/>
      <dgm:spPr/>
      <dgm:t>
        <a:bodyPr/>
        <a:lstStyle/>
        <a:p>
          <a:endParaRPr lang="en-US"/>
        </a:p>
      </dgm:t>
    </dgm:pt>
    <dgm:pt modelId="{CC221299-8551-44DB-97E9-0380D06B25F0}" type="sibTrans" cxnId="{9F69A4EE-33EE-4010-8EEF-DAD4EDC758AF}">
      <dgm:prSet/>
      <dgm:spPr>
        <a:solidFill>
          <a:srgbClr val="7030A0"/>
        </a:solidFill>
      </dgm:spPr>
      <dgm:t>
        <a:bodyPr/>
        <a:lstStyle/>
        <a:p>
          <a:endParaRPr lang="en-US"/>
        </a:p>
      </dgm:t>
    </dgm:pt>
    <dgm:pt modelId="{5FE48216-6D15-439E-A0EF-52033E9090D7}">
      <dgm:prSet phldrT="[Text]"/>
      <dgm:spPr/>
      <dgm:t>
        <a:bodyPr/>
        <a:lstStyle/>
        <a:p>
          <a:r>
            <a:rPr lang="en-US" dirty="0" smtClean="0"/>
            <a:t>DOT Utilities reviews Permit Application</a:t>
          </a:r>
          <a:endParaRPr lang="en-US" dirty="0"/>
        </a:p>
      </dgm:t>
    </dgm:pt>
    <dgm:pt modelId="{E632EF37-7E23-461F-8C0B-E0233D77AA04}" type="parTrans" cxnId="{0DBDFEAE-E441-42A5-97FD-8DF8236C66F2}">
      <dgm:prSet/>
      <dgm:spPr/>
      <dgm:t>
        <a:bodyPr/>
        <a:lstStyle/>
        <a:p>
          <a:endParaRPr lang="en-US"/>
        </a:p>
      </dgm:t>
    </dgm:pt>
    <dgm:pt modelId="{442F47FF-3614-497F-AFEC-762FFF786A43}" type="sibTrans" cxnId="{0DBDFEAE-E441-42A5-97FD-8DF8236C66F2}">
      <dgm:prSet/>
      <dgm:spPr>
        <a:solidFill>
          <a:srgbClr val="7030A0"/>
        </a:solidFill>
      </dgm:spPr>
      <dgm:t>
        <a:bodyPr/>
        <a:lstStyle/>
        <a:p>
          <a:endParaRPr lang="en-US"/>
        </a:p>
      </dgm:t>
    </dgm:pt>
    <dgm:pt modelId="{A4DE2967-F2EB-4C9A-8668-10A62BBEEBE4}">
      <dgm:prSet phldrT="[Text]"/>
      <dgm:spPr/>
      <dgm:t>
        <a:bodyPr/>
        <a:lstStyle/>
        <a:p>
          <a:r>
            <a:rPr lang="en-US" dirty="0" smtClean="0"/>
            <a:t>DOT Utilities Approves/Denies Permit </a:t>
          </a:r>
          <a:r>
            <a:rPr lang="en-US" dirty="0" smtClean="0"/>
            <a:t>Application</a:t>
          </a:r>
          <a:endParaRPr lang="en-US" dirty="0"/>
        </a:p>
      </dgm:t>
    </dgm:pt>
    <dgm:pt modelId="{CEE62C2B-2250-4D51-80FA-9132FFFF7C8F}" type="parTrans" cxnId="{FAEAE183-7A8B-4A53-A161-150985A5AB83}">
      <dgm:prSet/>
      <dgm:spPr/>
      <dgm:t>
        <a:bodyPr/>
        <a:lstStyle/>
        <a:p>
          <a:endParaRPr lang="en-US"/>
        </a:p>
      </dgm:t>
    </dgm:pt>
    <dgm:pt modelId="{FE3EEA48-E11C-49F3-BD9F-6F49841C7D39}" type="sibTrans" cxnId="{FAEAE183-7A8B-4A53-A161-150985A5AB83}">
      <dgm:prSet/>
      <dgm:spPr>
        <a:solidFill>
          <a:srgbClr val="7030A0"/>
        </a:solidFill>
      </dgm:spPr>
      <dgm:t>
        <a:bodyPr/>
        <a:lstStyle/>
        <a:p>
          <a:endParaRPr lang="en-US"/>
        </a:p>
      </dgm:t>
    </dgm:pt>
    <dgm:pt modelId="{1E3F2E85-1709-4090-A18F-B9F07A75D3EE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/>
            <a:t>If Approved, Utility submits start and end work </a:t>
          </a:r>
          <a:r>
            <a:rPr lang="en-US" dirty="0" smtClean="0"/>
            <a:t>notices when work commences and ends</a:t>
          </a:r>
          <a:endParaRPr lang="en-US" dirty="0"/>
        </a:p>
      </dgm:t>
    </dgm:pt>
    <dgm:pt modelId="{E439ACED-8B62-4617-B4A0-7D4A5A394AA4}" type="parTrans" cxnId="{3745B3C5-80C8-4029-84EA-7F1C657501F9}">
      <dgm:prSet/>
      <dgm:spPr/>
      <dgm:t>
        <a:bodyPr/>
        <a:lstStyle/>
        <a:p>
          <a:endParaRPr lang="en-US"/>
        </a:p>
      </dgm:t>
    </dgm:pt>
    <dgm:pt modelId="{8E317D0E-9218-459F-9329-69DA630251B5}" type="sibTrans" cxnId="{3745B3C5-80C8-4029-84EA-7F1C657501F9}">
      <dgm:prSet/>
      <dgm:spPr/>
      <dgm:t>
        <a:bodyPr/>
        <a:lstStyle/>
        <a:p>
          <a:endParaRPr lang="en-US"/>
        </a:p>
      </dgm:t>
    </dgm:pt>
    <dgm:pt modelId="{E99236D9-320A-4B11-AB83-FB54DEA57D54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/>
            <a:t>Utility downloads Utility Permit Application</a:t>
          </a:r>
          <a:endParaRPr lang="en-US" dirty="0"/>
        </a:p>
      </dgm:t>
    </dgm:pt>
    <dgm:pt modelId="{812F02B0-D25F-40FB-B36C-1A4B14B614E5}" type="parTrans" cxnId="{7D39ECF0-1B1A-4B1B-B089-16EE4AA3A7BE}">
      <dgm:prSet/>
      <dgm:spPr/>
      <dgm:t>
        <a:bodyPr/>
        <a:lstStyle/>
        <a:p>
          <a:endParaRPr lang="en-US"/>
        </a:p>
      </dgm:t>
    </dgm:pt>
    <dgm:pt modelId="{AB3461F9-2CEA-4BED-976E-0D9F609451B7}" type="sibTrans" cxnId="{7D39ECF0-1B1A-4B1B-B089-16EE4AA3A7BE}">
      <dgm:prSet/>
      <dgm:spPr/>
      <dgm:t>
        <a:bodyPr/>
        <a:lstStyle/>
        <a:p>
          <a:endParaRPr lang="en-US" dirty="0"/>
        </a:p>
      </dgm:t>
    </dgm:pt>
    <dgm:pt modelId="{383148C2-7C76-421C-A638-10F8E800D2A5}" type="pres">
      <dgm:prSet presAssocID="{5126B94E-FC7D-4550-A50C-D965D515472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F3BD3BB-DBA3-4CA0-B3AC-5AFCD6972F5E}" type="pres">
      <dgm:prSet presAssocID="{E99236D9-320A-4B11-AB83-FB54DEA57D5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4F99A-DADB-4554-B40A-DCC13EE60A3B}" type="pres">
      <dgm:prSet presAssocID="{AB3461F9-2CEA-4BED-976E-0D9F609451B7}" presName="sibTrans" presStyleLbl="sibTrans1D1" presStyleIdx="0" presStyleCnt="5"/>
      <dgm:spPr/>
      <dgm:t>
        <a:bodyPr/>
        <a:lstStyle/>
        <a:p>
          <a:endParaRPr lang="en-US"/>
        </a:p>
      </dgm:t>
    </dgm:pt>
    <dgm:pt modelId="{9862A80F-E30A-4C8F-8BAF-9B810B199928}" type="pres">
      <dgm:prSet presAssocID="{AB3461F9-2CEA-4BED-976E-0D9F609451B7}" presName="connectorText" presStyleLbl="sibTrans1D1" presStyleIdx="0" presStyleCnt="5"/>
      <dgm:spPr/>
      <dgm:t>
        <a:bodyPr/>
        <a:lstStyle/>
        <a:p>
          <a:endParaRPr lang="en-US"/>
        </a:p>
      </dgm:t>
    </dgm:pt>
    <dgm:pt modelId="{32784D48-723E-4399-B315-B6C7ABE247E3}" type="pres">
      <dgm:prSet presAssocID="{4A36AAB1-40D2-43C8-86B5-F8B4FC9242F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82CD10-A3B6-4A6B-8B2A-0BA95402D82E}" type="pres">
      <dgm:prSet presAssocID="{00754F8E-07B5-41A4-9E2D-8E24EFA10D46}" presName="sibTrans" presStyleLbl="sibTrans1D1" presStyleIdx="1" presStyleCnt="5"/>
      <dgm:spPr/>
      <dgm:t>
        <a:bodyPr/>
        <a:lstStyle/>
        <a:p>
          <a:endParaRPr lang="en-US"/>
        </a:p>
      </dgm:t>
    </dgm:pt>
    <dgm:pt modelId="{7E1754B0-2F2D-46B8-BEC1-D9C1E3D67410}" type="pres">
      <dgm:prSet presAssocID="{00754F8E-07B5-41A4-9E2D-8E24EFA10D46}" presName="connectorText" presStyleLbl="sibTrans1D1" presStyleIdx="1" presStyleCnt="5"/>
      <dgm:spPr/>
      <dgm:t>
        <a:bodyPr/>
        <a:lstStyle/>
        <a:p>
          <a:endParaRPr lang="en-US"/>
        </a:p>
      </dgm:t>
    </dgm:pt>
    <dgm:pt modelId="{4C199C0C-5432-4AF2-90DF-2802AD2CFC1A}" type="pres">
      <dgm:prSet presAssocID="{AB68E7D1-5138-48B2-9357-C0C5BBA804C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F37128-2503-460F-8A8F-6BA18469BB31}" type="pres">
      <dgm:prSet presAssocID="{CC221299-8551-44DB-97E9-0380D06B25F0}" presName="sibTrans" presStyleLbl="sibTrans1D1" presStyleIdx="2" presStyleCnt="5"/>
      <dgm:spPr/>
      <dgm:t>
        <a:bodyPr/>
        <a:lstStyle/>
        <a:p>
          <a:endParaRPr lang="en-US"/>
        </a:p>
      </dgm:t>
    </dgm:pt>
    <dgm:pt modelId="{6FA36B46-A20D-45A7-963F-3BD75ABCB1CB}" type="pres">
      <dgm:prSet presAssocID="{CC221299-8551-44DB-97E9-0380D06B25F0}" presName="connectorText" presStyleLbl="sibTrans1D1" presStyleIdx="2" presStyleCnt="5"/>
      <dgm:spPr/>
      <dgm:t>
        <a:bodyPr/>
        <a:lstStyle/>
        <a:p>
          <a:endParaRPr lang="en-US"/>
        </a:p>
      </dgm:t>
    </dgm:pt>
    <dgm:pt modelId="{BDB3AB2C-9546-445C-8033-F43E7993EE7B}" type="pres">
      <dgm:prSet presAssocID="{5FE48216-6D15-439E-A0EF-52033E9090D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C51A77-5EB7-44DC-96CD-BF143DA2E232}" type="pres">
      <dgm:prSet presAssocID="{442F47FF-3614-497F-AFEC-762FFF786A43}" presName="sibTrans" presStyleLbl="sibTrans1D1" presStyleIdx="3" presStyleCnt="5"/>
      <dgm:spPr/>
      <dgm:t>
        <a:bodyPr/>
        <a:lstStyle/>
        <a:p>
          <a:endParaRPr lang="en-US"/>
        </a:p>
      </dgm:t>
    </dgm:pt>
    <dgm:pt modelId="{FC7E58FC-C73B-4C68-A10D-A0E7FFE110D0}" type="pres">
      <dgm:prSet presAssocID="{442F47FF-3614-497F-AFEC-762FFF786A43}" presName="connectorText" presStyleLbl="sibTrans1D1" presStyleIdx="3" presStyleCnt="5"/>
      <dgm:spPr/>
      <dgm:t>
        <a:bodyPr/>
        <a:lstStyle/>
        <a:p>
          <a:endParaRPr lang="en-US"/>
        </a:p>
      </dgm:t>
    </dgm:pt>
    <dgm:pt modelId="{DE449443-E136-4AFB-A4CE-AF5FD89EC05F}" type="pres">
      <dgm:prSet presAssocID="{A4DE2967-F2EB-4C9A-8668-10A62BBEEBE4}" presName="node" presStyleLbl="node1" presStyleIdx="4" presStyleCnt="6" custScaleX="1600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B21F3A-633D-489A-A2AF-352B0DA15F27}" type="pres">
      <dgm:prSet presAssocID="{FE3EEA48-E11C-49F3-BD9F-6F49841C7D39}" presName="sibTrans" presStyleLbl="sibTrans1D1" presStyleIdx="4" presStyleCnt="5"/>
      <dgm:spPr/>
      <dgm:t>
        <a:bodyPr/>
        <a:lstStyle/>
        <a:p>
          <a:endParaRPr lang="en-US"/>
        </a:p>
      </dgm:t>
    </dgm:pt>
    <dgm:pt modelId="{6239AF42-F02A-4350-9307-C587E83FE2BF}" type="pres">
      <dgm:prSet presAssocID="{FE3EEA48-E11C-49F3-BD9F-6F49841C7D39}" presName="connectorText" presStyleLbl="sibTrans1D1" presStyleIdx="4" presStyleCnt="5"/>
      <dgm:spPr/>
      <dgm:t>
        <a:bodyPr/>
        <a:lstStyle/>
        <a:p>
          <a:endParaRPr lang="en-US"/>
        </a:p>
      </dgm:t>
    </dgm:pt>
    <dgm:pt modelId="{A448FD2D-0943-461A-9F29-211EF1167C85}" type="pres">
      <dgm:prSet presAssocID="{1E3F2E85-1709-4090-A18F-B9F07A75D3EE}" presName="node" presStyleLbl="node1" presStyleIdx="5" presStyleCnt="6" custScaleX="1273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CB3CF0-6B29-4F78-A227-CF78334FF6E5}" type="presOf" srcId="{5126B94E-FC7D-4550-A50C-D965D5154727}" destId="{383148C2-7C76-421C-A638-10F8E800D2A5}" srcOrd="0" destOrd="0" presId="urn:microsoft.com/office/officeart/2005/8/layout/bProcess3"/>
    <dgm:cxn modelId="{44CFE7DE-3117-4B44-B0BC-E79AEBC7AB4B}" type="presOf" srcId="{AB3461F9-2CEA-4BED-976E-0D9F609451B7}" destId="{2D74F99A-DADB-4554-B40A-DCC13EE60A3B}" srcOrd="0" destOrd="0" presId="urn:microsoft.com/office/officeart/2005/8/layout/bProcess3"/>
    <dgm:cxn modelId="{9F69A4EE-33EE-4010-8EEF-DAD4EDC758AF}" srcId="{5126B94E-FC7D-4550-A50C-D965D5154727}" destId="{AB68E7D1-5138-48B2-9357-C0C5BBA804C4}" srcOrd="2" destOrd="0" parTransId="{37F97520-B41E-4C5F-BAD1-4113B4BD31E9}" sibTransId="{CC221299-8551-44DB-97E9-0380D06B25F0}"/>
    <dgm:cxn modelId="{7ECBF17D-0DC9-41B6-812C-D41AE9535372}" type="presOf" srcId="{FE3EEA48-E11C-49F3-BD9F-6F49841C7D39}" destId="{6239AF42-F02A-4350-9307-C587E83FE2BF}" srcOrd="1" destOrd="0" presId="urn:microsoft.com/office/officeart/2005/8/layout/bProcess3"/>
    <dgm:cxn modelId="{274AB04B-0430-46A8-A611-5124D653A65B}" type="presOf" srcId="{00754F8E-07B5-41A4-9E2D-8E24EFA10D46}" destId="{7E1754B0-2F2D-46B8-BEC1-D9C1E3D67410}" srcOrd="1" destOrd="0" presId="urn:microsoft.com/office/officeart/2005/8/layout/bProcess3"/>
    <dgm:cxn modelId="{29D72441-18D8-42D6-A4F8-0652681C709A}" type="presOf" srcId="{CC221299-8551-44DB-97E9-0380D06B25F0}" destId="{9DF37128-2503-460F-8A8F-6BA18469BB31}" srcOrd="0" destOrd="0" presId="urn:microsoft.com/office/officeart/2005/8/layout/bProcess3"/>
    <dgm:cxn modelId="{B398372B-A878-477B-82D8-7C5CD531C301}" type="presOf" srcId="{AB3461F9-2CEA-4BED-976E-0D9F609451B7}" destId="{9862A80F-E30A-4C8F-8BAF-9B810B199928}" srcOrd="1" destOrd="0" presId="urn:microsoft.com/office/officeart/2005/8/layout/bProcess3"/>
    <dgm:cxn modelId="{83C70EA6-BCEA-4081-997D-C939DF4E5374}" type="presOf" srcId="{AB68E7D1-5138-48B2-9357-C0C5BBA804C4}" destId="{4C199C0C-5432-4AF2-90DF-2802AD2CFC1A}" srcOrd="0" destOrd="0" presId="urn:microsoft.com/office/officeart/2005/8/layout/bProcess3"/>
    <dgm:cxn modelId="{C3331275-A765-493F-852E-77F036260B60}" type="presOf" srcId="{FE3EEA48-E11C-49F3-BD9F-6F49841C7D39}" destId="{A5B21F3A-633D-489A-A2AF-352B0DA15F27}" srcOrd="0" destOrd="0" presId="urn:microsoft.com/office/officeart/2005/8/layout/bProcess3"/>
    <dgm:cxn modelId="{0DBDFEAE-E441-42A5-97FD-8DF8236C66F2}" srcId="{5126B94E-FC7D-4550-A50C-D965D5154727}" destId="{5FE48216-6D15-439E-A0EF-52033E9090D7}" srcOrd="3" destOrd="0" parTransId="{E632EF37-7E23-461F-8C0B-E0233D77AA04}" sibTransId="{442F47FF-3614-497F-AFEC-762FFF786A43}"/>
    <dgm:cxn modelId="{3745B3C5-80C8-4029-84EA-7F1C657501F9}" srcId="{5126B94E-FC7D-4550-A50C-D965D5154727}" destId="{1E3F2E85-1709-4090-A18F-B9F07A75D3EE}" srcOrd="5" destOrd="0" parTransId="{E439ACED-8B62-4617-B4A0-7D4A5A394AA4}" sibTransId="{8E317D0E-9218-459F-9329-69DA630251B5}"/>
    <dgm:cxn modelId="{2A8FB087-7D9D-42D0-AB47-924F6BD280EA}" type="presOf" srcId="{442F47FF-3614-497F-AFEC-762FFF786A43}" destId="{7BC51A77-5EB7-44DC-96CD-BF143DA2E232}" srcOrd="0" destOrd="0" presId="urn:microsoft.com/office/officeart/2005/8/layout/bProcess3"/>
    <dgm:cxn modelId="{BAA09837-AD23-42EB-83DB-7C2F6F89D767}" type="presOf" srcId="{E99236D9-320A-4B11-AB83-FB54DEA57D54}" destId="{0F3BD3BB-DBA3-4CA0-B3AC-5AFCD6972F5E}" srcOrd="0" destOrd="0" presId="urn:microsoft.com/office/officeart/2005/8/layout/bProcess3"/>
    <dgm:cxn modelId="{B2AB745D-A216-4AF2-BCFA-AA77DB7851AC}" type="presOf" srcId="{1E3F2E85-1709-4090-A18F-B9F07A75D3EE}" destId="{A448FD2D-0943-461A-9F29-211EF1167C85}" srcOrd="0" destOrd="0" presId="urn:microsoft.com/office/officeart/2005/8/layout/bProcess3"/>
    <dgm:cxn modelId="{28F6EB03-0FCF-4645-B20A-6B88691D0E0C}" type="presOf" srcId="{5FE48216-6D15-439E-A0EF-52033E9090D7}" destId="{BDB3AB2C-9546-445C-8033-F43E7993EE7B}" srcOrd="0" destOrd="0" presId="urn:microsoft.com/office/officeart/2005/8/layout/bProcess3"/>
    <dgm:cxn modelId="{7D39ECF0-1B1A-4B1B-B089-16EE4AA3A7BE}" srcId="{5126B94E-FC7D-4550-A50C-D965D5154727}" destId="{E99236D9-320A-4B11-AB83-FB54DEA57D54}" srcOrd="0" destOrd="0" parTransId="{812F02B0-D25F-40FB-B36C-1A4B14B614E5}" sibTransId="{AB3461F9-2CEA-4BED-976E-0D9F609451B7}"/>
    <dgm:cxn modelId="{0A78074C-8C96-44EB-A88F-ACD6A48602AE}" type="presOf" srcId="{442F47FF-3614-497F-AFEC-762FFF786A43}" destId="{FC7E58FC-C73B-4C68-A10D-A0E7FFE110D0}" srcOrd="1" destOrd="0" presId="urn:microsoft.com/office/officeart/2005/8/layout/bProcess3"/>
    <dgm:cxn modelId="{50F40BEB-7B01-439B-8502-D02E03BD7364}" srcId="{5126B94E-FC7D-4550-A50C-D965D5154727}" destId="{4A36AAB1-40D2-43C8-86B5-F8B4FC9242FE}" srcOrd="1" destOrd="0" parTransId="{039A1197-500B-420C-913B-D27C38072ECA}" sibTransId="{00754F8E-07B5-41A4-9E2D-8E24EFA10D46}"/>
    <dgm:cxn modelId="{A0E1D6C5-5216-4302-8E7C-563D847749E6}" type="presOf" srcId="{CC221299-8551-44DB-97E9-0380D06B25F0}" destId="{6FA36B46-A20D-45A7-963F-3BD75ABCB1CB}" srcOrd="1" destOrd="0" presId="urn:microsoft.com/office/officeart/2005/8/layout/bProcess3"/>
    <dgm:cxn modelId="{FAEAE183-7A8B-4A53-A161-150985A5AB83}" srcId="{5126B94E-FC7D-4550-A50C-D965D5154727}" destId="{A4DE2967-F2EB-4C9A-8668-10A62BBEEBE4}" srcOrd="4" destOrd="0" parTransId="{CEE62C2B-2250-4D51-80FA-9132FFFF7C8F}" sibTransId="{FE3EEA48-E11C-49F3-BD9F-6F49841C7D39}"/>
    <dgm:cxn modelId="{2DE908FF-DB6F-4755-8619-FC28474C8DBB}" type="presOf" srcId="{00754F8E-07B5-41A4-9E2D-8E24EFA10D46}" destId="{0A82CD10-A3B6-4A6B-8B2A-0BA95402D82E}" srcOrd="0" destOrd="0" presId="urn:microsoft.com/office/officeart/2005/8/layout/bProcess3"/>
    <dgm:cxn modelId="{21C08262-AD0D-4042-9F34-B0C9886653F2}" type="presOf" srcId="{A4DE2967-F2EB-4C9A-8668-10A62BBEEBE4}" destId="{DE449443-E136-4AFB-A4CE-AF5FD89EC05F}" srcOrd="0" destOrd="0" presId="urn:microsoft.com/office/officeart/2005/8/layout/bProcess3"/>
    <dgm:cxn modelId="{2B508D04-43D3-448E-B327-8DAF1D09F85B}" type="presOf" srcId="{4A36AAB1-40D2-43C8-86B5-F8B4FC9242FE}" destId="{32784D48-723E-4399-B315-B6C7ABE247E3}" srcOrd="0" destOrd="0" presId="urn:microsoft.com/office/officeart/2005/8/layout/bProcess3"/>
    <dgm:cxn modelId="{7797F030-E3C9-45A9-9D6E-992DC4C99669}" type="presParOf" srcId="{383148C2-7C76-421C-A638-10F8E800D2A5}" destId="{0F3BD3BB-DBA3-4CA0-B3AC-5AFCD6972F5E}" srcOrd="0" destOrd="0" presId="urn:microsoft.com/office/officeart/2005/8/layout/bProcess3"/>
    <dgm:cxn modelId="{990F643B-663C-49B7-975F-868CF5D67069}" type="presParOf" srcId="{383148C2-7C76-421C-A638-10F8E800D2A5}" destId="{2D74F99A-DADB-4554-B40A-DCC13EE60A3B}" srcOrd="1" destOrd="0" presId="urn:microsoft.com/office/officeart/2005/8/layout/bProcess3"/>
    <dgm:cxn modelId="{AC85C27D-E76D-48CC-804D-E191F712B8A7}" type="presParOf" srcId="{2D74F99A-DADB-4554-B40A-DCC13EE60A3B}" destId="{9862A80F-E30A-4C8F-8BAF-9B810B199928}" srcOrd="0" destOrd="0" presId="urn:microsoft.com/office/officeart/2005/8/layout/bProcess3"/>
    <dgm:cxn modelId="{5DA5039A-EFC2-4ED0-9D87-E7AFD5F1A0FA}" type="presParOf" srcId="{383148C2-7C76-421C-A638-10F8E800D2A5}" destId="{32784D48-723E-4399-B315-B6C7ABE247E3}" srcOrd="2" destOrd="0" presId="urn:microsoft.com/office/officeart/2005/8/layout/bProcess3"/>
    <dgm:cxn modelId="{5AE2CF95-070E-437E-B455-7B7A4F8B0104}" type="presParOf" srcId="{383148C2-7C76-421C-A638-10F8E800D2A5}" destId="{0A82CD10-A3B6-4A6B-8B2A-0BA95402D82E}" srcOrd="3" destOrd="0" presId="urn:microsoft.com/office/officeart/2005/8/layout/bProcess3"/>
    <dgm:cxn modelId="{D31A352D-B5AB-40AE-8E35-19608C47BE93}" type="presParOf" srcId="{0A82CD10-A3B6-4A6B-8B2A-0BA95402D82E}" destId="{7E1754B0-2F2D-46B8-BEC1-D9C1E3D67410}" srcOrd="0" destOrd="0" presId="urn:microsoft.com/office/officeart/2005/8/layout/bProcess3"/>
    <dgm:cxn modelId="{CB333420-E8D0-4DF8-AF51-1422DF584DF3}" type="presParOf" srcId="{383148C2-7C76-421C-A638-10F8E800D2A5}" destId="{4C199C0C-5432-4AF2-90DF-2802AD2CFC1A}" srcOrd="4" destOrd="0" presId="urn:microsoft.com/office/officeart/2005/8/layout/bProcess3"/>
    <dgm:cxn modelId="{72177C10-67DF-4020-AD87-E7EE3788F2E1}" type="presParOf" srcId="{383148C2-7C76-421C-A638-10F8E800D2A5}" destId="{9DF37128-2503-460F-8A8F-6BA18469BB31}" srcOrd="5" destOrd="0" presId="urn:microsoft.com/office/officeart/2005/8/layout/bProcess3"/>
    <dgm:cxn modelId="{C375BA03-E0EB-433A-B3BB-D71034B729F9}" type="presParOf" srcId="{9DF37128-2503-460F-8A8F-6BA18469BB31}" destId="{6FA36B46-A20D-45A7-963F-3BD75ABCB1CB}" srcOrd="0" destOrd="0" presId="urn:microsoft.com/office/officeart/2005/8/layout/bProcess3"/>
    <dgm:cxn modelId="{F08C55C1-2423-4D1E-92E1-CDAA363AE462}" type="presParOf" srcId="{383148C2-7C76-421C-A638-10F8E800D2A5}" destId="{BDB3AB2C-9546-445C-8033-F43E7993EE7B}" srcOrd="6" destOrd="0" presId="urn:microsoft.com/office/officeart/2005/8/layout/bProcess3"/>
    <dgm:cxn modelId="{A015FDCD-F009-417E-931D-82ED651A2382}" type="presParOf" srcId="{383148C2-7C76-421C-A638-10F8E800D2A5}" destId="{7BC51A77-5EB7-44DC-96CD-BF143DA2E232}" srcOrd="7" destOrd="0" presId="urn:microsoft.com/office/officeart/2005/8/layout/bProcess3"/>
    <dgm:cxn modelId="{E8467965-74F1-4333-B54C-F67E9DE096A4}" type="presParOf" srcId="{7BC51A77-5EB7-44DC-96CD-BF143DA2E232}" destId="{FC7E58FC-C73B-4C68-A10D-A0E7FFE110D0}" srcOrd="0" destOrd="0" presId="urn:microsoft.com/office/officeart/2005/8/layout/bProcess3"/>
    <dgm:cxn modelId="{D62E02C1-8DD6-498A-BC63-72DE922A276B}" type="presParOf" srcId="{383148C2-7C76-421C-A638-10F8E800D2A5}" destId="{DE449443-E136-4AFB-A4CE-AF5FD89EC05F}" srcOrd="8" destOrd="0" presId="urn:microsoft.com/office/officeart/2005/8/layout/bProcess3"/>
    <dgm:cxn modelId="{D862E53D-E7E9-45F4-A02C-FE3076F6006B}" type="presParOf" srcId="{383148C2-7C76-421C-A638-10F8E800D2A5}" destId="{A5B21F3A-633D-489A-A2AF-352B0DA15F27}" srcOrd="9" destOrd="0" presId="urn:microsoft.com/office/officeart/2005/8/layout/bProcess3"/>
    <dgm:cxn modelId="{77071D74-986E-4457-AA3B-A847B327ADA1}" type="presParOf" srcId="{A5B21F3A-633D-489A-A2AF-352B0DA15F27}" destId="{6239AF42-F02A-4350-9307-C587E83FE2BF}" srcOrd="0" destOrd="0" presId="urn:microsoft.com/office/officeart/2005/8/layout/bProcess3"/>
    <dgm:cxn modelId="{4D05C611-32F1-440E-9EF4-CC11FFB8AF50}" type="presParOf" srcId="{383148C2-7C76-421C-A638-10F8E800D2A5}" destId="{A448FD2D-0943-461A-9F29-211EF1167C85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74F99A-DADB-4554-B40A-DCC13EE60A3B}">
      <dsp:nvSpPr>
        <dsp:cNvPr id="0" name=""/>
        <dsp:cNvSpPr/>
      </dsp:nvSpPr>
      <dsp:spPr>
        <a:xfrm>
          <a:off x="2636915" y="593955"/>
          <a:ext cx="45764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7648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2853533" y="637234"/>
        <a:ext cx="24412" cy="4882"/>
      </dsp:txXfrm>
    </dsp:sp>
    <dsp:sp modelId="{0F3BD3BB-DBA3-4CA0-B3AC-5AFCD6972F5E}">
      <dsp:nvSpPr>
        <dsp:cNvPr id="0" name=""/>
        <dsp:cNvSpPr/>
      </dsp:nvSpPr>
      <dsp:spPr>
        <a:xfrm>
          <a:off x="515897" y="2829"/>
          <a:ext cx="2122817" cy="1273690"/>
        </a:xfrm>
        <a:prstGeom prst="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Utility downloads Utility Permit Application</a:t>
          </a:r>
          <a:endParaRPr lang="en-US" sz="1700" kern="1200" dirty="0"/>
        </a:p>
      </dsp:txBody>
      <dsp:txXfrm>
        <a:off x="515897" y="2829"/>
        <a:ext cx="2122817" cy="1273690"/>
      </dsp:txXfrm>
    </dsp:sp>
    <dsp:sp modelId="{0A82CD10-A3B6-4A6B-8B2A-0BA95402D82E}">
      <dsp:nvSpPr>
        <dsp:cNvPr id="0" name=""/>
        <dsp:cNvSpPr/>
      </dsp:nvSpPr>
      <dsp:spPr>
        <a:xfrm>
          <a:off x="5247981" y="593955"/>
          <a:ext cx="45764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7648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64599" y="637234"/>
        <a:ext cx="24412" cy="4882"/>
      </dsp:txXfrm>
    </dsp:sp>
    <dsp:sp modelId="{32784D48-723E-4399-B315-B6C7ABE247E3}">
      <dsp:nvSpPr>
        <dsp:cNvPr id="0" name=""/>
        <dsp:cNvSpPr/>
      </dsp:nvSpPr>
      <dsp:spPr>
        <a:xfrm>
          <a:off x="3126963" y="2829"/>
          <a:ext cx="2122817" cy="1273690"/>
        </a:xfrm>
        <a:prstGeom prst="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Utility emails </a:t>
          </a:r>
          <a:r>
            <a:rPr lang="en-US" sz="1700" kern="1200" dirty="0" smtClean="0"/>
            <a:t>completed application to DOT Permit Inbox</a:t>
          </a:r>
          <a:endParaRPr lang="en-US" sz="1700" kern="1200" dirty="0"/>
        </a:p>
      </dsp:txBody>
      <dsp:txXfrm>
        <a:off x="3126963" y="2829"/>
        <a:ext cx="2122817" cy="1273690"/>
      </dsp:txXfrm>
    </dsp:sp>
    <dsp:sp modelId="{9DF37128-2503-460F-8A8F-6BA18469BB31}">
      <dsp:nvSpPr>
        <dsp:cNvPr id="0" name=""/>
        <dsp:cNvSpPr/>
      </dsp:nvSpPr>
      <dsp:spPr>
        <a:xfrm>
          <a:off x="1577306" y="1274720"/>
          <a:ext cx="5222131" cy="457648"/>
        </a:xfrm>
        <a:custGeom>
          <a:avLst/>
          <a:gdLst/>
          <a:ahLst/>
          <a:cxnLst/>
          <a:rect l="0" t="0" r="0" b="0"/>
          <a:pathLst>
            <a:path>
              <a:moveTo>
                <a:pt x="5222131" y="0"/>
              </a:moveTo>
              <a:lnTo>
                <a:pt x="5222131" y="245924"/>
              </a:lnTo>
              <a:lnTo>
                <a:pt x="0" y="245924"/>
              </a:lnTo>
              <a:lnTo>
                <a:pt x="0" y="457648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57249" y="1501103"/>
        <a:ext cx="262245" cy="4882"/>
      </dsp:txXfrm>
    </dsp:sp>
    <dsp:sp modelId="{4C199C0C-5432-4AF2-90DF-2802AD2CFC1A}">
      <dsp:nvSpPr>
        <dsp:cNvPr id="0" name=""/>
        <dsp:cNvSpPr/>
      </dsp:nvSpPr>
      <dsp:spPr>
        <a:xfrm>
          <a:off x="5738029" y="2829"/>
          <a:ext cx="2122817" cy="127369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Permit Application is assigned to DOT Permit Coordinator</a:t>
          </a:r>
          <a:endParaRPr lang="en-US" sz="1700" kern="1200" dirty="0"/>
        </a:p>
      </dsp:txBody>
      <dsp:txXfrm>
        <a:off x="5738029" y="2829"/>
        <a:ext cx="2122817" cy="1273690"/>
      </dsp:txXfrm>
    </dsp:sp>
    <dsp:sp modelId="{7BC51A77-5EB7-44DC-96CD-BF143DA2E232}">
      <dsp:nvSpPr>
        <dsp:cNvPr id="0" name=""/>
        <dsp:cNvSpPr/>
      </dsp:nvSpPr>
      <dsp:spPr>
        <a:xfrm>
          <a:off x="2636915" y="2355893"/>
          <a:ext cx="45764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7648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53533" y="2399172"/>
        <a:ext cx="24412" cy="4882"/>
      </dsp:txXfrm>
    </dsp:sp>
    <dsp:sp modelId="{BDB3AB2C-9546-445C-8033-F43E7993EE7B}">
      <dsp:nvSpPr>
        <dsp:cNvPr id="0" name=""/>
        <dsp:cNvSpPr/>
      </dsp:nvSpPr>
      <dsp:spPr>
        <a:xfrm>
          <a:off x="515897" y="1764768"/>
          <a:ext cx="2122817" cy="127369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DOT Utilities reviews Permit Application</a:t>
          </a:r>
          <a:endParaRPr lang="en-US" sz="1700" kern="1200" dirty="0"/>
        </a:p>
      </dsp:txBody>
      <dsp:txXfrm>
        <a:off x="515897" y="1764768"/>
        <a:ext cx="2122817" cy="1273690"/>
      </dsp:txXfrm>
    </dsp:sp>
    <dsp:sp modelId="{A5B21F3A-633D-489A-A2AF-352B0DA15F27}">
      <dsp:nvSpPr>
        <dsp:cNvPr id="0" name=""/>
        <dsp:cNvSpPr/>
      </dsp:nvSpPr>
      <dsp:spPr>
        <a:xfrm>
          <a:off x="1868079" y="3036659"/>
          <a:ext cx="2957148" cy="457648"/>
        </a:xfrm>
        <a:custGeom>
          <a:avLst/>
          <a:gdLst/>
          <a:ahLst/>
          <a:cxnLst/>
          <a:rect l="0" t="0" r="0" b="0"/>
          <a:pathLst>
            <a:path>
              <a:moveTo>
                <a:pt x="2957148" y="0"/>
              </a:moveTo>
              <a:lnTo>
                <a:pt x="2957148" y="245924"/>
              </a:lnTo>
              <a:lnTo>
                <a:pt x="0" y="245924"/>
              </a:lnTo>
              <a:lnTo>
                <a:pt x="0" y="457648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71724" y="3263042"/>
        <a:ext cx="149859" cy="4882"/>
      </dsp:txXfrm>
    </dsp:sp>
    <dsp:sp modelId="{DE449443-E136-4AFB-A4CE-AF5FD89EC05F}">
      <dsp:nvSpPr>
        <dsp:cNvPr id="0" name=""/>
        <dsp:cNvSpPr/>
      </dsp:nvSpPr>
      <dsp:spPr>
        <a:xfrm>
          <a:off x="3126963" y="1764768"/>
          <a:ext cx="3396529" cy="127369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DOT Utilities Approves/Denies Permit </a:t>
          </a:r>
          <a:r>
            <a:rPr lang="en-US" sz="1700" kern="1200" dirty="0" smtClean="0"/>
            <a:t>Application</a:t>
          </a:r>
          <a:endParaRPr lang="en-US" sz="1700" kern="1200" dirty="0"/>
        </a:p>
      </dsp:txBody>
      <dsp:txXfrm>
        <a:off x="3126963" y="1764768"/>
        <a:ext cx="3396529" cy="1273690"/>
      </dsp:txXfrm>
    </dsp:sp>
    <dsp:sp modelId="{A448FD2D-0943-461A-9F29-211EF1167C85}">
      <dsp:nvSpPr>
        <dsp:cNvPr id="0" name=""/>
        <dsp:cNvSpPr/>
      </dsp:nvSpPr>
      <dsp:spPr>
        <a:xfrm>
          <a:off x="515897" y="3526707"/>
          <a:ext cx="2704363" cy="1273690"/>
        </a:xfrm>
        <a:prstGeom prst="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If Approved, Utility submits start and end work </a:t>
          </a:r>
          <a:r>
            <a:rPr lang="en-US" sz="1700" kern="1200" dirty="0" smtClean="0"/>
            <a:t>notices when work commences and ends</a:t>
          </a:r>
          <a:endParaRPr lang="en-US" sz="1700" kern="1200" dirty="0"/>
        </a:p>
      </dsp:txBody>
      <dsp:txXfrm>
        <a:off x="515897" y="3526707"/>
        <a:ext cx="2704363" cy="12736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E387A35C-FE16-4401-8225-4521579CB0E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r>
              <a:rPr lang="en-US"/>
              <a:t>Wisconsin Department of Transportation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230065EF-5B0B-4527-B697-707380E4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60728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18T16:09:57.360"/>
    </inkml:context>
    <inkml:brush xml:id="br0">
      <inkml:brushProperty name="width" value="0.05" units="cm"/>
      <inkml:brushProperty name="height" value="0.05" units="cm"/>
    </inkml:brush>
  </inkml:definitions>
  <inkml:traceGroup>
    <inkml:annotationXML>
      <emma:emma xmlns:emma="http://www.w3.org/2003/04/emma" version="1.0">
        <emma:interpretation id="{DBFDDA02-9F01-45C1-BF11-C9918CE0F95A}" emma:medium="tactile" emma:mode="ink">
          <msink:context xmlns:msink="http://schemas.microsoft.com/ink/2010/main" type="writingRegion" rotatedBoundingBox="1173,1125 1188,1125 1188,1140 1173,1140"/>
        </emma:interpretation>
      </emma:emma>
    </inkml:annotationXML>
    <inkml:traceGroup>
      <inkml:annotationXML>
        <emma:emma xmlns:emma="http://www.w3.org/2003/04/emma" version="1.0">
          <emma:interpretation id="{2EF3A6D8-2DBA-44EA-BB84-F71448F32D89}" emma:medium="tactile" emma:mode="ink">
            <msink:context xmlns:msink="http://schemas.microsoft.com/ink/2010/main" type="paragraph" rotatedBoundingBox="1173,1125 1188,1125 1188,1140 1173,114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095C8D4-FFF5-4492-B995-6C18F77D0B29}" emma:medium="tactile" emma:mode="ink">
              <msink:context xmlns:msink="http://schemas.microsoft.com/ink/2010/main" type="line" rotatedBoundingBox="1173,1125 1188,1125 1188,1140 1173,1140"/>
            </emma:interpretation>
          </emma:emma>
        </inkml:annotationXML>
        <inkml:traceGroup>
          <inkml:annotationXML>
            <emma:emma xmlns:emma="http://www.w3.org/2003/04/emma" version="1.0">
              <emma:interpretation id="{3D22B72E-8A8E-4226-8662-1F1CB26AC21B}" emma:medium="tactile" emma:mode="ink">
                <msink:context xmlns:msink="http://schemas.microsoft.com/ink/2010/main" type="inkWord" rotatedBoundingBox="1173,1125 1188,1125 1188,1140 1173,1140"/>
              </emma:interpretation>
              <emma:one-of disjunction-type="recognition" id="oneOf0">
                <emma:interpretation id="interp0" emma:lang="en-US" emma:confidence="0">
                  <emma:literal>.</emma:literal>
                </emma:interpretation>
                <emma:interpretation id="interp1" emma:lang="en-US" emma:confidence="0">
                  <emma:literal>v</emma:literal>
                </emma:interpretation>
                <emma:interpretation id="interp2" emma:lang="en-US" emma:confidence="0">
                  <emma:literal>}</emma:literal>
                </emma:interpretation>
                <emma:interpretation id="interp3" emma:lang="en-US" emma:confidence="0">
                  <emma:literal>w</emma:literal>
                </emma:interpretation>
                <emma:interpretation id="interp4" emma:lang="en-US" emma:confidence="0">
                  <emma:literal>3</emma:literal>
                </emma:interpretation>
              </emma:one-of>
            </emma:emma>
          </inkml:annotationXML>
          <inkml:trace contextRef="#ctx0" brushRef="#br0">1 1 0,'0'0'224,"0"0"-32,0 0-96,0 0 65,0 0-33,0 0 32,0 0 128,0 0 0,0 0-95,0 0-1,0 0-64,0 0-64,0 0-32,0 0 0,0 0 32,0 0-32,0 0-32,0 0 0,0 0 0,0 0 32,0 0-32,0 0 0,0 0 0,0 0 0,0 0-32,0 0-192,0 0-96,0 0-97,0 0-223,0 0-33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5T16:40:01.099"/>
    </inkml:context>
    <inkml:brush xml:id="br0">
      <inkml:brushProperty name="width" value="0.05" units="cm"/>
      <inkml:brushProperty name="height" value="0.05" units="cm"/>
    </inkml:brush>
  </inkml:definitions>
  <inkml:traceGroup>
    <inkml:annotationXML>
      <emma:emma xmlns:emma="http://www.w3.org/2003/04/emma" version="1.0">
        <emma:interpretation id="{0E13C1C7-6FAB-4E68-ADFC-5B813B7C1058}" emma:medium="tactile" emma:mode="ink">
          <msink:context xmlns:msink="http://schemas.microsoft.com/ink/2010/main" type="writingRegion" rotatedBoundingBox="27318,17211 27372,17211 27372,17319 27318,17319"/>
        </emma:interpretation>
      </emma:emma>
    </inkml:annotationXML>
    <inkml:traceGroup>
      <inkml:annotationXML>
        <emma:emma xmlns:emma="http://www.w3.org/2003/04/emma" version="1.0">
          <emma:interpretation id="{EFCEBCAC-36D5-4F24-98B0-04FDDD4D49E7}" emma:medium="tactile" emma:mode="ink">
            <msink:context xmlns:msink="http://schemas.microsoft.com/ink/2010/main" type="paragraph" rotatedBoundingBox="27318,17211 27372,17211 27372,17319 27318,1731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2048C3A-3CFE-4D80-AA99-2A39DF3F837F}" emma:medium="tactile" emma:mode="ink">
              <msink:context xmlns:msink="http://schemas.microsoft.com/ink/2010/main" type="line" rotatedBoundingBox="27318,17211 27372,17211 27372,17319 27318,17319"/>
            </emma:interpretation>
          </emma:emma>
        </inkml:annotationXML>
        <inkml:traceGroup>
          <inkml:annotationXML>
            <emma:emma xmlns:emma="http://www.w3.org/2003/04/emma" version="1.0">
              <emma:interpretation id="{7779F1BC-1A8C-41E5-9206-4653DC0ABF3F}" emma:medium="tactile" emma:mode="ink">
                <msink:context xmlns:msink="http://schemas.microsoft.com/ink/2010/main" type="inkWord" rotatedBoundingBox="27318,17211 27372,17211 27372,17319 27318,17319"/>
              </emma:interpretation>
              <emma:one-of disjunction-type="recognition" id="oneOf0">
                <emma:interpretation id="interp0" emma:lang="en-US" emma:confidence="0">
                  <emma:literal>•</emma:literal>
                </emma:interpretation>
                <emma:interpretation id="interp1" emma:lang="en-US" emma:confidence="0">
                  <emma:literal>G</emma:literal>
                </emma:interpretation>
                <emma:interpretation id="interp2" emma:lang="en-US" emma:confidence="0">
                  <emma:literal>r</emma:literal>
                </emma:interpretation>
                <emma:interpretation id="interp3" emma:lang="en-US" emma:confidence="0">
                  <emma:literal>f</emma:literal>
                </emma:interpretation>
                <emma:interpretation id="interp4" emma:lang="en-US" emma:confidence="0">
                  <emma:literal>.</emma:literal>
                </emma:interpretation>
              </emma:one-of>
            </emma:emma>
          </inkml:annotationXML>
          <inkml:trace contextRef="#ctx0" brushRef="#br0">27 109 0,'0'0'352,"0"0"-63,0 0 127,0 0-32,0 0-159,0 0-1,0 0-64,0 0-32,0 0-32,0 0-64,0-27 0,0 27 0,-27 0-32,27-27 0,0 27 32,0 0 0,0 0-32,0 0-32,0 0 0,0-27 0,0 27-256,27 0-321,0-27-352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8B8B34B4-0DAC-4C17-B484-320AB1570CDC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03350" y="1160463"/>
            <a:ext cx="417830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1"/>
            <a:ext cx="5588000" cy="3655457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r>
              <a:rPr lang="en-US"/>
              <a:t>Wisconsin Department of Transportation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A3688F50-7C5E-4630-BBD8-8950DF35A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1315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344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6728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398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</p:spTree>
    <p:extLst>
      <p:ext uri="{BB962C8B-B14F-4D97-AF65-F5344CB8AC3E}">
        <p14:creationId xmlns:p14="http://schemas.microsoft.com/office/powerpoint/2010/main" val="1216611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68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970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489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14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480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00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21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594360"/>
            <a:ext cx="8229600" cy="147574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lnSpc>
                <a:spcPts val="5600"/>
              </a:lnSpc>
              <a:defRPr sz="6000" b="1" spc="0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Select to edit title</a:t>
            </a:r>
            <a:br>
              <a:rPr lang="en-US" dirty="0"/>
            </a:br>
            <a:r>
              <a:rPr lang="en-US" dirty="0"/>
              <a:t>Line 2 optional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163236"/>
            <a:ext cx="8229600" cy="56726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ctr">
              <a:buNone/>
              <a:defRPr sz="4700" b="1" spc="150" baseline="0">
                <a:solidFill>
                  <a:srgbClr val="A0284C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/>
              <a:t>Name of Presenter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2730496"/>
            <a:ext cx="8229600" cy="54864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ctr">
              <a:lnSpc>
                <a:spcPts val="4200"/>
              </a:lnSpc>
              <a:buNone/>
              <a:defRPr sz="4000" spc="100" baseline="0">
                <a:solidFill>
                  <a:srgbClr val="A02842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/>
              <a:t>Title of Presenter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3505200"/>
            <a:ext cx="8229600" cy="100584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ctr">
              <a:lnSpc>
                <a:spcPts val="2700"/>
              </a:lnSpc>
              <a:spcBef>
                <a:spcPts val="0"/>
              </a:spcBef>
              <a:buNone/>
              <a:defRPr sz="2800" spc="100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/>
              <a:t>Name of conference event</a:t>
            </a:r>
          </a:p>
          <a:p>
            <a:pPr lvl="0"/>
            <a:r>
              <a:rPr lang="en-US" dirty="0"/>
              <a:t>Location, City, State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4559300"/>
            <a:ext cx="8229600" cy="482600"/>
          </a:xfrm>
          <a:prstGeom prst="rect">
            <a:avLst/>
          </a:prstGeom>
        </p:spPr>
        <p:txBody>
          <a:bodyPr lIns="0" tIns="0" rIns="0" anchor="t" anchorCtr="0"/>
          <a:lstStyle>
            <a:lvl1pPr marL="0" indent="0" algn="ctr">
              <a:buNone/>
              <a:defRPr sz="2500" b="1" baseline="0">
                <a:solidFill>
                  <a:srgbClr val="A0284C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/>
              <a:t>Month Day, Year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69" y="5299578"/>
            <a:ext cx="1143000" cy="1143000"/>
          </a:xfrm>
          <a:prstGeom prst="rect">
            <a:avLst/>
          </a:prstGeom>
          <a:effectLst>
            <a:outerShdw blurRad="190500" algn="ctr" rotWithShape="0">
              <a:schemeClr val="tx1">
                <a:lumMod val="50000"/>
                <a:lumOff val="50000"/>
                <a:alpha val="7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1158444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 Pictur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594360"/>
            <a:ext cx="7886700" cy="1270528"/>
          </a:xfrm>
          <a:prstGeom prst="rect">
            <a:avLst/>
          </a:prstGeom>
        </p:spPr>
        <p:txBody>
          <a:bodyPr anchor="ctr" anchorCtr="0"/>
          <a:lstStyle>
            <a:lvl1pPr algn="ctr">
              <a:lnSpc>
                <a:spcPts val="4400"/>
              </a:lnSpc>
              <a:defRPr sz="4500" b="1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Example: picture and bullets</a:t>
            </a:r>
            <a:br>
              <a:rPr lang="en-US" dirty="0"/>
            </a:br>
            <a:r>
              <a:rPr lang="en-US" dirty="0"/>
              <a:t>Click here to edit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1930401"/>
            <a:ext cx="7886700" cy="457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ts val="3400"/>
              </a:lnSpc>
              <a:spcBef>
                <a:spcPts val="0"/>
              </a:spcBef>
              <a:buNone/>
              <a:defRPr sz="3600" b="1" baseline="0">
                <a:solidFill>
                  <a:srgbClr val="A0284C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here to edit subhead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3888" y="2743200"/>
            <a:ext cx="3867150" cy="382545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baseline="0">
                <a:solidFill>
                  <a:srgbClr val="A0284C"/>
                </a:solidFill>
                <a:latin typeface="Arial Narrow" panose="020B0606020202030204" pitchFamily="34" charset="0"/>
              </a:defRPr>
            </a:lvl2pPr>
            <a:lvl3pPr>
              <a:defRPr baseline="0">
                <a:solidFill>
                  <a:srgbClr val="00416A"/>
                </a:solidFill>
                <a:latin typeface="Arial Narrow" panose="020B0606020202030204" pitchFamily="34" charset="0"/>
              </a:defRPr>
            </a:lvl3pPr>
            <a:lvl4pPr marL="1657350" indent="-285750">
              <a:buFont typeface="Wingdings" panose="05000000000000000000" pitchFamily="2" charset="2"/>
              <a:buChar char="§"/>
              <a:defRPr baseline="0">
                <a:solidFill>
                  <a:srgbClr val="A0284C"/>
                </a:solidFill>
                <a:latin typeface="Arial Narrow" panose="020B060602020203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here to edit bullet 1</a:t>
            </a:r>
          </a:p>
          <a:p>
            <a:pPr lvl="1"/>
            <a:r>
              <a:rPr lang="en-US" dirty="0"/>
              <a:t>Click here to edit bullet 2</a:t>
            </a:r>
          </a:p>
          <a:p>
            <a:pPr lvl="2"/>
            <a:r>
              <a:rPr lang="en-US" dirty="0"/>
              <a:t>Click here to edit bullet 3</a:t>
            </a:r>
          </a:p>
          <a:p>
            <a:pPr lvl="3"/>
            <a:r>
              <a:rPr lang="en-US" dirty="0"/>
              <a:t>Click to edit bullet 4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4724400" y="2743200"/>
            <a:ext cx="3786188" cy="3800052"/>
          </a:xfrm>
          <a:prstGeom prst="rect">
            <a:avLst/>
          </a:prstGeom>
          <a:effectLst>
            <a:outerShdw blurRad="88900" algn="tl" rotWithShape="0">
              <a:schemeClr val="tx2">
                <a:lumMod val="50000"/>
                <a:alpha val="70000"/>
              </a:schemeClr>
            </a:outerShdw>
          </a:effectLst>
        </p:spPr>
        <p:txBody>
          <a:bodyPr tIns="914400"/>
          <a:lstStyle>
            <a:lvl1pPr marL="0" indent="0" algn="ctr">
              <a:lnSpc>
                <a:spcPts val="2400"/>
              </a:lnSpc>
              <a:spcBef>
                <a:spcPts val="0"/>
              </a:spcBef>
              <a:buNone/>
              <a:defRPr sz="2400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Double click on icon </a:t>
            </a:r>
            <a:br>
              <a:rPr lang="en-US" dirty="0"/>
            </a:br>
            <a:r>
              <a:rPr lang="en-US" dirty="0"/>
              <a:t>below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083626787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xample Bullets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94360"/>
            <a:ext cx="7886700" cy="1325563"/>
          </a:xfrm>
          <a:prstGeom prst="rect">
            <a:avLst/>
          </a:prstGeom>
        </p:spPr>
        <p:txBody>
          <a:bodyPr anchor="ctr" anchorCtr="0"/>
          <a:lstStyle>
            <a:lvl1pPr algn="ctr">
              <a:lnSpc>
                <a:spcPts val="4400"/>
              </a:lnSpc>
              <a:defRPr sz="4500" b="1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Example: bullets only</a:t>
            </a:r>
            <a:br>
              <a:rPr lang="en-US" dirty="0"/>
            </a:br>
            <a:r>
              <a:rPr lang="en-US" dirty="0"/>
              <a:t>Click here to edit headline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2286000"/>
            <a:ext cx="7886700" cy="4351338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baseline="0">
                <a:solidFill>
                  <a:srgbClr val="A0284C"/>
                </a:solidFill>
                <a:latin typeface="Arial Narrow" panose="020B0606020202030204" pitchFamily="34" charset="0"/>
              </a:defRPr>
            </a:lvl2pPr>
            <a:lvl3pPr>
              <a:defRPr baseline="0">
                <a:solidFill>
                  <a:srgbClr val="00416A"/>
                </a:solidFill>
                <a:latin typeface="Arial Narrow" panose="020B0606020202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baseline="0">
                <a:solidFill>
                  <a:srgbClr val="A0284C"/>
                </a:solidFill>
                <a:latin typeface="Arial Narrow" panose="020B060602020203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here to edit bullet 1</a:t>
            </a:r>
          </a:p>
          <a:p>
            <a:pPr lvl="1"/>
            <a:r>
              <a:rPr lang="en-US" dirty="0"/>
              <a:t>Click here to edit bullet 2</a:t>
            </a:r>
          </a:p>
          <a:p>
            <a:pPr lvl="2"/>
            <a:r>
              <a:rPr lang="en-US" dirty="0"/>
              <a:t>Click here to edit bullet 3</a:t>
            </a:r>
          </a:p>
          <a:p>
            <a:pPr lvl="3"/>
            <a:r>
              <a:rPr lang="en-US" dirty="0"/>
              <a:t>Click here to edit bullet 4</a:t>
            </a:r>
          </a:p>
        </p:txBody>
      </p:sp>
    </p:spTree>
    <p:extLst>
      <p:ext uri="{BB962C8B-B14F-4D97-AF65-F5344CB8AC3E}">
        <p14:creationId xmlns:p14="http://schemas.microsoft.com/office/powerpoint/2010/main" val="247445455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 picture or graph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594360"/>
            <a:ext cx="7886700" cy="1270528"/>
          </a:xfrm>
          <a:prstGeom prst="rect">
            <a:avLst/>
          </a:prstGeom>
        </p:spPr>
        <p:txBody>
          <a:bodyPr anchor="ctr" anchorCtr="0"/>
          <a:lstStyle>
            <a:lvl1pPr algn="ctr">
              <a:lnSpc>
                <a:spcPts val="4400"/>
              </a:lnSpc>
              <a:defRPr sz="4500" b="1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Example: picture or graph only</a:t>
            </a:r>
            <a:br>
              <a:rPr lang="en-US" dirty="0"/>
            </a:br>
            <a:r>
              <a:rPr lang="en-US" dirty="0"/>
              <a:t>Click here to edit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1930401"/>
            <a:ext cx="7886700" cy="457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ts val="3400"/>
              </a:lnSpc>
              <a:spcBef>
                <a:spcPts val="0"/>
              </a:spcBef>
              <a:buNone/>
              <a:defRPr sz="3600" b="1" baseline="0">
                <a:solidFill>
                  <a:srgbClr val="A0284C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here to edit subhead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623888" y="2743200"/>
            <a:ext cx="7886700" cy="3825879"/>
          </a:xfrm>
          <a:prstGeom prst="rect">
            <a:avLst/>
          </a:prstGeom>
          <a:effectLst>
            <a:outerShdw blurRad="101600" algn="tl" rotWithShape="0">
              <a:schemeClr val="tx2">
                <a:lumMod val="50000"/>
                <a:alpha val="70000"/>
              </a:schemeClr>
            </a:outerShdw>
          </a:effectLst>
        </p:spPr>
        <p:txBody>
          <a:bodyPr tIns="914400"/>
          <a:lstStyle>
            <a:lvl1pPr marL="0" indent="0" algn="ctr">
              <a:lnSpc>
                <a:spcPts val="2700"/>
              </a:lnSpc>
              <a:spcBef>
                <a:spcPts val="0"/>
              </a:spcBef>
              <a:buNone/>
              <a:defRPr sz="2400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Double click on icon below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878583094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 Subhead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594360"/>
            <a:ext cx="7886700" cy="1270528"/>
          </a:xfrm>
          <a:prstGeom prst="rect">
            <a:avLst/>
          </a:prstGeom>
        </p:spPr>
        <p:txBody>
          <a:bodyPr anchor="ctr" anchorCtr="0"/>
          <a:lstStyle>
            <a:lvl1pPr algn="ctr">
              <a:lnSpc>
                <a:spcPts val="4400"/>
              </a:lnSpc>
              <a:defRPr sz="4500" b="1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Example: subhead and bullets</a:t>
            </a:r>
            <a:br>
              <a:rPr lang="en-US" dirty="0"/>
            </a:br>
            <a:r>
              <a:rPr lang="en-US" dirty="0"/>
              <a:t>Click here to edit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1930401"/>
            <a:ext cx="7886700" cy="457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ts val="3400"/>
              </a:lnSpc>
              <a:spcBef>
                <a:spcPts val="0"/>
              </a:spcBef>
              <a:buNone/>
              <a:defRPr sz="3600" b="1" baseline="0">
                <a:solidFill>
                  <a:srgbClr val="A0284C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here to edit subhead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8650" y="2743200"/>
            <a:ext cx="7886700" cy="382545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1E384B"/>
                </a:solidFill>
                <a:latin typeface="Arial Narrow" panose="020B0606020202030204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baseline="0">
                <a:solidFill>
                  <a:srgbClr val="A0284C"/>
                </a:solidFill>
                <a:latin typeface="Arial Narrow" panose="020B0606020202030204" pitchFamily="34" charset="0"/>
              </a:defRPr>
            </a:lvl2pPr>
            <a:lvl3pPr>
              <a:defRPr baseline="0">
                <a:solidFill>
                  <a:srgbClr val="00416A"/>
                </a:solidFill>
                <a:latin typeface="Arial Narrow" panose="020B0606020202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baseline="0">
                <a:solidFill>
                  <a:srgbClr val="A0284C"/>
                </a:solidFill>
                <a:latin typeface="Arial Narrow" panose="020B060602020203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here to edit bullet 1</a:t>
            </a:r>
          </a:p>
          <a:p>
            <a:pPr lvl="1"/>
            <a:r>
              <a:rPr lang="en-US" dirty="0"/>
              <a:t>Click here to edit bullet 2</a:t>
            </a:r>
          </a:p>
          <a:p>
            <a:pPr lvl="2"/>
            <a:r>
              <a:rPr lang="en-US" dirty="0"/>
              <a:t>Click here to edit bullet 3</a:t>
            </a:r>
          </a:p>
          <a:p>
            <a:pPr lvl="3"/>
            <a:r>
              <a:rPr lang="en-US" dirty="0"/>
              <a:t>Click here to edit bullet 4</a:t>
            </a:r>
          </a:p>
        </p:txBody>
      </p:sp>
    </p:spTree>
    <p:extLst>
      <p:ext uri="{BB962C8B-B14F-4D97-AF65-F5344CB8AC3E}">
        <p14:creationId xmlns:p14="http://schemas.microsoft.com/office/powerpoint/2010/main" val="115720425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 Subhead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594360"/>
            <a:ext cx="7886700" cy="1270528"/>
          </a:xfrm>
          <a:prstGeom prst="rect">
            <a:avLst/>
          </a:prstGeom>
        </p:spPr>
        <p:txBody>
          <a:bodyPr anchor="ctr" anchorCtr="0"/>
          <a:lstStyle>
            <a:lvl1pPr algn="ctr">
              <a:lnSpc>
                <a:spcPts val="4400"/>
              </a:lnSpc>
              <a:defRPr sz="4500" b="1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Example: subhead and paragraph</a:t>
            </a:r>
            <a:br>
              <a:rPr lang="en-US" dirty="0"/>
            </a:br>
            <a:r>
              <a:rPr lang="en-US" dirty="0"/>
              <a:t>Click here to edit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1930401"/>
            <a:ext cx="7886700" cy="457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ts val="3400"/>
              </a:lnSpc>
              <a:spcBef>
                <a:spcPts val="0"/>
              </a:spcBef>
              <a:buNone/>
              <a:defRPr sz="3600" b="1">
                <a:solidFill>
                  <a:srgbClr val="A0284C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here to edit subhead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8650" y="2743200"/>
            <a:ext cx="7886700" cy="382545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100"/>
              </a:lnSpc>
              <a:buNone/>
              <a:defRPr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  <a:lvl2pPr>
              <a:defRPr baseline="0">
                <a:solidFill>
                  <a:srgbClr val="DCC070"/>
                </a:solidFill>
                <a:latin typeface="Arial Narrow" panose="020B0606020202030204" pitchFamily="34" charset="0"/>
              </a:defRPr>
            </a:lvl2pPr>
            <a:lvl3pPr>
              <a:defRPr baseline="0">
                <a:solidFill>
                  <a:schemeClr val="bg1"/>
                </a:solidFill>
                <a:latin typeface="Arial Narrow" panose="020B0606020202030204" pitchFamily="34" charset="0"/>
              </a:defRPr>
            </a:lvl3pPr>
            <a:lvl4pPr>
              <a:defRPr baseline="0">
                <a:solidFill>
                  <a:srgbClr val="FFC000"/>
                </a:solidFill>
                <a:latin typeface="Arial Narrow" panose="020B060602020203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here to edit paragraph.</a:t>
            </a:r>
          </a:p>
        </p:txBody>
      </p:sp>
    </p:spTree>
    <p:extLst>
      <p:ext uri="{BB962C8B-B14F-4D97-AF65-F5344CB8AC3E}">
        <p14:creationId xmlns:p14="http://schemas.microsoft.com/office/powerpoint/2010/main" val="3427511594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3848641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customXml" Target="../ink/ink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826" y="4360549"/>
            <a:ext cx="3775972" cy="249745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4" name="Ink 3"/>
              <p14:cNvContentPartPr/>
              <p14:nvPr userDrawn="1"/>
            </p14:nvContentPartPr>
            <p14:xfrm>
              <a:off x="422348" y="405245"/>
              <a:ext cx="360" cy="3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19108" y="402005"/>
                <a:ext cx="6840" cy="684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88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8" r:id="rId2"/>
    <p:sldLayoutId id="2147483675" r:id="rId3"/>
    <p:sldLayoutId id="2147483679" r:id="rId4"/>
    <p:sldLayoutId id="2147483676" r:id="rId5"/>
    <p:sldLayoutId id="2147483677" r:id="rId6"/>
    <p:sldLayoutId id="2147483681" r:id="rId7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0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Lindsay.Tekler@Wisconsin.gov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Permit Application Process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What happens when you send DOT a permit application?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3694340"/>
            <a:ext cx="8229600" cy="413730"/>
          </a:xfrm>
        </p:spPr>
        <p:txBody>
          <a:bodyPr/>
          <a:lstStyle/>
          <a:p>
            <a:r>
              <a:rPr lang="en-US" dirty="0" smtClean="0"/>
              <a:t>2019 Southeast Region Utility Conference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57200" y="4848541"/>
            <a:ext cx="8229600" cy="482600"/>
          </a:xfrm>
        </p:spPr>
        <p:txBody>
          <a:bodyPr/>
          <a:lstStyle/>
          <a:p>
            <a:r>
              <a:rPr lang="en-US" dirty="0" smtClean="0"/>
              <a:t>February 14, 2019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Ink 8"/>
              <p14:cNvContentPartPr/>
              <p14:nvPr/>
            </p14:nvContentPartPr>
            <p14:xfrm>
              <a:off x="9834564" y="6196197"/>
              <a:ext cx="19800" cy="3924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831324" y="6193677"/>
                <a:ext cx="25560" cy="4500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4281281"/>
            <a:ext cx="8229600" cy="567260"/>
          </a:xfrm>
        </p:spPr>
        <p:txBody>
          <a:bodyPr/>
          <a:lstStyle/>
          <a:p>
            <a:r>
              <a:rPr lang="en-US" sz="3000" b="0" dirty="0" smtClean="0">
                <a:solidFill>
                  <a:srgbClr val="00416A"/>
                </a:solidFill>
              </a:rPr>
              <a:t>Terry Kittson – SE Region Utilities Supervisor</a:t>
            </a:r>
            <a:endParaRPr lang="en-US" sz="3000" b="0" dirty="0">
              <a:solidFill>
                <a:srgbClr val="0041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9200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Permit Application Process FAQs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19923"/>
            <a:ext cx="7886700" cy="4717415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 smtClean="0"/>
              <a:t>7. What is an ESCP and when is it appropriate to use it? </a:t>
            </a:r>
            <a:endParaRPr lang="en-US" sz="3000" dirty="0"/>
          </a:p>
          <a:p>
            <a:pPr lvl="1"/>
            <a:r>
              <a:rPr lang="en-US" dirty="0" smtClean="0"/>
              <a:t>An Expedited Service Connection Permit (ESCP) is a simplified utility permit/application process for </a:t>
            </a:r>
            <a:r>
              <a:rPr lang="en-US" u="sng" dirty="0" smtClean="0"/>
              <a:t>service connections</a:t>
            </a:r>
            <a:r>
              <a:rPr lang="en-US" dirty="0" smtClean="0"/>
              <a:t> only. In addition, ESCP applicable work CANNOT:</a:t>
            </a:r>
          </a:p>
          <a:p>
            <a:pPr lvl="2"/>
            <a:r>
              <a:rPr lang="en-US" dirty="0" smtClean="0"/>
              <a:t>Interfere or disrupt traffic</a:t>
            </a:r>
          </a:p>
          <a:p>
            <a:pPr lvl="2"/>
            <a:r>
              <a:rPr lang="en-US" dirty="0" smtClean="0"/>
              <a:t>Open cut any paved surface</a:t>
            </a:r>
          </a:p>
          <a:p>
            <a:pPr marL="914400" lvl="2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000" dirty="0"/>
              <a:t>8. My utility work spans multiple counties… do I need multiple utility permits?</a:t>
            </a:r>
          </a:p>
          <a:p>
            <a:pPr lvl="1"/>
            <a:r>
              <a:rPr lang="en-US" dirty="0"/>
              <a:t>Yes; 1 for each county. If you’re not sure how to break up your applications, reach out to us – we’ll work with you.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99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Permit Application Process FAQs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19923"/>
            <a:ext cx="7886700" cy="4717415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 smtClean="0"/>
              <a:t>9. Emergency vs. Maintenance vs. Regular Utility Work</a:t>
            </a:r>
            <a:endParaRPr lang="en-US" sz="3000" dirty="0"/>
          </a:p>
          <a:p>
            <a:pPr lvl="1"/>
            <a:r>
              <a:rPr lang="en-US" dirty="0" smtClean="0"/>
              <a:t>Emergency: Situations when </a:t>
            </a:r>
            <a:r>
              <a:rPr lang="en-US" u="sng" dirty="0" smtClean="0"/>
              <a:t>immediate action is required to protect public safety</a:t>
            </a:r>
            <a:r>
              <a:rPr lang="en-US" dirty="0" smtClean="0"/>
              <a:t> (e.g., water main breaks, downed lines, broken poles, etc.)</a:t>
            </a:r>
          </a:p>
          <a:p>
            <a:pPr lvl="2"/>
            <a:r>
              <a:rPr lang="en-US" dirty="0" smtClean="0"/>
              <a:t>What to do: (1) </a:t>
            </a:r>
            <a:r>
              <a:rPr lang="en-US" u="sng" dirty="0" smtClean="0"/>
              <a:t>notify </a:t>
            </a:r>
            <a:r>
              <a:rPr lang="en-US" u="sng" dirty="0" err="1" smtClean="0"/>
              <a:t>WisDOT</a:t>
            </a:r>
            <a:r>
              <a:rPr lang="en-US" dirty="0" smtClean="0"/>
              <a:t> of the emergency and repair plans,     (2) </a:t>
            </a:r>
            <a:r>
              <a:rPr lang="en-US" u="sng" dirty="0" smtClean="0"/>
              <a:t>complete the repairs,</a:t>
            </a:r>
            <a:r>
              <a:rPr lang="en-US" dirty="0" smtClean="0"/>
              <a:t> and (3) </a:t>
            </a:r>
            <a:r>
              <a:rPr lang="en-US" u="sng" dirty="0" smtClean="0"/>
              <a:t>submit an after-the-fact permit application</a:t>
            </a:r>
            <a:r>
              <a:rPr lang="en-US" dirty="0" smtClean="0"/>
              <a:t> indicating exactly what was done.</a:t>
            </a:r>
          </a:p>
          <a:p>
            <a:pPr lvl="1"/>
            <a:r>
              <a:rPr lang="en-US" dirty="0" smtClean="0"/>
              <a:t>Maintenance: maintenance activities that are </a:t>
            </a:r>
            <a:r>
              <a:rPr lang="en-US" u="sng" dirty="0" smtClean="0"/>
              <a:t>minor in nature, do NOT impact traffic, </a:t>
            </a:r>
            <a:r>
              <a:rPr lang="en-US" dirty="0" smtClean="0"/>
              <a:t>and </a:t>
            </a:r>
            <a:r>
              <a:rPr lang="en-US" u="sng" dirty="0" smtClean="0"/>
              <a:t>are NOT on Freeway ROW</a:t>
            </a:r>
            <a:r>
              <a:rPr lang="en-US" dirty="0" smtClean="0"/>
              <a:t> (see HMM 09-15-15, 3.0-3.3 for an extensive list of maintenance activities)</a:t>
            </a:r>
          </a:p>
          <a:p>
            <a:pPr lvl="2"/>
            <a:r>
              <a:rPr lang="en-US" dirty="0" smtClean="0"/>
              <a:t>What to do: A State utility permit is </a:t>
            </a:r>
            <a:r>
              <a:rPr lang="en-US" u="sng" dirty="0" smtClean="0"/>
              <a:t>NOT</a:t>
            </a:r>
            <a:r>
              <a:rPr lang="en-US" dirty="0" smtClean="0"/>
              <a:t> required for these activities. </a:t>
            </a:r>
            <a:endParaRPr lang="en-US" dirty="0" smtClean="0"/>
          </a:p>
          <a:p>
            <a:pPr lvl="1"/>
            <a:r>
              <a:rPr lang="en-US" dirty="0" smtClean="0"/>
              <a:t>Regular utility work: Everything else</a:t>
            </a:r>
          </a:p>
          <a:p>
            <a:pPr lvl="2"/>
            <a:r>
              <a:rPr lang="en-US" dirty="0" smtClean="0"/>
              <a:t>What to do: submit a utility permit application as previously covered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9222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14328836"/>
              </p:ext>
            </p:extLst>
          </p:nvPr>
        </p:nvGraphicFramePr>
        <p:xfrm>
          <a:off x="483475" y="1534510"/>
          <a:ext cx="8376745" cy="4803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28650" y="594360"/>
            <a:ext cx="78867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solidFill>
                  <a:srgbClr val="00416A"/>
                </a:solidFill>
                <a:latin typeface="Arial Narrow" panose="020B0606020202030204" pitchFamily="34" charset="0"/>
              </a:rPr>
              <a:t>Utility Permit Application </a:t>
            </a:r>
            <a:r>
              <a:rPr lang="en-US" b="1" dirty="0" smtClean="0">
                <a:solidFill>
                  <a:srgbClr val="00416A"/>
                </a:solidFill>
                <a:latin typeface="Arial Narrow" panose="020B0606020202030204" pitchFamily="34" charset="0"/>
              </a:rPr>
              <a:t>Process</a:t>
            </a:r>
            <a:endParaRPr lang="en-US" b="1" dirty="0">
              <a:solidFill>
                <a:srgbClr val="00416A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6043448" y="4582510"/>
            <a:ext cx="0" cy="493987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40469" y="5076497"/>
            <a:ext cx="2532993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If denied, Utility may make modifications and resubmit the application to the DOT Permit Inbox.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9" name="Elbow Connector 8"/>
          <p:cNvCxnSpPr/>
          <p:nvPr/>
        </p:nvCxnSpPr>
        <p:spPr>
          <a:xfrm rot="5400000" flipH="1" flipV="1">
            <a:off x="6237023" y="3830154"/>
            <a:ext cx="2881570" cy="809294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7" idx="3"/>
          </p:cNvCxnSpPr>
          <p:nvPr/>
        </p:nvCxnSpPr>
        <p:spPr>
          <a:xfrm flipH="1">
            <a:off x="7073462" y="5675586"/>
            <a:ext cx="199697" cy="107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4754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4967"/>
            <a:ext cx="7886700" cy="1325563"/>
          </a:xfrm>
        </p:spPr>
        <p:txBody>
          <a:bodyPr/>
          <a:lstStyle/>
          <a:p>
            <a:r>
              <a:rPr lang="en-US" dirty="0" smtClean="0"/>
              <a:t>Utility Permit Application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190" y="1303283"/>
            <a:ext cx="7886700" cy="5244662"/>
          </a:xfrm>
        </p:spPr>
        <p:txBody>
          <a:bodyPr/>
          <a:lstStyle/>
          <a:p>
            <a:r>
              <a:rPr lang="en-US" sz="3500" dirty="0"/>
              <a:t>STEP 1: Utility </a:t>
            </a:r>
            <a:r>
              <a:rPr lang="en-US" sz="3500" dirty="0" smtClean="0"/>
              <a:t>downloads DT1553 form. </a:t>
            </a:r>
          </a:p>
          <a:p>
            <a:pPr lvl="1"/>
            <a:r>
              <a:rPr lang="en-US" sz="2500" dirty="0"/>
              <a:t>https://wisconsindot.gov/Pages/doing-bus/real-estate/permits/utility-highway.aspx</a:t>
            </a:r>
          </a:p>
          <a:p>
            <a:r>
              <a:rPr lang="en-US" sz="3500" dirty="0" smtClean="0"/>
              <a:t>STEP 2: </a:t>
            </a:r>
            <a:r>
              <a:rPr lang="en-US" sz="3500" dirty="0" smtClean="0"/>
              <a:t>Utility </a:t>
            </a:r>
            <a:r>
              <a:rPr lang="en-US" sz="3500" dirty="0" smtClean="0"/>
              <a:t>emails a completed </a:t>
            </a:r>
            <a:r>
              <a:rPr lang="en-US" sz="3500" dirty="0" smtClean="0"/>
              <a:t>Permit Application to the Utility Permit Inbox.</a:t>
            </a:r>
            <a:endParaRPr lang="en-US" sz="3500" dirty="0"/>
          </a:p>
          <a:p>
            <a:pPr lvl="1"/>
            <a:r>
              <a:rPr lang="en-US" sz="2500" dirty="0" smtClean="0"/>
              <a:t>DOTDTSDSEUtilityPermits@dot.wi.gov</a:t>
            </a:r>
            <a:endParaRPr lang="en-US" sz="2500" dirty="0" smtClean="0"/>
          </a:p>
          <a:p>
            <a:pPr lvl="1"/>
            <a:r>
              <a:rPr lang="en-US" sz="2500" dirty="0" smtClean="0"/>
              <a:t>A completed application includes:</a:t>
            </a:r>
            <a:endParaRPr lang="en-US" sz="2500" dirty="0" smtClean="0"/>
          </a:p>
          <a:p>
            <a:pPr lvl="2"/>
            <a:r>
              <a:rPr lang="en-US" dirty="0" smtClean="0"/>
              <a:t>DT1553 Form in Word Format </a:t>
            </a:r>
            <a:r>
              <a:rPr lang="en-US" dirty="0" smtClean="0"/>
              <a:t>(Not a PDF!)</a:t>
            </a:r>
            <a:endParaRPr lang="en-US" dirty="0" smtClean="0"/>
          </a:p>
          <a:p>
            <a:pPr lvl="2"/>
            <a:r>
              <a:rPr lang="en-US" dirty="0" smtClean="0"/>
              <a:t>Construction plan/drawing</a:t>
            </a:r>
          </a:p>
          <a:p>
            <a:pPr lvl="2"/>
            <a:r>
              <a:rPr lang="en-US" dirty="0" smtClean="0"/>
              <a:t>Proof of DNR consultation</a:t>
            </a:r>
          </a:p>
          <a:p>
            <a:pPr lvl="2"/>
            <a:r>
              <a:rPr lang="en-US" dirty="0" smtClean="0"/>
              <a:t>Traffic Control </a:t>
            </a:r>
            <a:r>
              <a:rPr lang="en-US" dirty="0" smtClean="0"/>
              <a:t>Plan</a:t>
            </a:r>
          </a:p>
          <a:p>
            <a:pPr lvl="2"/>
            <a:r>
              <a:rPr lang="en-US" dirty="0" smtClean="0"/>
              <a:t>Erosion Control Plan/Notes</a:t>
            </a:r>
            <a:endParaRPr lang="en-US" dirty="0" smtClean="0"/>
          </a:p>
          <a:p>
            <a:pPr lvl="2"/>
            <a:r>
              <a:rPr lang="en-US" dirty="0" smtClean="0"/>
              <a:t>Railroad permit (if applicable)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1622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63436"/>
            <a:ext cx="7886700" cy="1325563"/>
          </a:xfrm>
        </p:spPr>
        <p:txBody>
          <a:bodyPr/>
          <a:lstStyle/>
          <a:p>
            <a:r>
              <a:rPr lang="en-US" dirty="0" smtClean="0"/>
              <a:t>Utility Permit Application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26241"/>
            <a:ext cx="7886700" cy="5321704"/>
          </a:xfrm>
        </p:spPr>
        <p:txBody>
          <a:bodyPr/>
          <a:lstStyle/>
          <a:p>
            <a:r>
              <a:rPr lang="en-US" sz="3500" dirty="0" smtClean="0"/>
              <a:t>STEP </a:t>
            </a:r>
            <a:r>
              <a:rPr lang="en-US" sz="3500" dirty="0" smtClean="0"/>
              <a:t>3: </a:t>
            </a:r>
            <a:r>
              <a:rPr lang="en-US" sz="3500" dirty="0" smtClean="0"/>
              <a:t>DOT Utility Team assigns the application to a Permit Coordinator</a:t>
            </a:r>
          </a:p>
          <a:p>
            <a:r>
              <a:rPr lang="en-US" sz="3500" dirty="0" smtClean="0"/>
              <a:t>STEP </a:t>
            </a:r>
            <a:r>
              <a:rPr lang="en-US" sz="3500" dirty="0" smtClean="0"/>
              <a:t>4: </a:t>
            </a:r>
            <a:r>
              <a:rPr lang="en-US" sz="3500" dirty="0" smtClean="0"/>
              <a:t>The Permit Coordinator Reviews the Application </a:t>
            </a:r>
          </a:p>
          <a:p>
            <a:pPr lvl="1"/>
            <a:r>
              <a:rPr lang="en-US" sz="2500" dirty="0" smtClean="0"/>
              <a:t>Traffic Control team conducts a simultaneous </a:t>
            </a:r>
            <a:r>
              <a:rPr lang="en-US" sz="2500" dirty="0" smtClean="0"/>
              <a:t>review.</a:t>
            </a:r>
            <a:endParaRPr lang="en-US" sz="2500" dirty="0" smtClean="0"/>
          </a:p>
          <a:p>
            <a:r>
              <a:rPr lang="en-US" sz="3500" dirty="0" smtClean="0"/>
              <a:t>STEP </a:t>
            </a:r>
            <a:r>
              <a:rPr lang="en-US" sz="3500" dirty="0" smtClean="0"/>
              <a:t>5: </a:t>
            </a:r>
            <a:r>
              <a:rPr lang="en-US" sz="3500" dirty="0" smtClean="0"/>
              <a:t>Permit Coordinator Approves/Denies the application</a:t>
            </a:r>
          </a:p>
          <a:p>
            <a:pPr lvl="1"/>
            <a:r>
              <a:rPr lang="en-US" sz="2500" dirty="0" smtClean="0"/>
              <a:t>If denied, the Permit Coordinator will explain what’s needed for an approval. Please review, amend accordingly, and </a:t>
            </a:r>
            <a:r>
              <a:rPr lang="en-US" sz="2500" dirty="0" smtClean="0"/>
              <a:t>resubmit with ALL pieces of the application included in the resubmittal.</a:t>
            </a:r>
            <a:endParaRPr lang="en-US" sz="25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7910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5987"/>
            <a:ext cx="7886700" cy="1325563"/>
          </a:xfrm>
        </p:spPr>
        <p:txBody>
          <a:bodyPr/>
          <a:lstStyle/>
          <a:p>
            <a:r>
              <a:rPr lang="en-US" dirty="0" smtClean="0"/>
              <a:t>Utility Permit Application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19923"/>
            <a:ext cx="7886700" cy="4717415"/>
          </a:xfrm>
        </p:spPr>
        <p:txBody>
          <a:bodyPr/>
          <a:lstStyle/>
          <a:p>
            <a:r>
              <a:rPr lang="en-US" sz="3500" dirty="0" smtClean="0"/>
              <a:t>STEP </a:t>
            </a:r>
            <a:r>
              <a:rPr lang="en-US" sz="3500" dirty="0" smtClean="0"/>
              <a:t>6: </a:t>
            </a:r>
            <a:r>
              <a:rPr lang="en-US" sz="3500" dirty="0" smtClean="0"/>
              <a:t>Utility submits Start Work Notice upon commencing work.</a:t>
            </a:r>
          </a:p>
          <a:p>
            <a:r>
              <a:rPr lang="en-US" sz="3500" dirty="0" smtClean="0"/>
              <a:t>STEP </a:t>
            </a:r>
            <a:r>
              <a:rPr lang="en-US" sz="3500" dirty="0" smtClean="0"/>
              <a:t>7: </a:t>
            </a:r>
            <a:r>
              <a:rPr lang="en-US" sz="3500" dirty="0" smtClean="0"/>
              <a:t>Utility submits End Work Notice upon completing work.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1486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Permit Application Process FAQs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19923"/>
            <a:ext cx="7886700" cy="4717415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 smtClean="0"/>
              <a:t>1. I </a:t>
            </a:r>
            <a:r>
              <a:rPr lang="en-US" sz="3000" dirty="0" smtClean="0"/>
              <a:t>have questions. Who do I contact? </a:t>
            </a:r>
          </a:p>
          <a:p>
            <a:pPr lvl="1"/>
            <a:r>
              <a:rPr lang="en-US" sz="2500" dirty="0" smtClean="0"/>
              <a:t>Contact the Permit Inbox. Your question will be answered by the permit coordinator assigned to your permit application</a:t>
            </a:r>
            <a:r>
              <a:rPr lang="en-US" sz="2500" dirty="0" smtClean="0"/>
              <a:t>. The inbox is checked twice daily. </a:t>
            </a:r>
          </a:p>
          <a:p>
            <a:pPr lvl="1"/>
            <a:r>
              <a:rPr lang="en-US" sz="2500" dirty="0" smtClean="0"/>
              <a:t>Make sure to include pertinent and identifying information on the email subject line  so we can locate the </a:t>
            </a:r>
            <a:r>
              <a:rPr lang="en-US" sz="2500" dirty="0" smtClean="0"/>
              <a:t>application in question </a:t>
            </a:r>
            <a:r>
              <a:rPr lang="en-US" sz="2500" dirty="0" smtClean="0"/>
              <a:t>including: </a:t>
            </a:r>
          </a:p>
          <a:p>
            <a:pPr lvl="2"/>
            <a:r>
              <a:rPr lang="en-US" dirty="0" smtClean="0"/>
              <a:t>Applicant name</a:t>
            </a:r>
          </a:p>
          <a:p>
            <a:pPr lvl="2"/>
            <a:r>
              <a:rPr lang="en-US" dirty="0" smtClean="0"/>
              <a:t>Facility Type</a:t>
            </a:r>
          </a:p>
          <a:p>
            <a:pPr lvl="2"/>
            <a:r>
              <a:rPr lang="en-US" dirty="0" smtClean="0"/>
              <a:t>Work order number</a:t>
            </a:r>
          </a:p>
          <a:p>
            <a:pPr lvl="2"/>
            <a:r>
              <a:rPr lang="en-US" dirty="0" err="1" smtClean="0"/>
              <a:t>WisDOT</a:t>
            </a:r>
            <a:r>
              <a:rPr lang="en-US" dirty="0" smtClean="0"/>
              <a:t> project number</a:t>
            </a:r>
          </a:p>
          <a:p>
            <a:pPr lvl="2"/>
            <a:r>
              <a:rPr lang="en-US" dirty="0" smtClean="0"/>
              <a:t>Detailed location description</a:t>
            </a:r>
          </a:p>
          <a:p>
            <a:pPr lvl="2"/>
            <a:r>
              <a:rPr lang="en-US" dirty="0" smtClean="0"/>
              <a:t>Work start/finish date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46611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Permit Application Process FAQs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417379"/>
            <a:ext cx="7886700" cy="4219959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 smtClean="0"/>
              <a:t>2. You </a:t>
            </a:r>
            <a:r>
              <a:rPr lang="en-US" sz="3000" dirty="0" smtClean="0"/>
              <a:t>really don’t have a phone number for me?</a:t>
            </a:r>
          </a:p>
          <a:p>
            <a:pPr lvl="1"/>
            <a:r>
              <a:rPr lang="en-US" dirty="0" smtClean="0"/>
              <a:t>No. We do not have a dedicated person for permits at this time, and so giving you a phone number increases the likelihood of phone calls getting lost in the shuffle. </a:t>
            </a:r>
            <a:endParaRPr lang="en-US" dirty="0"/>
          </a:p>
          <a:p>
            <a:pPr lvl="1"/>
            <a:r>
              <a:rPr lang="en-US" dirty="0" smtClean="0"/>
              <a:t>We have distributed the permit approval workload to our staff and will continue to monitor the response time.</a:t>
            </a:r>
          </a:p>
        </p:txBody>
      </p:sp>
    </p:spTree>
    <p:extLst>
      <p:ext uri="{BB962C8B-B14F-4D97-AF65-F5344CB8AC3E}">
        <p14:creationId xmlns:p14="http://schemas.microsoft.com/office/powerpoint/2010/main" val="5586589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Permit Application Process FAQs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19923"/>
            <a:ext cx="7886700" cy="4717415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 smtClean="0"/>
              <a:t>3. How can you accommodate a special request for an urgent permit approval?</a:t>
            </a:r>
            <a:endParaRPr lang="en-US" sz="3000" dirty="0"/>
          </a:p>
          <a:p>
            <a:pPr lvl="1"/>
            <a:r>
              <a:rPr lang="en-US" dirty="0" smtClean="0"/>
              <a:t>Highlight the urgency in the cover email with the application submittal. The Utility Permit Coordinator will make an effort to honor your request. 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000" dirty="0"/>
              <a:t>4. Who do I contact if all my efforts to obtain a permit have failed?</a:t>
            </a:r>
          </a:p>
          <a:p>
            <a:pPr lvl="1"/>
            <a:r>
              <a:rPr lang="en-US" dirty="0"/>
              <a:t>Jasmine Bhathena at jasmine2.Bhathena@dot.wi.gov </a:t>
            </a:r>
          </a:p>
          <a:p>
            <a:pPr lvl="2"/>
            <a:r>
              <a:rPr lang="en-US" dirty="0"/>
              <a:t>414-750-2566</a:t>
            </a:r>
          </a:p>
          <a:p>
            <a:pPr lvl="1"/>
            <a:r>
              <a:rPr lang="en-US" dirty="0"/>
              <a:t>Terry Kittson at Terry.Kittson@dot.wi.gov</a:t>
            </a:r>
          </a:p>
          <a:p>
            <a:pPr lvl="2"/>
            <a:r>
              <a:rPr lang="en-US" dirty="0" smtClean="0"/>
              <a:t>414-750-4791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0133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Permit Application Process FAQs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19923"/>
            <a:ext cx="7886700" cy="471741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5. Why </a:t>
            </a:r>
            <a:r>
              <a:rPr lang="en-US" dirty="0" smtClean="0"/>
              <a:t>does my DT1553 need to be in Word?</a:t>
            </a:r>
          </a:p>
          <a:p>
            <a:pPr lvl="1"/>
            <a:r>
              <a:rPr lang="en-US" dirty="0" smtClean="0"/>
              <a:t>DOT has some information it needs to add to the form – approval of the permit, special notes, etc. If it’s sent back to us in Word, it </a:t>
            </a:r>
            <a:r>
              <a:rPr lang="en-US" dirty="0" smtClean="0"/>
              <a:t>saves </a:t>
            </a:r>
            <a:r>
              <a:rPr lang="en-US" dirty="0" smtClean="0"/>
              <a:t>a lot of time for us when we’re finishing up the permit approval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000" dirty="0"/>
              <a:t>6. Why do I need proof of DNR coordination? </a:t>
            </a:r>
          </a:p>
          <a:p>
            <a:pPr lvl="1"/>
            <a:r>
              <a:rPr lang="en-US" dirty="0"/>
              <a:t>Per Highway Maintenance Manual (HMM) 09-15-15, Table 2: For a Utility’s own project, any work located partially or entirely on DOT ROW is required to be reviewed by DNR, Bureau of Energy, Transportation and Environmental Analysis </a:t>
            </a:r>
          </a:p>
          <a:p>
            <a:pPr lvl="1"/>
            <a:r>
              <a:rPr lang="en-US" dirty="0"/>
              <a:t>Contact Lindsay </a:t>
            </a:r>
            <a:r>
              <a:rPr lang="en-US" dirty="0" err="1"/>
              <a:t>Tekler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Lindsay.Tekler@Wisconsin.gov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1900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DOT template standard screen gray background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1790</TotalTime>
  <Words>936</Words>
  <Application>Microsoft Office PowerPoint</Application>
  <PresentationFormat>On-screen Show (4:3)</PresentationFormat>
  <Paragraphs>113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Narrow</vt:lpstr>
      <vt:lpstr>Calibri</vt:lpstr>
      <vt:lpstr>Wingdings</vt:lpstr>
      <vt:lpstr>WisDOT template standard screen gray background</vt:lpstr>
      <vt:lpstr>Permit Application Process</vt:lpstr>
      <vt:lpstr>PowerPoint Presentation</vt:lpstr>
      <vt:lpstr>Utility Permit Application Process</vt:lpstr>
      <vt:lpstr>Utility Permit Application Process</vt:lpstr>
      <vt:lpstr>Utility Permit Application Process</vt:lpstr>
      <vt:lpstr>Utility Permit Application Process FAQs</vt:lpstr>
      <vt:lpstr>Utility Permit Application Process FAQs</vt:lpstr>
      <vt:lpstr>Utility Permit Application Process FAQs</vt:lpstr>
      <vt:lpstr>Utility Permit Application Process FAQs</vt:lpstr>
      <vt:lpstr>Utility Permit Application Process FAQs</vt:lpstr>
      <vt:lpstr>Utility Permit Application Process FAQs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KIRKPATRICK, MARY K</dc:creator>
  <cp:lastModifiedBy>BHATHENA, JASMINE N</cp:lastModifiedBy>
  <cp:revision>128</cp:revision>
  <cp:lastPrinted>2017-04-24T18:31:24Z</cp:lastPrinted>
  <dcterms:created xsi:type="dcterms:W3CDTF">2017-03-13T20:15:47Z</dcterms:created>
  <dcterms:modified xsi:type="dcterms:W3CDTF">2019-02-13T23:28:21Z</dcterms:modified>
</cp:coreProperties>
</file>