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7"/>
  </p:notesMasterIdLst>
  <p:sldIdLst>
    <p:sldId id="260" r:id="rId2"/>
    <p:sldId id="261" r:id="rId3"/>
    <p:sldId id="278" r:id="rId4"/>
    <p:sldId id="264" r:id="rId5"/>
    <p:sldId id="288" r:id="rId6"/>
    <p:sldId id="289" r:id="rId7"/>
    <p:sldId id="290" r:id="rId8"/>
    <p:sldId id="291" r:id="rId9"/>
    <p:sldId id="272" r:id="rId10"/>
    <p:sldId id="269" r:id="rId11"/>
    <p:sldId id="285" r:id="rId12"/>
    <p:sldId id="282" r:id="rId13"/>
    <p:sldId id="287" r:id="rId14"/>
    <p:sldId id="280" r:id="rId15"/>
    <p:sldId id="281"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WAP, MATTHEW J" initials="CMJ" lastIdx="11" clrIdx="0">
    <p:extLst>
      <p:ext uri="{19B8F6BF-5375-455C-9EA6-DF929625EA0E}">
        <p15:presenceInfo xmlns:p15="http://schemas.microsoft.com/office/powerpoint/2012/main" userId="S-1-5-21-2014430026-1432593244-2068819953-537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31" autoAdjust="0"/>
    <p:restoredTop sz="92765" autoAdjust="0"/>
  </p:normalViewPr>
  <p:slideViewPr>
    <p:cSldViewPr snapToGrid="0">
      <p:cViewPr varScale="1">
        <p:scale>
          <a:sx n="77" d="100"/>
          <a:sy n="77" d="100"/>
        </p:scale>
        <p:origin x="2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C43E7-63FB-4898-A1FF-C1F7B6003506}" type="datetimeFigureOut">
              <a:rPr lang="en-US" smtClean="0"/>
              <a:t>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839A68-B179-4F07-90F5-1D1D71999125}" type="slidenum">
              <a:rPr lang="en-US" smtClean="0"/>
              <a:t>‹#›</a:t>
            </a:fld>
            <a:endParaRPr lang="en-US"/>
          </a:p>
        </p:txBody>
      </p:sp>
    </p:spTree>
    <p:extLst>
      <p:ext uri="{BB962C8B-B14F-4D97-AF65-F5344CB8AC3E}">
        <p14:creationId xmlns:p14="http://schemas.microsoft.com/office/powerpoint/2010/main" val="121856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40B44-3C8D-4C2D-B19F-FBCA6B1E9B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026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Bad example.  (Lower left is from Milwaukee County.  Upper right is from Racine County.)</a:t>
            </a:r>
          </a:p>
          <a:p>
            <a:r>
              <a:rPr lang="en-US" dirty="0"/>
              <a:t>Why are these wrong?</a:t>
            </a:r>
          </a:p>
          <a:p>
            <a:r>
              <a:rPr lang="en-US" dirty="0"/>
              <a:t>Racine County does not provide any temporary pedestrian accommodations (upper right).</a:t>
            </a:r>
          </a:p>
          <a:p>
            <a:r>
              <a:rPr lang="en-US" dirty="0"/>
              <a:t>Does not provide the necessary signs to indicate a sidewalk closure.</a:t>
            </a:r>
          </a:p>
          <a:p>
            <a:r>
              <a:rPr lang="en-US" dirty="0"/>
              <a:t>Milwaukee County has too much debris on sidewalk that its not passable with a wheelchair.</a:t>
            </a:r>
          </a:p>
          <a:p>
            <a:endParaRPr lang="en-US" dirty="0"/>
          </a:p>
          <a:p>
            <a:r>
              <a:rPr lang="en-US" dirty="0"/>
              <a:t>How can these be improved?</a:t>
            </a:r>
          </a:p>
          <a:p>
            <a:r>
              <a:rPr lang="en-US" dirty="0"/>
              <a:t>Utilize sidewalk on other side?  But need signs to direct pedestrians.</a:t>
            </a:r>
          </a:p>
          <a:p>
            <a:r>
              <a:rPr lang="en-US" dirty="0"/>
              <a:t>Sidewalk diversion around the obstruction, but diversion must be ADA compliant, clearly defined, protected from construction activities, protect from drop-offs.</a:t>
            </a:r>
          </a:p>
          <a:p>
            <a:r>
              <a:rPr lang="en-US" dirty="0"/>
              <a:t>Use flaggers to help pedestrians through work areas.</a:t>
            </a:r>
          </a:p>
          <a:p>
            <a:r>
              <a:rPr lang="en-US" dirty="0"/>
              <a:t>Provide a sidewalk detour, which is a last resort since pedestrians will not “re-trace” their steps and detours may be long which can be unreasonable to a disabled person.</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3839A68-B179-4F07-90F5-1D1D71999125}" type="slidenum">
              <a:rPr lang="en-US" smtClean="0"/>
              <a:t>11</a:t>
            </a:fld>
            <a:endParaRPr lang="en-US"/>
          </a:p>
        </p:txBody>
      </p:sp>
    </p:spTree>
    <p:extLst>
      <p:ext uri="{BB962C8B-B14F-4D97-AF65-F5344CB8AC3E}">
        <p14:creationId xmlns:p14="http://schemas.microsoft.com/office/powerpoint/2010/main" val="4256362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Bad example.  (Racine County)</a:t>
            </a:r>
          </a:p>
          <a:p>
            <a:endParaRPr lang="en-US" dirty="0"/>
          </a:p>
          <a:p>
            <a:r>
              <a:rPr lang="en-US" dirty="0"/>
              <a:t>Why are these examples bad?</a:t>
            </a:r>
          </a:p>
          <a:p>
            <a:r>
              <a:rPr lang="en-US" dirty="0"/>
              <a:t>Not detectable.</a:t>
            </a:r>
          </a:p>
          <a:p>
            <a:r>
              <a:rPr lang="en-US" dirty="0"/>
              <a:t>Not protected from drop offs.</a:t>
            </a:r>
          </a:p>
          <a:p>
            <a:r>
              <a:rPr lang="en-US" dirty="0"/>
              <a:t>Not protected from construction activities.</a:t>
            </a:r>
          </a:p>
          <a:p>
            <a:r>
              <a:rPr lang="en-US" dirty="0"/>
              <a:t>No detectable warning fields.</a:t>
            </a:r>
          </a:p>
          <a:p>
            <a:r>
              <a:rPr lang="en-US" dirty="0"/>
              <a:t>Not ADA compliant surface (not slip resistant).</a:t>
            </a:r>
          </a:p>
          <a:p>
            <a:endParaRPr lang="en-US" dirty="0"/>
          </a:p>
          <a:p>
            <a:r>
              <a:rPr lang="en-US" dirty="0"/>
              <a:t>How can we improve these facilities?</a:t>
            </a:r>
          </a:p>
          <a:p>
            <a:r>
              <a:rPr lang="en-US" dirty="0"/>
              <a:t>Provide a non-slip resistant surface</a:t>
            </a:r>
          </a:p>
          <a:p>
            <a:r>
              <a:rPr lang="en-US" dirty="0"/>
              <a:t>Provide detectable warning fields</a:t>
            </a:r>
          </a:p>
          <a:p>
            <a:r>
              <a:rPr lang="en-US" dirty="0"/>
              <a:t>Protect pedestrians from construction activities and/or drop-offs</a:t>
            </a:r>
          </a:p>
          <a:p>
            <a:r>
              <a:rPr lang="en-US" dirty="0"/>
              <a:t>Provide a “kick board” along the surface (for blind people)</a:t>
            </a:r>
          </a:p>
          <a:p>
            <a:r>
              <a:rPr lang="en-US" dirty="0"/>
              <a:t>Provide a slope and cross-slope ADA compliant surface </a:t>
            </a:r>
          </a:p>
          <a:p>
            <a:r>
              <a:rPr lang="en-US" dirty="0"/>
              <a:t>Temporary pedestrian facilities must be representative of existing pedestrian facilities.</a:t>
            </a:r>
          </a:p>
          <a:p>
            <a:endParaRPr lang="en-US" dirty="0"/>
          </a:p>
        </p:txBody>
      </p:sp>
      <p:sp>
        <p:nvSpPr>
          <p:cNvPr id="4" name="Slide Number Placeholder 3"/>
          <p:cNvSpPr>
            <a:spLocks noGrp="1"/>
          </p:cNvSpPr>
          <p:nvPr>
            <p:ph type="sldNum" sz="quarter" idx="10"/>
          </p:nvPr>
        </p:nvSpPr>
        <p:spPr/>
        <p:txBody>
          <a:bodyPr/>
          <a:lstStyle/>
          <a:p>
            <a:fld id="{F3839A68-B179-4F07-90F5-1D1D71999125}" type="slidenum">
              <a:rPr lang="en-US" smtClean="0"/>
              <a:t>12</a:t>
            </a:fld>
            <a:endParaRPr lang="en-US"/>
          </a:p>
        </p:txBody>
      </p:sp>
    </p:spTree>
    <p:extLst>
      <p:ext uri="{BB962C8B-B14F-4D97-AF65-F5344CB8AC3E}">
        <p14:creationId xmlns:p14="http://schemas.microsoft.com/office/powerpoint/2010/main" val="3455808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Bad example.  (Racine County and Milwaukee County)</a:t>
            </a:r>
          </a:p>
          <a:p>
            <a:endParaRPr lang="en-US" dirty="0"/>
          </a:p>
          <a:p>
            <a:r>
              <a:rPr lang="en-US" dirty="0"/>
              <a:t>This example is not as easy to identify what is incorrect.</a:t>
            </a:r>
          </a:p>
          <a:p>
            <a:endParaRPr lang="en-US" dirty="0"/>
          </a:p>
          <a:p>
            <a:r>
              <a:rPr lang="en-US" dirty="0"/>
              <a:t>Why are these examples bad?</a:t>
            </a:r>
          </a:p>
          <a:p>
            <a:r>
              <a:rPr lang="en-US" dirty="0"/>
              <a:t>The sidewalk closure signs are directly prior to the closure.</a:t>
            </a:r>
          </a:p>
          <a:p>
            <a:r>
              <a:rPr lang="en-US" dirty="0"/>
              <a:t>The signs are directing pedestrians to cross here, but there is no existing pedestrian facility or ADA compliant pedestrian facility to push the pedestrians to cross to avoid the work zone.  (There is no companion sidewalk or curb ramp system.)</a:t>
            </a:r>
          </a:p>
          <a:p>
            <a:endParaRPr lang="en-US" dirty="0"/>
          </a:p>
          <a:p>
            <a:r>
              <a:rPr lang="en-US" dirty="0"/>
              <a:t>How can we correct these circumstances?</a:t>
            </a:r>
          </a:p>
          <a:p>
            <a:r>
              <a:rPr lang="en-US" dirty="0"/>
              <a:t>Change sign from “SIDEWALK CLOSED AHEAD CROSS HERE” to “SIDEWALK CLOSED”.</a:t>
            </a:r>
          </a:p>
          <a:p>
            <a:r>
              <a:rPr lang="en-US" dirty="0"/>
              <a:t>Sign are best placed on a type III barricade since they are 8’ wide and forces a pedestrian to physically walk around the obstruction.</a:t>
            </a:r>
          </a:p>
          <a:p>
            <a:r>
              <a:rPr lang="en-US" dirty="0"/>
              <a:t>Place “SIDEWALK CLOSED AHEAD CROSS HERE” sign at the closest intersection which would be prior to the closure.  You need to close the sidewalk prior to the actual closure of the sidewalk.</a:t>
            </a:r>
          </a:p>
          <a:p>
            <a:r>
              <a:rPr lang="en-US" dirty="0"/>
              <a:t>Use pedestrian detour signs to direct pedestrian around the block to avoid the work area.</a:t>
            </a:r>
          </a:p>
          <a:p>
            <a:r>
              <a:rPr lang="en-US" dirty="0"/>
              <a:t>Could use a sidewalk diversion to bypass the sidewalk closure.</a:t>
            </a:r>
          </a:p>
          <a:p>
            <a:r>
              <a:rPr lang="en-US" dirty="0"/>
              <a:t>Could use the sidewalk on the opposite side if in an urban setting with sidewalks on both sides.</a:t>
            </a:r>
          </a:p>
        </p:txBody>
      </p:sp>
      <p:sp>
        <p:nvSpPr>
          <p:cNvPr id="4" name="Slide Number Placeholder 3"/>
          <p:cNvSpPr>
            <a:spLocks noGrp="1"/>
          </p:cNvSpPr>
          <p:nvPr>
            <p:ph type="sldNum" sz="quarter" idx="10"/>
          </p:nvPr>
        </p:nvSpPr>
        <p:spPr/>
        <p:txBody>
          <a:bodyPr/>
          <a:lstStyle/>
          <a:p>
            <a:fld id="{F3839A68-B179-4F07-90F5-1D1D71999125}" type="slidenum">
              <a:rPr lang="en-US" smtClean="0"/>
              <a:t>13</a:t>
            </a:fld>
            <a:endParaRPr lang="en-US"/>
          </a:p>
        </p:txBody>
      </p:sp>
    </p:spTree>
    <p:extLst>
      <p:ext uri="{BB962C8B-B14F-4D97-AF65-F5344CB8AC3E}">
        <p14:creationId xmlns:p14="http://schemas.microsoft.com/office/powerpoint/2010/main" val="4293011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a:t>
            </a:r>
          </a:p>
        </p:txBody>
      </p:sp>
      <p:sp>
        <p:nvSpPr>
          <p:cNvPr id="4" name="Slide Number Placeholder 3"/>
          <p:cNvSpPr>
            <a:spLocks noGrp="1"/>
          </p:cNvSpPr>
          <p:nvPr>
            <p:ph type="sldNum" sz="quarter" idx="10"/>
          </p:nvPr>
        </p:nvSpPr>
        <p:spPr/>
        <p:txBody>
          <a:bodyPr/>
          <a:lstStyle/>
          <a:p>
            <a:fld id="{F3839A68-B179-4F07-90F5-1D1D71999125}" type="slidenum">
              <a:rPr lang="en-US" smtClean="0"/>
              <a:t>14</a:t>
            </a:fld>
            <a:endParaRPr lang="en-US"/>
          </a:p>
        </p:txBody>
      </p:sp>
    </p:spTree>
    <p:extLst>
      <p:ext uri="{BB962C8B-B14F-4D97-AF65-F5344CB8AC3E}">
        <p14:creationId xmlns:p14="http://schemas.microsoft.com/office/powerpoint/2010/main" val="3462886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MUTCD and ADA (both are Federal documents) states that pedestrian safety must be considered while designing work zones.  Need to protect pedestrians in all work zones whether its for construction activities, maintenance activities, utilities activities, incident management, etc.  These guidelines and manuals is the foundation of providing temporary pedestrian accommodations on all work zones within Wisconsin.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40B44-3C8D-4C2D-B19F-FBCA6B1E9B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8480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have a lot of “great examples”, but this is one good example.  (Waukesha County)</a:t>
            </a:r>
          </a:p>
          <a:p>
            <a:r>
              <a:rPr lang="en-US" dirty="0"/>
              <a:t>What makes this a good example?</a:t>
            </a:r>
          </a:p>
          <a:p>
            <a:pPr marL="171450" indent="-171450">
              <a:buFont typeface="Arial" panose="020B0604020202020204" pitchFamily="34" charset="0"/>
              <a:buChar char="•"/>
            </a:pPr>
            <a:r>
              <a:rPr lang="en-US" dirty="0"/>
              <a:t>Sidewalk is clearly defined</a:t>
            </a:r>
          </a:p>
          <a:p>
            <a:pPr marL="171450" indent="-171450">
              <a:buFont typeface="Arial" panose="020B0604020202020204" pitchFamily="34" charset="0"/>
              <a:buChar char="•"/>
            </a:pPr>
            <a:r>
              <a:rPr lang="en-US" dirty="0"/>
              <a:t>Sidewalk is wider than 5’</a:t>
            </a:r>
          </a:p>
          <a:p>
            <a:pPr marL="171450" indent="-171450">
              <a:buFont typeface="Arial" panose="020B0604020202020204" pitchFamily="34" charset="0"/>
              <a:buChar char="•"/>
            </a:pPr>
            <a:r>
              <a:rPr lang="en-US" dirty="0"/>
              <a:t>Protected from construction activities</a:t>
            </a:r>
          </a:p>
          <a:p>
            <a:pPr marL="171450" indent="-171450">
              <a:buFont typeface="Arial" panose="020B0604020202020204" pitchFamily="34" charset="0"/>
              <a:buChar char="•"/>
            </a:pPr>
            <a:r>
              <a:rPr lang="en-US" dirty="0"/>
              <a:t>Clean sidewalk</a:t>
            </a:r>
          </a:p>
          <a:p>
            <a:pPr marL="171450" indent="-171450">
              <a:buFont typeface="Arial" panose="020B0604020202020204" pitchFamily="34" charset="0"/>
              <a:buChar char="•"/>
            </a:pPr>
            <a:r>
              <a:rPr lang="en-US" dirty="0"/>
              <a:t>No obstructions or temporary or existing sidewalk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40B44-3C8D-4C2D-B19F-FBCA6B1E9B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3382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another really good example.  (Milwaukee County)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makes this a good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temporary sidewalk has been clearly delineated through the work zone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Pedestrian barrier between live traffic and temporary sidewalk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ADA compliant curb ramps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protected from construction activities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Clean of debris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are no obstructions on temporary sidewalk</a:t>
            </a:r>
          </a:p>
          <a:p>
            <a:endParaRPr lang="en-US" dirty="0"/>
          </a:p>
        </p:txBody>
      </p:sp>
      <p:sp>
        <p:nvSpPr>
          <p:cNvPr id="4" name="Slide Number Placeholder 3"/>
          <p:cNvSpPr>
            <a:spLocks noGrp="1"/>
          </p:cNvSpPr>
          <p:nvPr>
            <p:ph type="sldNum" sz="quarter" idx="10"/>
          </p:nvPr>
        </p:nvSpPr>
        <p:spPr/>
        <p:txBody>
          <a:bodyPr/>
          <a:lstStyle/>
          <a:p>
            <a:fld id="{F3839A68-B179-4F07-90F5-1D1D71999125}" type="slidenum">
              <a:rPr lang="en-US" smtClean="0"/>
              <a:t>5</a:t>
            </a:fld>
            <a:endParaRPr lang="en-US"/>
          </a:p>
        </p:txBody>
      </p:sp>
    </p:spTree>
    <p:extLst>
      <p:ext uri="{BB962C8B-B14F-4D97-AF65-F5344CB8AC3E}">
        <p14:creationId xmlns:p14="http://schemas.microsoft.com/office/powerpoint/2010/main" val="2890567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in progress example.   (Racine County)</a:t>
            </a:r>
          </a:p>
          <a:p>
            <a:r>
              <a:rPr lang="en-US" dirty="0"/>
              <a:t>Positives:</a:t>
            </a:r>
          </a:p>
          <a:p>
            <a:r>
              <a:rPr lang="en-US" dirty="0"/>
              <a:t>Temporary sidewalk is defined.</a:t>
            </a:r>
          </a:p>
          <a:p>
            <a:r>
              <a:rPr lang="en-US" dirty="0"/>
              <a:t>It’s kind of protected from construction activities</a:t>
            </a:r>
          </a:p>
          <a:p>
            <a:r>
              <a:rPr lang="en-US" dirty="0"/>
              <a:t>Uses existing crosswalks – so no “new” pedestrian traffic movement</a:t>
            </a:r>
          </a:p>
          <a:p>
            <a:endParaRPr lang="en-US" dirty="0"/>
          </a:p>
          <a:p>
            <a:r>
              <a:rPr lang="en-US" dirty="0"/>
              <a:t>It can be improved by:</a:t>
            </a:r>
          </a:p>
          <a:p>
            <a:r>
              <a:rPr lang="en-US" dirty="0"/>
              <a:t>Providing protection from drop-offs </a:t>
            </a:r>
          </a:p>
          <a:p>
            <a:r>
              <a:rPr lang="en-US" dirty="0"/>
              <a:t>Including an ADA complaint hard surface from existing sidewalk to the temporary curb ramp</a:t>
            </a:r>
          </a:p>
          <a:p>
            <a:r>
              <a:rPr lang="en-US" dirty="0"/>
              <a:t>ADA compliant detectable curb ramp</a:t>
            </a:r>
          </a:p>
          <a:p>
            <a:endParaRPr lang="en-US" dirty="0"/>
          </a:p>
          <a:p>
            <a:r>
              <a:rPr lang="en-US" dirty="0"/>
              <a:t>A couple of things to remember:</a:t>
            </a:r>
          </a:p>
          <a:p>
            <a:pPr marL="171450" indent="-171450">
              <a:buFont typeface="Arial" panose="020B0604020202020204" pitchFamily="34" charset="0"/>
              <a:buChar char="•"/>
            </a:pPr>
            <a:r>
              <a:rPr lang="en-US" dirty="0"/>
              <a:t>Think about the safety of pedestrians through your work zones.</a:t>
            </a:r>
          </a:p>
          <a:p>
            <a:pPr marL="171450" indent="-171450">
              <a:buFont typeface="Arial" panose="020B0604020202020204" pitchFamily="34" charset="0"/>
              <a:buChar char="•"/>
            </a:pPr>
            <a:r>
              <a:rPr lang="en-US" dirty="0"/>
              <a:t>Verify that pedestrian route(s) are clearly marked and defined.</a:t>
            </a:r>
          </a:p>
          <a:p>
            <a:pPr marL="171450" indent="-171450">
              <a:buFont typeface="Arial" panose="020B0604020202020204" pitchFamily="34" charset="0"/>
              <a:buChar char="•"/>
            </a:pPr>
            <a:r>
              <a:rPr lang="en-US" dirty="0"/>
              <a:t>Verify that sight lines for pedestrians-motorists within a pedestrian route are sufficient such that both driver and pedestrian can identify the other when turning or crossing.</a:t>
            </a:r>
          </a:p>
          <a:p>
            <a:pPr marL="171450" indent="-171450">
              <a:buFont typeface="Arial" panose="020B0604020202020204" pitchFamily="34" charset="0"/>
              <a:buChar char="•"/>
            </a:pPr>
            <a:r>
              <a:rPr lang="en-US" dirty="0"/>
              <a:t>Verifying that all signing and pavement markings for pedestrian routes are clearly distinguishable.</a:t>
            </a:r>
          </a:p>
          <a:p>
            <a:pPr marL="171450" indent="-171450">
              <a:buFont typeface="Arial" panose="020B0604020202020204" pitchFamily="34" charset="0"/>
              <a:buChar char="•"/>
            </a:pPr>
            <a:r>
              <a:rPr lang="en-US" dirty="0"/>
              <a:t>Temporary pedestrian facilities shall be visible and include accessibility features consistent with the features in the existing facility.</a:t>
            </a:r>
          </a:p>
          <a:p>
            <a:pPr marL="171450" indent="-171450">
              <a:buFont typeface="Arial" panose="020B0604020202020204" pitchFamily="34" charset="0"/>
              <a:buChar char="•"/>
            </a:pPr>
            <a:r>
              <a:rPr lang="en-US" dirty="0"/>
              <a:t>Verify that there are no obstacles on pedestrian route.</a:t>
            </a:r>
          </a:p>
          <a:p>
            <a:pPr marL="171450" indent="-171450">
              <a:buFont typeface="Arial" panose="020B0604020202020204" pitchFamily="34" charset="0"/>
              <a:buChar char="•"/>
            </a:pPr>
            <a:r>
              <a:rPr lang="en-US" dirty="0"/>
              <a:t>When there are bus stops within the work zone, this is a completely different approach.</a:t>
            </a:r>
          </a:p>
          <a:p>
            <a:pPr marL="628650" lvl="1" indent="-171450">
              <a:buFont typeface="Arial" panose="020B0604020202020204" pitchFamily="34" charset="0"/>
              <a:buChar char="•"/>
            </a:pPr>
            <a:r>
              <a:rPr lang="en-US" dirty="0"/>
              <a:t>Need to work with transit authority to determine if they would like to keep the bus stop, move it, or temporary suspend the stop.</a:t>
            </a:r>
          </a:p>
          <a:p>
            <a:pPr marL="628650" lvl="1" indent="-171450">
              <a:buFont typeface="Arial" panose="020B0604020202020204" pitchFamily="34" charset="0"/>
              <a:buChar char="•"/>
            </a:pPr>
            <a:r>
              <a:rPr lang="en-US" dirty="0"/>
              <a:t>If needing to maintain it, need to verify that pedestrians are protected to/from bus stop.  Protected from work zone vehicles, work operations, equipment, etc.</a:t>
            </a:r>
          </a:p>
          <a:p>
            <a:pPr marL="628650" lvl="1" indent="-171450">
              <a:buFont typeface="Arial" panose="020B0604020202020204" pitchFamily="34" charset="0"/>
              <a:buChar char="•"/>
            </a:pPr>
            <a:r>
              <a:rPr lang="en-US" dirty="0"/>
              <a:t>Construction drop-offs must be protected from pedestrians if 2” or greater exists.</a:t>
            </a:r>
          </a:p>
        </p:txBody>
      </p:sp>
      <p:sp>
        <p:nvSpPr>
          <p:cNvPr id="4" name="Slide Number Placeholder 3"/>
          <p:cNvSpPr>
            <a:spLocks noGrp="1"/>
          </p:cNvSpPr>
          <p:nvPr>
            <p:ph type="sldNum" sz="quarter" idx="10"/>
          </p:nvPr>
        </p:nvSpPr>
        <p:spPr/>
        <p:txBody>
          <a:bodyPr/>
          <a:lstStyle/>
          <a:p>
            <a:fld id="{F3839A68-B179-4F07-90F5-1D1D71999125}" type="slidenum">
              <a:rPr lang="en-US" smtClean="0"/>
              <a:t>6</a:t>
            </a:fld>
            <a:endParaRPr lang="en-US"/>
          </a:p>
        </p:txBody>
      </p:sp>
    </p:spTree>
    <p:extLst>
      <p:ext uri="{BB962C8B-B14F-4D97-AF65-F5344CB8AC3E}">
        <p14:creationId xmlns:p14="http://schemas.microsoft.com/office/powerpoint/2010/main" val="1813935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in progress example.  (Milwaukee County)</a:t>
            </a:r>
          </a:p>
          <a:p>
            <a:r>
              <a:rPr lang="en-US" dirty="0"/>
              <a:t>Positives:</a:t>
            </a:r>
          </a:p>
          <a:p>
            <a:r>
              <a:rPr lang="en-US" dirty="0"/>
              <a:t>Temporary sidewalk is defined.</a:t>
            </a:r>
          </a:p>
          <a:p>
            <a:r>
              <a:rPr lang="en-US" dirty="0"/>
              <a:t>It’s kind of protected from construction activities</a:t>
            </a:r>
          </a:p>
          <a:p>
            <a:r>
              <a:rPr lang="en-US" dirty="0"/>
              <a:t>Uses existing crosswalks – so no “new” pedestrian traffic movement</a:t>
            </a:r>
          </a:p>
          <a:p>
            <a:endParaRPr lang="en-US" dirty="0"/>
          </a:p>
          <a:p>
            <a:r>
              <a:rPr lang="en-US" dirty="0"/>
              <a:t>It can be improved by:</a:t>
            </a:r>
          </a:p>
          <a:p>
            <a:r>
              <a:rPr lang="en-US" dirty="0"/>
              <a:t>Providing protection from drop-offs </a:t>
            </a:r>
          </a:p>
          <a:p>
            <a:r>
              <a:rPr lang="en-US" dirty="0"/>
              <a:t>ADA compliant slopes (1.5 +-.5%) and cross-slopes (8.33%) </a:t>
            </a:r>
          </a:p>
          <a:p>
            <a:r>
              <a:rPr lang="en-US" dirty="0"/>
              <a:t>ADA compliant detectable warning field</a:t>
            </a:r>
          </a:p>
        </p:txBody>
      </p:sp>
      <p:sp>
        <p:nvSpPr>
          <p:cNvPr id="4" name="Slide Number Placeholder 3"/>
          <p:cNvSpPr>
            <a:spLocks noGrp="1"/>
          </p:cNvSpPr>
          <p:nvPr>
            <p:ph type="sldNum" sz="quarter" idx="10"/>
          </p:nvPr>
        </p:nvSpPr>
        <p:spPr/>
        <p:txBody>
          <a:bodyPr/>
          <a:lstStyle/>
          <a:p>
            <a:fld id="{F3839A68-B179-4F07-90F5-1D1D71999125}" type="slidenum">
              <a:rPr lang="en-US" smtClean="0"/>
              <a:t>7</a:t>
            </a:fld>
            <a:endParaRPr lang="en-US"/>
          </a:p>
        </p:txBody>
      </p:sp>
    </p:spTree>
    <p:extLst>
      <p:ext uri="{BB962C8B-B14F-4D97-AF65-F5344CB8AC3E}">
        <p14:creationId xmlns:p14="http://schemas.microsoft.com/office/powerpoint/2010/main" val="293898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(Racine County)</a:t>
            </a:r>
          </a:p>
          <a:p>
            <a:r>
              <a:rPr lang="en-US" dirty="0"/>
              <a:t>Bad example.  Why?</a:t>
            </a:r>
          </a:p>
          <a:p>
            <a:r>
              <a:rPr lang="en-US" dirty="0"/>
              <a:t>Blocking sidewalk for any length of time is unacceptable.  Need temporary pedestrian accommodations that is at least 4’ wide for 200’.  Then you will need a 5’ wide for 5’ for a “passing lane” for two wheelchairs.  I see this a lot with utilities because they usually say “I will only be here for a short amount of time.”  This short amount of time is unacceptable and short amount usually indicates a day or so.</a:t>
            </a:r>
          </a:p>
          <a:p>
            <a:endParaRPr lang="en-US" dirty="0"/>
          </a:p>
          <a:p>
            <a:r>
              <a:rPr lang="en-US" dirty="0"/>
              <a:t>What is the simplest way to improve this situation?</a:t>
            </a:r>
          </a:p>
          <a:p>
            <a:r>
              <a:rPr lang="en-US" dirty="0"/>
              <a:t>Verify that all work operations, equipment, outriggers, </a:t>
            </a:r>
            <a:r>
              <a:rPr lang="en-US" dirty="0" err="1"/>
              <a:t>etc</a:t>
            </a:r>
            <a:r>
              <a:rPr lang="en-US" dirty="0"/>
              <a:t> are not on the sidewalk. </a:t>
            </a:r>
          </a:p>
          <a:p>
            <a:endParaRPr lang="en-US" dirty="0"/>
          </a:p>
          <a:p>
            <a:r>
              <a:rPr lang="en-US" dirty="0"/>
              <a:t>How can this be improved?</a:t>
            </a:r>
          </a:p>
          <a:p>
            <a:r>
              <a:rPr lang="en-US" dirty="0"/>
              <a:t>Utilize sidewalk on other side?  But need signs to direct pedestrians.</a:t>
            </a:r>
          </a:p>
          <a:p>
            <a:r>
              <a:rPr lang="en-US" dirty="0"/>
              <a:t>Sidewalk diversion around the obstruction, but diversion must be ADA compliant, clearly defined, protected from construction activities, protect from drop-offs.</a:t>
            </a:r>
          </a:p>
          <a:p>
            <a:r>
              <a:rPr lang="en-US" dirty="0"/>
              <a:t>Use flaggers to help pedestrians through work areas.</a:t>
            </a:r>
          </a:p>
          <a:p>
            <a:r>
              <a:rPr lang="en-US" dirty="0"/>
              <a:t>Provide a sidewalk detour, which is a last resort since pedestrians will not “re-trace” their steps and detours may be long which can be unreasonable to a disabled person.</a:t>
            </a:r>
          </a:p>
        </p:txBody>
      </p:sp>
      <p:sp>
        <p:nvSpPr>
          <p:cNvPr id="4" name="Slide Number Placeholder 3"/>
          <p:cNvSpPr>
            <a:spLocks noGrp="1"/>
          </p:cNvSpPr>
          <p:nvPr>
            <p:ph type="sldNum" sz="quarter" idx="10"/>
          </p:nvPr>
        </p:nvSpPr>
        <p:spPr/>
        <p:txBody>
          <a:bodyPr/>
          <a:lstStyle/>
          <a:p>
            <a:fld id="{F3839A68-B179-4F07-90F5-1D1D71999125}" type="slidenum">
              <a:rPr lang="en-US" smtClean="0"/>
              <a:t>8</a:t>
            </a:fld>
            <a:endParaRPr lang="en-US"/>
          </a:p>
        </p:txBody>
      </p:sp>
    </p:spTree>
    <p:extLst>
      <p:ext uri="{BB962C8B-B14F-4D97-AF65-F5344CB8AC3E}">
        <p14:creationId xmlns:p14="http://schemas.microsoft.com/office/powerpoint/2010/main" val="2410401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this bad? (Racine County)</a:t>
            </a:r>
          </a:p>
          <a:p>
            <a:r>
              <a:rPr lang="en-US" dirty="0"/>
              <a:t>Cannot obstruct sidewalk for any length of time without providing for alternate pedestrian accommodations.</a:t>
            </a:r>
          </a:p>
          <a:p>
            <a:endParaRPr lang="en-US" dirty="0"/>
          </a:p>
          <a:p>
            <a:r>
              <a:rPr lang="en-US" dirty="0"/>
              <a:t>What is the simplest way to improve this situation?</a:t>
            </a:r>
          </a:p>
          <a:p>
            <a:r>
              <a:rPr lang="en-US" dirty="0"/>
              <a:t>Verify that all work operations, equipment, outriggers, </a:t>
            </a:r>
            <a:r>
              <a:rPr lang="en-US" dirty="0" err="1"/>
              <a:t>etc</a:t>
            </a:r>
            <a:r>
              <a:rPr lang="en-US" dirty="0"/>
              <a:t> are not on the sidewalk.</a:t>
            </a:r>
          </a:p>
          <a:p>
            <a:endParaRPr lang="en-US" dirty="0"/>
          </a:p>
          <a:p>
            <a:r>
              <a:rPr lang="en-US" dirty="0"/>
              <a:t>How can this be improved?</a:t>
            </a:r>
          </a:p>
          <a:p>
            <a:r>
              <a:rPr lang="en-US" dirty="0"/>
              <a:t>Utilize sidewalk on other side?  But need signs to direct pedestrians.</a:t>
            </a:r>
          </a:p>
          <a:p>
            <a:r>
              <a:rPr lang="en-US" dirty="0"/>
              <a:t>Sidewalk diversion around the obstruction, but diversion must be ADA compliant, clearly defined, protected from construction activities, protect from drop-offs.</a:t>
            </a:r>
          </a:p>
          <a:p>
            <a:r>
              <a:rPr lang="en-US" dirty="0"/>
              <a:t>Use flaggers to help pedestrians through work areas.</a:t>
            </a:r>
          </a:p>
          <a:p>
            <a:r>
              <a:rPr lang="en-US" dirty="0"/>
              <a:t>Provide a sidewalk detour, which is a last resort since pedestrians will not “re-trace” their steps and detours may be long which can be unreasonable to a disabled person.</a:t>
            </a:r>
          </a:p>
        </p:txBody>
      </p:sp>
      <p:sp>
        <p:nvSpPr>
          <p:cNvPr id="4" name="Slide Number Placeholder 3"/>
          <p:cNvSpPr>
            <a:spLocks noGrp="1"/>
          </p:cNvSpPr>
          <p:nvPr>
            <p:ph type="sldNum" sz="quarter" idx="10"/>
          </p:nvPr>
        </p:nvSpPr>
        <p:spPr/>
        <p:txBody>
          <a:bodyPr/>
          <a:lstStyle/>
          <a:p>
            <a:fld id="{F3839A68-B179-4F07-90F5-1D1D71999125}" type="slidenum">
              <a:rPr lang="en-US" smtClean="0"/>
              <a:t>9</a:t>
            </a:fld>
            <a:endParaRPr lang="en-US"/>
          </a:p>
        </p:txBody>
      </p:sp>
    </p:spTree>
    <p:extLst>
      <p:ext uri="{BB962C8B-B14F-4D97-AF65-F5344CB8AC3E}">
        <p14:creationId xmlns:p14="http://schemas.microsoft.com/office/powerpoint/2010/main" val="3370132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Bad example.  (Lower left is from Racine County.  Upper right is from Milwaukee County.)</a:t>
            </a:r>
          </a:p>
          <a:p>
            <a:r>
              <a:rPr lang="en-US" dirty="0"/>
              <a:t>Why are these wrong?</a:t>
            </a:r>
          </a:p>
          <a:p>
            <a:r>
              <a:rPr lang="en-US" dirty="0"/>
              <a:t>Does not provide temporary pedestrian accommodations around open sidewalk and debris.</a:t>
            </a:r>
          </a:p>
          <a:p>
            <a:r>
              <a:rPr lang="en-US" dirty="0"/>
              <a:t>Does not provide the necessary signs to indicate a sidewalk closure.</a:t>
            </a:r>
          </a:p>
          <a:p>
            <a:r>
              <a:rPr lang="en-US" dirty="0"/>
              <a:t>Does not protect pedestrian from the drop-off or possible drop-off.</a:t>
            </a:r>
          </a:p>
          <a:p>
            <a:r>
              <a:rPr lang="en-US" dirty="0"/>
              <a:t>Signs cannot be placed on sidewalk without temporary pedestrian accommodations.</a:t>
            </a:r>
          </a:p>
          <a:p>
            <a:endParaRPr lang="en-US" dirty="0"/>
          </a:p>
          <a:p>
            <a:r>
              <a:rPr lang="en-US" dirty="0"/>
              <a:t>How can these be improved?</a:t>
            </a:r>
          </a:p>
          <a:p>
            <a:r>
              <a:rPr lang="en-US" dirty="0"/>
              <a:t>Utilize sidewalk on other side?  But need signs to direct pedestrians.</a:t>
            </a:r>
          </a:p>
          <a:p>
            <a:r>
              <a:rPr lang="en-US" dirty="0"/>
              <a:t>Sidewalk diversion around the obstruction, but diversion must be ADA compliant, clearly defined, protected from construction activities, protect from drop-offs.</a:t>
            </a:r>
          </a:p>
          <a:p>
            <a:r>
              <a:rPr lang="en-US" dirty="0"/>
              <a:t>Use flaggers to help pedestrians through work areas.</a:t>
            </a:r>
          </a:p>
          <a:p>
            <a:r>
              <a:rPr lang="en-US" dirty="0"/>
              <a:t>Provide a sidewalk detour, which is a last resort since pedestrians will not “re-trace” their steps and detours may be long which can be unreasonable to a disabled person.</a:t>
            </a:r>
          </a:p>
          <a:p>
            <a:r>
              <a:rPr lang="en-US" dirty="0"/>
              <a:t>Move sign off sidewalk.</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40B44-3C8D-4C2D-B19F-FBCA6B1E9B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2662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12200467"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srgbClr val="FFFFFF"/>
              </a:solidFill>
            </a:endParaRPr>
          </a:p>
        </p:txBody>
      </p:sp>
      <p:sp>
        <p:nvSpPr>
          <p:cNvPr id="9" name="Title 8"/>
          <p:cNvSpPr>
            <a:spLocks noGrp="1"/>
          </p:cNvSpPr>
          <p:nvPr>
            <p:ph type="ctrTitle"/>
          </p:nvPr>
        </p:nvSpPr>
        <p:spPr>
          <a:xfrm>
            <a:off x="914400" y="1752602"/>
            <a:ext cx="10363200" cy="1829761"/>
          </a:xfrm>
        </p:spPr>
        <p:txBody>
          <a:bodyPr anchor="b"/>
          <a:lstStyle>
            <a:lvl1pPr algn="r">
              <a:defRPr sz="4800" b="1">
                <a:solidFill>
                  <a:srgbClr val="213681"/>
                </a:solidFill>
                <a:effectLst>
                  <a:outerShdw blurRad="31750" dist="25400" dir="5400000" algn="tl" rotWithShape="0">
                    <a:srgbClr val="000000">
                      <a:alpha val="25000"/>
                    </a:srgbClr>
                  </a:outerShdw>
                </a:effectLst>
              </a:defRPr>
            </a:lvl1pPr>
            <a:extLst/>
          </a:lstStyle>
          <a:p>
            <a:r>
              <a:rPr lang="en-US" dirty="0"/>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5" name="Slide Number Placeholder 26"/>
          <p:cNvSpPr>
            <a:spLocks noGrp="1"/>
          </p:cNvSpPr>
          <p:nvPr>
            <p:ph type="sldNum" sz="quarter" idx="10"/>
          </p:nvPr>
        </p:nvSpPr>
        <p:spPr>
          <a:xfrm>
            <a:off x="11277601" y="6477001"/>
            <a:ext cx="740833" cy="296863"/>
          </a:xfrm>
          <a:prstGeom prst="rect">
            <a:avLst/>
          </a:prstGeom>
        </p:spPr>
        <p:txBody>
          <a:bodyPr/>
          <a:lstStyle>
            <a:lvl1pPr>
              <a:defRPr sz="1600" b="1" i="0" kern="900" baseline="0">
                <a:solidFill>
                  <a:schemeClr val="bg1"/>
                </a:solidFill>
              </a:defRPr>
            </a:lvl1pPr>
            <a:extLst/>
          </a:lstStyle>
          <a:p>
            <a:pPr fontAlgn="base">
              <a:spcBef>
                <a:spcPct val="0"/>
              </a:spcBef>
              <a:spcAft>
                <a:spcPct val="0"/>
              </a:spcAft>
              <a:defRPr/>
            </a:pPr>
            <a:fld id="{0A2AD120-39C9-4762-9808-4997980F3313}"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916482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Slide Number Placeholder 26"/>
          <p:cNvSpPr>
            <a:spLocks noGrp="1"/>
          </p:cNvSpPr>
          <p:nvPr>
            <p:ph type="sldNum" sz="quarter" idx="10"/>
          </p:nvPr>
        </p:nvSpPr>
        <p:spPr>
          <a:xfrm>
            <a:off x="11277601" y="6477001"/>
            <a:ext cx="740833" cy="296863"/>
          </a:xfrm>
          <a:prstGeom prst="rect">
            <a:avLst/>
          </a:prstGeom>
        </p:spPr>
        <p:txBody>
          <a:bodyPr/>
          <a:lstStyle>
            <a:lvl1pPr>
              <a:defRPr sz="1600" b="1" i="0" kern="900" baseline="0">
                <a:solidFill>
                  <a:schemeClr val="bg1"/>
                </a:solidFill>
              </a:defRPr>
            </a:lvl1pPr>
            <a:extLst/>
          </a:lstStyle>
          <a:p>
            <a:pPr fontAlgn="base">
              <a:spcBef>
                <a:spcPct val="0"/>
              </a:spcBef>
              <a:spcAft>
                <a:spcPct val="0"/>
              </a:spcAft>
              <a:defRPr/>
            </a:pPr>
            <a:fld id="{89C35698-ECFA-45D4-B95F-4F52958123E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418926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extLst/>
          </a:lstStyle>
          <a:p>
            <a:r>
              <a:rPr lang="en-US"/>
              <a:t>Click to edit Master title style</a:t>
            </a:r>
          </a:p>
        </p:txBody>
      </p:sp>
      <p:sp>
        <p:nvSpPr>
          <p:cNvPr id="5" name="Content Placeholder 4"/>
          <p:cNvSpPr>
            <a:spLocks noGrp="1"/>
          </p:cNvSpPr>
          <p:nvPr>
            <p:ph sz="quarter" idx="2"/>
          </p:nvPr>
        </p:nvSpPr>
        <p:spPr>
          <a:xfrm>
            <a:off x="609600" y="1444295"/>
            <a:ext cx="5386917" cy="3941763"/>
          </a:xfrm>
          <a:gradFill>
            <a:gsLst>
              <a:gs pos="0">
                <a:schemeClr val="bg1"/>
              </a:gs>
              <a:gs pos="64999">
                <a:schemeClr val="bg1">
                  <a:lumMod val="95000"/>
                </a:schemeClr>
              </a:gs>
              <a:gs pos="100000">
                <a:schemeClr val="bg1">
                  <a:lumMod val="85000"/>
                </a:schemeClr>
              </a:gs>
            </a:gsLst>
            <a:lin ang="16800000" scaled="0"/>
          </a:gradFill>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1444295"/>
            <a:ext cx="5389033" cy="3941763"/>
          </a:xfrm>
          <a:gradFill>
            <a:gsLst>
              <a:gs pos="0">
                <a:schemeClr val="bg1"/>
              </a:gs>
              <a:gs pos="64999">
                <a:schemeClr val="bg1">
                  <a:lumMod val="95000"/>
                </a:schemeClr>
              </a:gs>
              <a:gs pos="100000">
                <a:schemeClr val="bg1">
                  <a:lumMod val="85000"/>
                </a:schemeClr>
              </a:gs>
            </a:gsLst>
            <a:lin ang="16800000" scaled="0"/>
          </a:gradFill>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26"/>
          <p:cNvSpPr>
            <a:spLocks noGrp="1"/>
          </p:cNvSpPr>
          <p:nvPr>
            <p:ph type="sldNum" sz="quarter" idx="10"/>
          </p:nvPr>
        </p:nvSpPr>
        <p:spPr>
          <a:xfrm>
            <a:off x="11277601" y="6477001"/>
            <a:ext cx="740833" cy="296863"/>
          </a:xfrm>
          <a:prstGeom prst="rect">
            <a:avLst/>
          </a:prstGeom>
        </p:spPr>
        <p:txBody>
          <a:bodyPr/>
          <a:lstStyle>
            <a:lvl1pPr>
              <a:defRPr sz="1600" b="1" i="0" kern="900" baseline="0">
                <a:solidFill>
                  <a:schemeClr val="bg1"/>
                </a:solidFill>
              </a:defRPr>
            </a:lvl1pPr>
            <a:extLst/>
          </a:lstStyle>
          <a:p>
            <a:pPr fontAlgn="base">
              <a:spcBef>
                <a:spcPct val="0"/>
              </a:spcBef>
              <a:spcAft>
                <a:spcPct val="0"/>
              </a:spcAft>
              <a:defRPr/>
            </a:pPr>
            <a:fld id="{4D1A753E-EC79-4AA7-8B4D-F379B7F83DE6}"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1179569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6"/>
          <p:cNvSpPr>
            <a:spLocks noGrp="1"/>
          </p:cNvSpPr>
          <p:nvPr>
            <p:ph type="sldNum" sz="quarter" idx="10"/>
          </p:nvPr>
        </p:nvSpPr>
        <p:spPr>
          <a:xfrm>
            <a:off x="11277601" y="6477001"/>
            <a:ext cx="740833" cy="296863"/>
          </a:xfrm>
          <a:prstGeom prst="rect">
            <a:avLst/>
          </a:prstGeom>
        </p:spPr>
        <p:txBody>
          <a:bodyPr/>
          <a:lstStyle>
            <a:lvl1pPr>
              <a:defRPr sz="1600" b="1" i="0" kern="900" baseline="0">
                <a:solidFill>
                  <a:schemeClr val="bg1"/>
                </a:solidFill>
              </a:defRPr>
            </a:lvl1pPr>
            <a:extLst/>
          </a:lstStyle>
          <a:p>
            <a:pPr fontAlgn="base">
              <a:spcBef>
                <a:spcPct val="0"/>
              </a:spcBef>
              <a:spcAft>
                <a:spcPct val="0"/>
              </a:spcAft>
              <a:defRPr/>
            </a:pPr>
            <a:fld id="{DB104AA0-9F21-4485-B088-466B0F30090C}"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2594819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5892800" y="5355102"/>
            <a:ext cx="5299456" cy="664698"/>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dirty="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26"/>
          <p:cNvSpPr>
            <a:spLocks noGrp="1"/>
          </p:cNvSpPr>
          <p:nvPr>
            <p:ph type="sldNum" sz="quarter" idx="10"/>
          </p:nvPr>
        </p:nvSpPr>
        <p:spPr>
          <a:xfrm>
            <a:off x="11277601" y="6477001"/>
            <a:ext cx="740833" cy="296863"/>
          </a:xfrm>
          <a:prstGeom prst="rect">
            <a:avLst/>
          </a:prstGeom>
        </p:spPr>
        <p:txBody>
          <a:bodyPr/>
          <a:lstStyle>
            <a:lvl1pPr>
              <a:defRPr sz="1600" b="1" i="0" kern="900" baseline="0">
                <a:solidFill>
                  <a:schemeClr val="bg1"/>
                </a:solidFill>
              </a:defRPr>
            </a:lvl1pPr>
            <a:extLst/>
          </a:lstStyle>
          <a:p>
            <a:pPr fontAlgn="base">
              <a:spcBef>
                <a:spcPct val="0"/>
              </a:spcBef>
              <a:spcAft>
                <a:spcPct val="0"/>
              </a:spcAft>
              <a:defRPr/>
            </a:pPr>
            <a:fld id="{C38AFE01-58B7-4B7A-B8D5-787EBD0E15CF}"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4055602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6"/>
          <p:cNvSpPr>
            <a:spLocks noGrp="1"/>
          </p:cNvSpPr>
          <p:nvPr>
            <p:ph type="sldNum" sz="quarter" idx="10"/>
          </p:nvPr>
        </p:nvSpPr>
        <p:spPr>
          <a:xfrm>
            <a:off x="11277601" y="6477001"/>
            <a:ext cx="740833" cy="296863"/>
          </a:xfrm>
          <a:prstGeom prst="rect">
            <a:avLst/>
          </a:prstGeom>
        </p:spPr>
        <p:txBody>
          <a:bodyPr/>
          <a:lstStyle>
            <a:lvl1pPr>
              <a:defRPr sz="1600" b="1" i="0" kern="900" baseline="0">
                <a:solidFill>
                  <a:schemeClr val="bg1"/>
                </a:solidFill>
              </a:defRPr>
            </a:lvl1pPr>
            <a:extLst/>
          </a:lstStyle>
          <a:p>
            <a:pPr fontAlgn="base">
              <a:spcBef>
                <a:spcPct val="0"/>
              </a:spcBef>
              <a:spcAft>
                <a:spcPct val="0"/>
              </a:spcAft>
              <a:defRPr/>
            </a:pPr>
            <a:fld id="{96E48EDD-1FD1-4C50-94FF-D58D47BF0090}"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90721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6"/>
          <p:cNvSpPr>
            <a:spLocks noGrp="1"/>
          </p:cNvSpPr>
          <p:nvPr>
            <p:ph type="sldNum" sz="quarter" idx="10"/>
          </p:nvPr>
        </p:nvSpPr>
        <p:spPr>
          <a:xfrm>
            <a:off x="11277601" y="6477001"/>
            <a:ext cx="740833" cy="296863"/>
          </a:xfrm>
          <a:prstGeom prst="rect">
            <a:avLst/>
          </a:prstGeom>
        </p:spPr>
        <p:txBody>
          <a:bodyPr/>
          <a:lstStyle>
            <a:lvl1pPr>
              <a:defRPr sz="1600" b="1" i="0" kern="900" baseline="0">
                <a:solidFill>
                  <a:schemeClr val="bg1"/>
                </a:solidFill>
              </a:defRPr>
            </a:lvl1pPr>
            <a:extLst/>
          </a:lstStyle>
          <a:p>
            <a:pPr fontAlgn="base">
              <a:spcBef>
                <a:spcPct val="0"/>
              </a:spcBef>
              <a:spcAft>
                <a:spcPct val="0"/>
              </a:spcAft>
              <a:defRPr/>
            </a:pPr>
            <a:fld id="{E0710924-D447-41AA-9A85-433CA037B1E3}"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3603259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Rectangle 1"/>
          <p:cNvSpPr>
            <a:spLocks noGrp="1"/>
          </p:cNvSpPr>
          <p:nvPr>
            <p:ph type="title"/>
          </p:nvPr>
        </p:nvSpPr>
        <p:spPr>
          <a:xfrm>
            <a:off x="914400" y="838200"/>
            <a:ext cx="10363200" cy="4191000"/>
          </a:xfrm>
        </p:spPr>
        <p:txBody>
          <a:bodyPr anchor="ctr"/>
          <a:lstStyle>
            <a:lvl1pPr algn="ctr">
              <a:defRPr sz="4800" b="0" cap="none" baseline="0">
                <a:solidFill>
                  <a:schemeClr val="bg2"/>
                </a:solidFill>
                <a:effectLst>
                  <a:outerShdw blurRad="38100" dist="38100" dir="2700000" algn="tl">
                    <a:srgbClr val="000000">
                      <a:alpha val="43137"/>
                    </a:srgbClr>
                  </a:outerShdw>
                </a:effectLst>
              </a:defRPr>
            </a:lvl1pPr>
          </a:lstStyle>
          <a:p>
            <a:r>
              <a:rPr lang="en-US" dirty="0"/>
              <a:t>Click to edit Master title style</a:t>
            </a:r>
          </a:p>
        </p:txBody>
      </p:sp>
      <p:sp>
        <p:nvSpPr>
          <p:cNvPr id="3" name="Rectangle 2"/>
          <p:cNvSpPr>
            <a:spLocks noGrp="1"/>
          </p:cNvSpPr>
          <p:nvPr>
            <p:ph type="body" idx="1"/>
          </p:nvPr>
        </p:nvSpPr>
        <p:spPr>
          <a:xfrm>
            <a:off x="963084" y="5410201"/>
            <a:ext cx="10363200" cy="1042987"/>
          </a:xfrm>
        </p:spPr>
        <p:txBody>
          <a:bodyPr anchor="ctr">
            <a:normAutofit/>
          </a:bodyPr>
          <a:lstStyle>
            <a:lvl1pPr marL="0" indent="0" algn="ctr">
              <a:buNone/>
              <a:defRPr sz="28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6520942"/>
            <a:ext cx="2844800" cy="320040"/>
          </a:xfrm>
          <a:prstGeom prst="rect">
            <a:avLst/>
          </a:prstGeom>
        </p:spPr>
        <p:txBody>
          <a:bodyPr/>
          <a:lstStyle/>
          <a:p>
            <a:fld id="{D8FABCFC-FB9B-4512-B53F-969144512F1A}" type="datetimeFigureOut">
              <a:rPr lang="en-US" smtClean="0"/>
              <a:pPr/>
              <a:t>2/7/2019</a:t>
            </a:fld>
            <a:endParaRPr lang="en-US" dirty="0"/>
          </a:p>
        </p:txBody>
      </p:sp>
      <p:sp>
        <p:nvSpPr>
          <p:cNvPr id="5" name="Footer Placeholder 4"/>
          <p:cNvSpPr>
            <a:spLocks noGrp="1"/>
          </p:cNvSpPr>
          <p:nvPr>
            <p:ph type="ftr" sz="quarter" idx="11"/>
          </p:nvPr>
        </p:nvSpPr>
        <p:spPr>
          <a:xfrm>
            <a:off x="3860800" y="6520942"/>
            <a:ext cx="4572000" cy="320040"/>
          </a:xfrm>
          <a:prstGeom prst="rect">
            <a:avLst/>
          </a:prstGeom>
        </p:spPr>
        <p:txBody>
          <a:bodyPr/>
          <a:lstStyle/>
          <a:p>
            <a:endParaRPr lang="en-US" dirty="0"/>
          </a:p>
        </p:txBody>
      </p:sp>
      <p:sp>
        <p:nvSpPr>
          <p:cNvPr id="6" name="Slide Number Placeholder 5"/>
          <p:cNvSpPr>
            <a:spLocks noGrp="1"/>
          </p:cNvSpPr>
          <p:nvPr>
            <p:ph type="sldNum" sz="quarter" idx="12"/>
          </p:nvPr>
        </p:nvSpPr>
        <p:spPr>
          <a:xfrm>
            <a:off x="9042400" y="6520942"/>
            <a:ext cx="2844800" cy="320040"/>
          </a:xfrm>
          <a:prstGeom prst="rect">
            <a:avLst/>
          </a:prstGeom>
        </p:spPr>
        <p:txBody>
          <a:bodyPr/>
          <a:lstStyle/>
          <a:p>
            <a:fld id="{E621A069-8C1F-46DD-8DB5-25A19D600B4F}" type="slidenum">
              <a:rPr lang="en-US" smtClean="0"/>
              <a:pPr/>
              <a:t>‹#›</a:t>
            </a:fld>
            <a:endParaRPr lang="en-US" dirty="0"/>
          </a:p>
        </p:txBody>
      </p:sp>
    </p:spTree>
    <p:extLst>
      <p:ext uri="{BB962C8B-B14F-4D97-AF65-F5344CB8AC3E}">
        <p14:creationId xmlns:p14="http://schemas.microsoft.com/office/powerpoint/2010/main" val="2020763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eg"/><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Freeform 9"/>
          <p:cNvSpPr/>
          <p:nvPr userDrawn="1"/>
        </p:nvSpPr>
        <p:spPr>
          <a:xfrm flipV="1">
            <a:off x="0" y="5206361"/>
            <a:ext cx="12192000" cy="171204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15026 h 23922"/>
              <a:gd name="connsiteX1" fmla="*/ 21600 w 21600"/>
              <a:gd name="connsiteY1" fmla="*/ 0 h 23922"/>
              <a:gd name="connsiteX2" fmla="*/ 21600 w 21600"/>
              <a:gd name="connsiteY2" fmla="*/ 17322 h 23922"/>
              <a:gd name="connsiteX3" fmla="*/ 0 w 21600"/>
              <a:gd name="connsiteY3" fmla="*/ 20172 h 23922"/>
              <a:gd name="connsiteX4" fmla="*/ 0 w 21600"/>
              <a:gd name="connsiteY4" fmla="*/ 15026 h 23922"/>
              <a:gd name="connsiteX0" fmla="*/ 0 w 21600"/>
              <a:gd name="connsiteY0" fmla="*/ 0 h 8896"/>
              <a:gd name="connsiteX1" fmla="*/ 21600 w 21600"/>
              <a:gd name="connsiteY1" fmla="*/ 0 h 8896"/>
              <a:gd name="connsiteX2" fmla="*/ 21600 w 21600"/>
              <a:gd name="connsiteY2" fmla="*/ 2296 h 8896"/>
              <a:gd name="connsiteX3" fmla="*/ 0 w 21600"/>
              <a:gd name="connsiteY3" fmla="*/ 5146 h 8896"/>
              <a:gd name="connsiteX4" fmla="*/ 0 w 21600"/>
              <a:gd name="connsiteY4" fmla="*/ 0 h 8896"/>
              <a:gd name="connsiteX0" fmla="*/ 0 w 10000"/>
              <a:gd name="connsiteY0" fmla="*/ 0 h 10000"/>
              <a:gd name="connsiteX1" fmla="*/ 10000 w 10000"/>
              <a:gd name="connsiteY1" fmla="*/ 0 h 10000"/>
              <a:gd name="connsiteX2" fmla="*/ 10000 w 10000"/>
              <a:gd name="connsiteY2" fmla="*/ 3704 h 10000"/>
              <a:gd name="connsiteX3" fmla="*/ 0 w 10000"/>
              <a:gd name="connsiteY3" fmla="*/ 5785 h 10000"/>
              <a:gd name="connsiteX4" fmla="*/ 0 w 10000"/>
              <a:gd name="connsiteY4" fmla="*/ 0 h 10000"/>
              <a:gd name="connsiteX0" fmla="*/ 0 w 10000"/>
              <a:gd name="connsiteY0" fmla="*/ 367 h 10367"/>
              <a:gd name="connsiteX1" fmla="*/ 10000 w 10000"/>
              <a:gd name="connsiteY1" fmla="*/ 367 h 10367"/>
              <a:gd name="connsiteX2" fmla="*/ 10000 w 10000"/>
              <a:gd name="connsiteY2" fmla="*/ 4071 h 10367"/>
              <a:gd name="connsiteX3" fmla="*/ 0 w 10000"/>
              <a:gd name="connsiteY3" fmla="*/ 6152 h 10367"/>
              <a:gd name="connsiteX4" fmla="*/ 0 w 10000"/>
              <a:gd name="connsiteY4" fmla="*/ 367 h 10367"/>
              <a:gd name="connsiteX0" fmla="*/ 0 w 10000"/>
              <a:gd name="connsiteY0" fmla="*/ 367 h 8620"/>
              <a:gd name="connsiteX1" fmla="*/ 10000 w 10000"/>
              <a:gd name="connsiteY1" fmla="*/ 367 h 8620"/>
              <a:gd name="connsiteX2" fmla="*/ 10000 w 10000"/>
              <a:gd name="connsiteY2" fmla="*/ 4071 h 8620"/>
              <a:gd name="connsiteX3" fmla="*/ 0 w 10000"/>
              <a:gd name="connsiteY3" fmla="*/ 6152 h 8620"/>
              <a:gd name="connsiteX4" fmla="*/ 0 w 10000"/>
              <a:gd name="connsiteY4" fmla="*/ 367 h 8620"/>
              <a:gd name="connsiteX0" fmla="*/ 0 w 10000"/>
              <a:gd name="connsiteY0" fmla="*/ 426 h 12067"/>
              <a:gd name="connsiteX1" fmla="*/ 10000 w 10000"/>
              <a:gd name="connsiteY1" fmla="*/ 426 h 12067"/>
              <a:gd name="connsiteX2" fmla="*/ 10000 w 10000"/>
              <a:gd name="connsiteY2" fmla="*/ 4723 h 12067"/>
              <a:gd name="connsiteX3" fmla="*/ 0 w 10000"/>
              <a:gd name="connsiteY3" fmla="*/ 7137 h 12067"/>
              <a:gd name="connsiteX4" fmla="*/ 0 w 10000"/>
              <a:gd name="connsiteY4" fmla="*/ 426 h 1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067">
                <a:moveTo>
                  <a:pt x="0" y="426"/>
                </a:moveTo>
                <a:lnTo>
                  <a:pt x="10000" y="426"/>
                </a:lnTo>
                <a:lnTo>
                  <a:pt x="10000" y="4723"/>
                </a:lnTo>
                <a:cubicBezTo>
                  <a:pt x="8802" y="0"/>
                  <a:pt x="3211" y="12067"/>
                  <a:pt x="0" y="7137"/>
                </a:cubicBezTo>
                <a:lnTo>
                  <a:pt x="0" y="426"/>
                </a:lnTo>
                <a:close/>
              </a:path>
            </a:pathLst>
          </a:custGeom>
          <a:blipFill>
            <a:blip r:embed="rId10" cstate="print"/>
            <a:stretch>
              <a:fillRect t="-50000"/>
            </a:stretch>
          </a:blipFill>
          <a:ln>
            <a:noFill/>
          </a:ln>
          <a:effectLst>
            <a:innerShdw blurRad="63500" dist="50800" dir="16200000">
              <a:prstClr val="black">
                <a:alpha val="50000"/>
              </a:prstClr>
            </a:inn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base">
              <a:spcBef>
                <a:spcPct val="0"/>
              </a:spcBef>
              <a:spcAft>
                <a:spcPct val="0"/>
              </a:spcAft>
              <a:defRPr/>
            </a:pPr>
            <a:endParaRPr lang="en-US" sz="18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Title Placeholder 8"/>
          <p:cNvSpPr>
            <a:spLocks noGrp="1"/>
          </p:cNvSpPr>
          <p:nvPr>
            <p:ph type="title"/>
          </p:nvPr>
        </p:nvSpPr>
        <p:spPr>
          <a:xfrm>
            <a:off x="609600" y="533400"/>
            <a:ext cx="10972800" cy="1143000"/>
          </a:xfrm>
          <a:prstGeom prst="rect">
            <a:avLst/>
          </a:prstGeom>
        </p:spPr>
        <p:txBody>
          <a:bodyPr vert="horz" anchor="ctr">
            <a:normAutofit/>
            <a:scene3d>
              <a:camera prst="orthographicFront"/>
              <a:lightRig rig="soft" dir="t"/>
            </a:scene3d>
            <a:sp3d prstMaterial="softEdge">
              <a:bevelT w="25400" h="25400"/>
            </a:sp3d>
          </a:bodyPr>
          <a:lstStyle/>
          <a:p>
            <a:r>
              <a:rPr lang="en-US" dirty="0"/>
              <a:t>Click to edit Master title style</a:t>
            </a:r>
          </a:p>
        </p:txBody>
      </p:sp>
      <p:sp>
        <p:nvSpPr>
          <p:cNvPr id="1030" name="Text Placeholder 29"/>
          <p:cNvSpPr>
            <a:spLocks noGrp="1"/>
          </p:cNvSpPr>
          <p:nvPr>
            <p:ph type="body" idx="1"/>
          </p:nvPr>
        </p:nvSpPr>
        <p:spPr bwMode="auto">
          <a:xfrm>
            <a:off x="609600" y="1676400"/>
            <a:ext cx="10972800" cy="3873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4B6AE081-0D9B-4F7F-88A8-7854EEE2D284}"/>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a:stretch/>
        </p:blipFill>
        <p:spPr>
          <a:xfrm>
            <a:off x="609600" y="5937638"/>
            <a:ext cx="780661" cy="780661"/>
          </a:xfrm>
          <a:prstGeom prst="ellipse">
            <a:avLst/>
          </a:prstGeom>
          <a:ln w="76200">
            <a:solidFill>
              <a:schemeClr val="bg1"/>
            </a:solidFill>
          </a:ln>
        </p:spPr>
      </p:pic>
    </p:spTree>
    <p:extLst>
      <p:ext uri="{BB962C8B-B14F-4D97-AF65-F5344CB8AC3E}">
        <p14:creationId xmlns:p14="http://schemas.microsoft.com/office/powerpoint/2010/main" val="80252955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Lst>
  <p:hf hdr="0" ftr="0"/>
  <p:txStyles>
    <p:title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bing.com/images/search?q=pictures+of+sidewalk+closed&amp;id=2F5C6BC0BFC94F268352D44F776DF049ADF97DDE&amp;FORM=IQFRBA" TargetMode="Externa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s://www.bing.com/images/search?q=pictures+of+sidewalk+closed&amp;id=2F5C6BC0BFC94F268352D44F776DF049ADF97DDE&amp;FORM=IQFRBA" TargetMode="Externa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mailto:rebecca.klein@dot.wi.gov"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bing.com/images/search?q=pictures+of+sidewalk+closed&amp;id=2F5C6BC0BFC94F268352D44F776DF049ADF97DDE&amp;FORM=IQFRBA"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hyperlink" Target="https://www.bing.com/images/search?q=pictures+of+sidewalk+closed&amp;id=2F5C6BC0BFC94F268352D44F776DF049ADF97DDE&amp;FORM=IQFRBA"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6228" y="68317"/>
            <a:ext cx="7924800" cy="1295400"/>
          </a:xfrm>
        </p:spPr>
        <p:txBody>
          <a:bodyPr>
            <a:normAutofit fontScale="90000"/>
          </a:bodyPr>
          <a:lstStyle/>
          <a:p>
            <a:r>
              <a:rPr lang="en-US" sz="4100" dirty="0">
                <a:solidFill>
                  <a:srgbClr val="002F9D"/>
                </a:solidFill>
              </a:rPr>
              <a:t>2019 Annual Utility Conference February 2019</a:t>
            </a:r>
          </a:p>
        </p:txBody>
      </p:sp>
      <p:sp>
        <p:nvSpPr>
          <p:cNvPr id="3" name="Subtitle 2"/>
          <p:cNvSpPr>
            <a:spLocks noGrp="1"/>
          </p:cNvSpPr>
          <p:nvPr>
            <p:ph type="subTitle" idx="1"/>
          </p:nvPr>
        </p:nvSpPr>
        <p:spPr>
          <a:xfrm>
            <a:off x="5072840" y="4864975"/>
            <a:ext cx="6999890" cy="1676400"/>
          </a:xfrm>
        </p:spPr>
        <p:txBody>
          <a:bodyPr>
            <a:noAutofit/>
          </a:bodyPr>
          <a:lstStyle/>
          <a:p>
            <a:pPr marL="109537" marR="0" algn="l">
              <a:buClr>
                <a:srgbClr val="EE0000"/>
              </a:buClr>
            </a:pPr>
            <a:r>
              <a:rPr lang="en-US" dirty="0">
                <a:solidFill>
                  <a:srgbClr val="253D92"/>
                </a:solidFill>
              </a:rPr>
              <a:t>Rebecca Klein, PE</a:t>
            </a:r>
          </a:p>
          <a:p>
            <a:pPr marL="109537" marR="0" algn="l">
              <a:buClr>
                <a:srgbClr val="EE0000"/>
              </a:buClr>
            </a:pPr>
            <a:r>
              <a:rPr lang="en-US" dirty="0">
                <a:solidFill>
                  <a:srgbClr val="253D92"/>
                </a:solidFill>
              </a:rPr>
              <a:t>WisDOT SE Regional Work Zone Engineer</a:t>
            </a:r>
            <a:endParaRPr lang="en-US" dirty="0"/>
          </a:p>
        </p:txBody>
      </p:sp>
      <p:sp>
        <p:nvSpPr>
          <p:cNvPr id="4" name="Subtitle 2"/>
          <p:cNvSpPr txBox="1">
            <a:spLocks/>
          </p:cNvSpPr>
          <p:nvPr/>
        </p:nvSpPr>
        <p:spPr>
          <a:xfrm>
            <a:off x="3124200" y="4800600"/>
            <a:ext cx="3200400" cy="1600200"/>
          </a:xfrm>
          <a:prstGeom prst="rect">
            <a:avLst/>
          </a:prstGeom>
        </p:spPr>
        <p:txBody>
          <a:bodyPr vert="horz" lIns="91440" tIns="45720" rIns="91440" bIns="45720" rtlCol="0" anchor="ctr">
            <a:normAutofit/>
          </a:bodyPr>
          <a:lstStyle/>
          <a:p>
            <a:pPr algn="ctr" defTabSz="914400">
              <a:spcBef>
                <a:spcPct val="20000"/>
              </a:spcBef>
              <a:buClr>
                <a:srgbClr val="5772D5"/>
              </a:buClr>
              <a:buSzPct val="85000"/>
              <a:defRPr/>
            </a:pPr>
            <a:endParaRPr lang="en-US" sz="2800" dirty="0">
              <a:solidFill>
                <a:srgbClr val="D8D8D8"/>
              </a:solidFill>
              <a:latin typeface="Arial"/>
            </a:endParaRPr>
          </a:p>
        </p:txBody>
      </p:sp>
      <p:pic>
        <p:nvPicPr>
          <p:cNvPr id="7" name="Picture 6">
            <a:extLst>
              <a:ext uri="{FF2B5EF4-FFF2-40B4-BE49-F238E27FC236}">
                <a16:creationId xmlns:a16="http://schemas.microsoft.com/office/drawing/2014/main" id="{1371B67E-7F22-4BF5-9B6A-D994594C77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7478"/>
          <a:stretch/>
        </p:blipFill>
        <p:spPr>
          <a:xfrm>
            <a:off x="3814657" y="1403324"/>
            <a:ext cx="5075343" cy="3429463"/>
          </a:xfrm>
          <a:prstGeom prst="rect">
            <a:avLst/>
          </a:prstGeom>
        </p:spPr>
      </p:pic>
      <p:pic>
        <p:nvPicPr>
          <p:cNvPr id="13" name="Picture 12">
            <a:extLst>
              <a:ext uri="{FF2B5EF4-FFF2-40B4-BE49-F238E27FC236}">
                <a16:creationId xmlns:a16="http://schemas.microsoft.com/office/drawing/2014/main" id="{C0F1F26E-DAEA-4A52-A078-7390D8C9AA48}"/>
              </a:ext>
            </a:extLst>
          </p:cNvPr>
          <p:cNvPicPr>
            <a:picLocks noChangeAspect="1"/>
          </p:cNvPicPr>
          <p:nvPr/>
        </p:nvPicPr>
        <p:blipFill rotWithShape="1">
          <a:blip r:embed="rId4">
            <a:extLst>
              <a:ext uri="{28A0092B-C50C-407E-A947-70E740481C1C}">
                <a14:useLocalDpi xmlns:a14="http://schemas.microsoft.com/office/drawing/2010/main" val="0"/>
              </a:ext>
            </a:extLst>
          </a:blip>
          <a:srcRect t="22380" b="22663"/>
          <a:stretch/>
        </p:blipFill>
        <p:spPr>
          <a:xfrm>
            <a:off x="801773" y="3996365"/>
            <a:ext cx="2667656" cy="1529255"/>
          </a:xfrm>
          <a:prstGeom prst="rect">
            <a:avLst/>
          </a:prstGeom>
        </p:spPr>
      </p:pic>
      <p:sp>
        <p:nvSpPr>
          <p:cNvPr id="14" name="AutoShape 4" descr="Image result for sidewalk closed">
            <a:hlinkClick r:id="rId5" tooltip="Search images of sidewalk closed"/>
            <a:extLst>
              <a:ext uri="{FF2B5EF4-FFF2-40B4-BE49-F238E27FC236}">
                <a16:creationId xmlns:a16="http://schemas.microsoft.com/office/drawing/2014/main" id="{66C5CE77-B227-43F7-A0A1-514B8F7ABB8B}"/>
              </a:ext>
            </a:extLst>
          </p:cNvPr>
          <p:cNvSpPr>
            <a:spLocks noChangeAspect="1" noChangeArrowheads="1"/>
          </p:cNvSpPr>
          <p:nvPr/>
        </p:nvSpPr>
        <p:spPr bwMode="auto">
          <a:xfrm>
            <a:off x="5591175" y="2928938"/>
            <a:ext cx="1009650" cy="100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1319776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DC0AF7-44F6-4995-BBC2-2FEDF6F0B0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25" t="30000" b="13166"/>
          <a:stretch/>
        </p:blipFill>
        <p:spPr>
          <a:xfrm>
            <a:off x="0" y="712497"/>
            <a:ext cx="8695079" cy="4217670"/>
          </a:xfrm>
          <a:prstGeom prst="rect">
            <a:avLst/>
          </a:prstGeom>
        </p:spPr>
      </p:pic>
      <p:pic>
        <p:nvPicPr>
          <p:cNvPr id="8" name="Picture 7">
            <a:extLst>
              <a:ext uri="{FF2B5EF4-FFF2-40B4-BE49-F238E27FC236}">
                <a16:creationId xmlns:a16="http://schemas.microsoft.com/office/drawing/2014/main" id="{053898F3-2BD1-43EA-AA01-70B014D51024}"/>
              </a:ext>
            </a:extLst>
          </p:cNvPr>
          <p:cNvPicPr>
            <a:picLocks noChangeAspect="1"/>
          </p:cNvPicPr>
          <p:nvPr/>
        </p:nvPicPr>
        <p:blipFill>
          <a:blip r:embed="rId4"/>
          <a:stretch>
            <a:fillRect/>
          </a:stretch>
        </p:blipFill>
        <p:spPr>
          <a:xfrm>
            <a:off x="6321231" y="2496452"/>
            <a:ext cx="5777186" cy="4286250"/>
          </a:xfrm>
          <a:prstGeom prst="rect">
            <a:avLst/>
          </a:prstGeom>
        </p:spPr>
      </p:pic>
      <p:sp>
        <p:nvSpPr>
          <p:cNvPr id="4" name="Subtitle 2"/>
          <p:cNvSpPr txBox="1">
            <a:spLocks/>
          </p:cNvSpPr>
          <p:nvPr/>
        </p:nvSpPr>
        <p:spPr>
          <a:xfrm>
            <a:off x="3124200" y="4800600"/>
            <a:ext cx="3200400" cy="1600200"/>
          </a:xfrm>
          <a:prstGeom prst="rect">
            <a:avLst/>
          </a:prstGeom>
        </p:spPr>
        <p:txBody>
          <a:bodyPr vert="horz" lIns="91440" tIns="45720" rIns="91440" bIns="45720" rtlCol="0" anchor="ctr">
            <a:normAutofit/>
          </a:bodyPr>
          <a:lstStyle/>
          <a:p>
            <a:pPr algn="ctr" defTabSz="914400">
              <a:spcBef>
                <a:spcPct val="20000"/>
              </a:spcBef>
              <a:buClr>
                <a:srgbClr val="5772D5"/>
              </a:buClr>
              <a:buSzPct val="85000"/>
              <a:defRPr/>
            </a:pPr>
            <a:endParaRPr lang="en-US" sz="2800" dirty="0">
              <a:solidFill>
                <a:srgbClr val="D8D8D8"/>
              </a:solidFill>
              <a:latin typeface="Arial"/>
            </a:endParaRPr>
          </a:p>
        </p:txBody>
      </p:sp>
      <p:sp>
        <p:nvSpPr>
          <p:cNvPr id="14" name="AutoShape 4" descr="Image result for sidewalk closed">
            <a:hlinkClick r:id="rId5" tooltip="Search images of sidewalk closed"/>
            <a:extLst>
              <a:ext uri="{FF2B5EF4-FFF2-40B4-BE49-F238E27FC236}">
                <a16:creationId xmlns:a16="http://schemas.microsoft.com/office/drawing/2014/main" id="{66C5CE77-B227-43F7-A0A1-514B8F7ABB8B}"/>
              </a:ext>
            </a:extLst>
          </p:cNvPr>
          <p:cNvSpPr>
            <a:spLocks noChangeAspect="1" noChangeArrowheads="1"/>
          </p:cNvSpPr>
          <p:nvPr/>
        </p:nvSpPr>
        <p:spPr bwMode="auto">
          <a:xfrm>
            <a:off x="5591175" y="2928938"/>
            <a:ext cx="1009650" cy="100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C8499865-FD47-4061-88B0-D5A7F179874C}"/>
              </a:ext>
            </a:extLst>
          </p:cNvPr>
          <p:cNvSpPr txBox="1"/>
          <p:nvPr/>
        </p:nvSpPr>
        <p:spPr>
          <a:xfrm>
            <a:off x="139883" y="59081"/>
            <a:ext cx="5580432" cy="707886"/>
          </a:xfrm>
          <a:prstGeom prst="rect">
            <a:avLst/>
          </a:prstGeom>
          <a:noFill/>
        </p:spPr>
        <p:txBody>
          <a:bodyPr wrap="square" rtlCol="0">
            <a:spAutoFit/>
          </a:bodyPr>
          <a:lstStyle/>
          <a:p>
            <a:r>
              <a:rPr lang="en-US" sz="4000" dirty="0"/>
              <a:t>Good or Bad Example?</a:t>
            </a:r>
          </a:p>
        </p:txBody>
      </p:sp>
      <p:sp>
        <p:nvSpPr>
          <p:cNvPr id="13" name="Rectangle 12">
            <a:extLst>
              <a:ext uri="{FF2B5EF4-FFF2-40B4-BE49-F238E27FC236}">
                <a16:creationId xmlns:a16="http://schemas.microsoft.com/office/drawing/2014/main" id="{28E0586B-E98C-44FB-84E1-9CF258C832E7}"/>
              </a:ext>
            </a:extLst>
          </p:cNvPr>
          <p:cNvSpPr/>
          <p:nvPr/>
        </p:nvSpPr>
        <p:spPr>
          <a:xfrm rot="19584307">
            <a:off x="1976072" y="1998954"/>
            <a:ext cx="4423144" cy="1569660"/>
          </a:xfrm>
          <a:prstGeom prst="rect">
            <a:avLst/>
          </a:prstGeom>
          <a:noFill/>
        </p:spPr>
        <p:txBody>
          <a:bodyPr wrap="square" lIns="91440" tIns="45720" rIns="91440" bIns="45720">
            <a:spAutoFit/>
          </a:bodyPr>
          <a:lstStyle/>
          <a:p>
            <a:pPr algn="ctr"/>
            <a:r>
              <a:rPr lang="en-US"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BAD</a:t>
            </a:r>
            <a:endParaRPr lang="en-US"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5" name="Rectangle 14">
            <a:extLst>
              <a:ext uri="{FF2B5EF4-FFF2-40B4-BE49-F238E27FC236}">
                <a16:creationId xmlns:a16="http://schemas.microsoft.com/office/drawing/2014/main" id="{031A9767-8C05-4701-BDFA-0A58349DFC50}"/>
              </a:ext>
            </a:extLst>
          </p:cNvPr>
          <p:cNvSpPr/>
          <p:nvPr/>
        </p:nvSpPr>
        <p:spPr>
          <a:xfrm rot="19584307">
            <a:off x="7027628" y="3856275"/>
            <a:ext cx="4423144" cy="1569660"/>
          </a:xfrm>
          <a:prstGeom prst="rect">
            <a:avLst/>
          </a:prstGeom>
          <a:noFill/>
        </p:spPr>
        <p:txBody>
          <a:bodyPr wrap="square" lIns="91440" tIns="45720" rIns="91440" bIns="45720">
            <a:spAutoFit/>
          </a:bodyPr>
          <a:lstStyle/>
          <a:p>
            <a:pPr algn="ctr"/>
            <a:r>
              <a:rPr lang="en-US"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BAD</a:t>
            </a:r>
            <a:endParaRPr lang="en-US"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7142994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fltVal val="0"/>
                                          </p:val>
                                        </p:tav>
                                        <p:tav tm="100000">
                                          <p:val>
                                            <p:strVal val="#ppt_w"/>
                                          </p:val>
                                        </p:tav>
                                      </p:tavLst>
                                    </p:anim>
                                    <p:anim calcmode="lin" valueType="num">
                                      <p:cBhvr>
                                        <p:cTn id="13" dur="1000" fill="hold"/>
                                        <p:tgtEl>
                                          <p:spTgt spid="13"/>
                                        </p:tgtEl>
                                        <p:attrNameLst>
                                          <p:attrName>ppt_h</p:attrName>
                                        </p:attrNameLst>
                                      </p:cBhvr>
                                      <p:tavLst>
                                        <p:tav tm="0">
                                          <p:val>
                                            <p:fltVal val="0"/>
                                          </p:val>
                                        </p:tav>
                                        <p:tav tm="100000">
                                          <p:val>
                                            <p:strVal val="#ppt_h"/>
                                          </p:val>
                                        </p:tav>
                                      </p:tavLst>
                                    </p:anim>
                                    <p:anim calcmode="lin" valueType="num">
                                      <p:cBhvr>
                                        <p:cTn id="14" dur="1000" fill="hold"/>
                                        <p:tgtEl>
                                          <p:spTgt spid="13"/>
                                        </p:tgtEl>
                                        <p:attrNameLst>
                                          <p:attrName>style.rotation</p:attrName>
                                        </p:attrNameLst>
                                      </p:cBhvr>
                                      <p:tavLst>
                                        <p:tav tm="0">
                                          <p:val>
                                            <p:fltVal val="90"/>
                                          </p:val>
                                        </p:tav>
                                        <p:tav tm="100000">
                                          <p:val>
                                            <p:fltVal val="0"/>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anim calcmode="lin" valueType="num">
                                      <p:cBhvr>
                                        <p:cTn id="27" dur="1000" fill="hold"/>
                                        <p:tgtEl>
                                          <p:spTgt spid="15"/>
                                        </p:tgtEl>
                                        <p:attrNameLst>
                                          <p:attrName>style.rotation</p:attrName>
                                        </p:attrNameLst>
                                      </p:cBhvr>
                                      <p:tavLst>
                                        <p:tav tm="0">
                                          <p:val>
                                            <p:fltVal val="90"/>
                                          </p:val>
                                        </p:tav>
                                        <p:tav tm="100000">
                                          <p:val>
                                            <p:fltVal val="0"/>
                                          </p:val>
                                        </p:tav>
                                      </p:tavLst>
                                    </p:anim>
                                    <p:animEffect transition="in" filter="fade">
                                      <p:cBhvr>
                                        <p:cTn id="2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2BDB355-986E-42DF-8C24-AC9F30FA7C71}"/>
              </a:ext>
            </a:extLst>
          </p:cNvPr>
          <p:cNvPicPr>
            <a:picLocks noChangeAspect="1"/>
          </p:cNvPicPr>
          <p:nvPr/>
        </p:nvPicPr>
        <p:blipFill>
          <a:blip r:embed="rId3"/>
          <a:stretch>
            <a:fillRect/>
          </a:stretch>
        </p:blipFill>
        <p:spPr>
          <a:xfrm>
            <a:off x="17929" y="2219243"/>
            <a:ext cx="6096000" cy="4495800"/>
          </a:xfrm>
          <a:prstGeom prst="rect">
            <a:avLst/>
          </a:prstGeom>
        </p:spPr>
      </p:pic>
      <p:pic>
        <p:nvPicPr>
          <p:cNvPr id="5" name="Content Placeholder 4">
            <a:extLst>
              <a:ext uri="{FF2B5EF4-FFF2-40B4-BE49-F238E27FC236}">
                <a16:creationId xmlns:a16="http://schemas.microsoft.com/office/drawing/2014/main" id="{1B00C9C8-A556-4BAC-8BD2-684A1A484240}"/>
              </a:ext>
            </a:extLst>
          </p:cNvPr>
          <p:cNvPicPr>
            <a:picLocks noGrp="1" noChangeAspect="1"/>
          </p:cNvPicPr>
          <p:nvPr>
            <p:ph idx="1"/>
          </p:nvPr>
        </p:nvPicPr>
        <p:blipFill>
          <a:blip r:embed="rId4"/>
          <a:stretch>
            <a:fillRect/>
          </a:stretch>
        </p:blipFill>
        <p:spPr>
          <a:xfrm>
            <a:off x="4231340" y="735093"/>
            <a:ext cx="7822952" cy="3936020"/>
          </a:xfrm>
          <a:prstGeom prst="rect">
            <a:avLst/>
          </a:prstGeom>
        </p:spPr>
      </p:pic>
      <p:sp>
        <p:nvSpPr>
          <p:cNvPr id="4" name="Slide Number Placeholder 3">
            <a:extLst>
              <a:ext uri="{FF2B5EF4-FFF2-40B4-BE49-F238E27FC236}">
                <a16:creationId xmlns:a16="http://schemas.microsoft.com/office/drawing/2014/main" id="{3F1A910E-9736-4D24-A0DC-7D800337876D}"/>
              </a:ext>
            </a:extLst>
          </p:cNvPr>
          <p:cNvSpPr>
            <a:spLocks noGrp="1"/>
          </p:cNvSpPr>
          <p:nvPr>
            <p:ph type="sldNum" sz="quarter" idx="10"/>
          </p:nvPr>
        </p:nvSpPr>
        <p:spPr/>
        <p:txBody>
          <a:bodyPr/>
          <a:lstStyle/>
          <a:p>
            <a:pPr fontAlgn="base">
              <a:spcBef>
                <a:spcPct val="0"/>
              </a:spcBef>
              <a:spcAft>
                <a:spcPct val="0"/>
              </a:spcAft>
              <a:defRPr/>
            </a:pPr>
            <a:fld id="{89C35698-ECFA-45D4-B95F-4F52958123EB}" type="slidenum">
              <a:rPr lang="en-US" smtClean="0">
                <a:solidFill>
                  <a:srgbClr val="FFFFFF"/>
                </a:solidFill>
              </a:rPr>
              <a:pPr fontAlgn="base">
                <a:spcBef>
                  <a:spcPct val="0"/>
                </a:spcBef>
                <a:spcAft>
                  <a:spcPct val="0"/>
                </a:spcAft>
                <a:defRPr/>
              </a:pPr>
              <a:t>11</a:t>
            </a:fld>
            <a:endParaRPr lang="en-US" dirty="0">
              <a:solidFill>
                <a:srgbClr val="FFFFFF"/>
              </a:solidFill>
            </a:endParaRPr>
          </a:p>
        </p:txBody>
      </p:sp>
      <p:sp>
        <p:nvSpPr>
          <p:cNvPr id="7" name="TextBox 6">
            <a:extLst>
              <a:ext uri="{FF2B5EF4-FFF2-40B4-BE49-F238E27FC236}">
                <a16:creationId xmlns:a16="http://schemas.microsoft.com/office/drawing/2014/main" id="{0ACD610B-4510-44E3-80B0-98BFB5B7ACAE}"/>
              </a:ext>
            </a:extLst>
          </p:cNvPr>
          <p:cNvSpPr txBox="1"/>
          <p:nvPr/>
        </p:nvSpPr>
        <p:spPr>
          <a:xfrm>
            <a:off x="139883" y="59081"/>
            <a:ext cx="5580432" cy="707886"/>
          </a:xfrm>
          <a:prstGeom prst="rect">
            <a:avLst/>
          </a:prstGeom>
          <a:noFill/>
        </p:spPr>
        <p:txBody>
          <a:bodyPr wrap="square" rtlCol="0">
            <a:spAutoFit/>
          </a:bodyPr>
          <a:lstStyle/>
          <a:p>
            <a:r>
              <a:rPr lang="en-US" sz="4000" dirty="0"/>
              <a:t>Good or Bad Example?</a:t>
            </a:r>
          </a:p>
        </p:txBody>
      </p:sp>
      <p:sp>
        <p:nvSpPr>
          <p:cNvPr id="8" name="Rectangle 7">
            <a:extLst>
              <a:ext uri="{FF2B5EF4-FFF2-40B4-BE49-F238E27FC236}">
                <a16:creationId xmlns:a16="http://schemas.microsoft.com/office/drawing/2014/main" id="{050C3AB6-F6BC-4C3B-85AB-1518D1C5B720}"/>
              </a:ext>
            </a:extLst>
          </p:cNvPr>
          <p:cNvSpPr/>
          <p:nvPr/>
        </p:nvSpPr>
        <p:spPr>
          <a:xfrm rot="19584307">
            <a:off x="836425" y="3795714"/>
            <a:ext cx="4423144" cy="1569660"/>
          </a:xfrm>
          <a:prstGeom prst="rect">
            <a:avLst/>
          </a:prstGeom>
          <a:noFill/>
        </p:spPr>
        <p:txBody>
          <a:bodyPr wrap="square" lIns="91440" tIns="45720" rIns="91440" bIns="45720">
            <a:spAutoFit/>
          </a:bodyPr>
          <a:lstStyle/>
          <a:p>
            <a:pPr algn="ctr"/>
            <a:r>
              <a:rPr lang="en-US"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BAD</a:t>
            </a:r>
            <a:endParaRPr lang="en-US"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0" name="Rectangle 9">
            <a:extLst>
              <a:ext uri="{FF2B5EF4-FFF2-40B4-BE49-F238E27FC236}">
                <a16:creationId xmlns:a16="http://schemas.microsoft.com/office/drawing/2014/main" id="{851062D6-9AAB-48E9-9123-91B9CC115271}"/>
              </a:ext>
            </a:extLst>
          </p:cNvPr>
          <p:cNvSpPr/>
          <p:nvPr/>
        </p:nvSpPr>
        <p:spPr>
          <a:xfrm rot="19584307">
            <a:off x="5717380" y="1918271"/>
            <a:ext cx="4423144" cy="1569660"/>
          </a:xfrm>
          <a:prstGeom prst="rect">
            <a:avLst/>
          </a:prstGeom>
          <a:noFill/>
        </p:spPr>
        <p:txBody>
          <a:bodyPr wrap="square" lIns="91440" tIns="45720" rIns="91440" bIns="45720">
            <a:spAutoFit/>
          </a:bodyPr>
          <a:lstStyle/>
          <a:p>
            <a:pPr algn="ctr"/>
            <a:r>
              <a:rPr lang="en-US"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BAD</a:t>
            </a:r>
            <a:endParaRPr lang="en-US"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0284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anim calcmode="lin" valueType="num">
                                      <p:cBhvr>
                                        <p:cTn id="23" dur="2000" fill="hold"/>
                                        <p:tgtEl>
                                          <p:spTgt spid="5"/>
                                        </p:tgtEl>
                                        <p:attrNameLst>
                                          <p:attrName>ppt_w</p:attrName>
                                        </p:attrNameLst>
                                      </p:cBhvr>
                                      <p:tavLst>
                                        <p:tav tm="0" fmla="#ppt_w*sin(2.5*pi*$)">
                                          <p:val>
                                            <p:fltVal val="0"/>
                                          </p:val>
                                        </p:tav>
                                        <p:tav tm="100000">
                                          <p:val>
                                            <p:fltVal val="1"/>
                                          </p:val>
                                        </p:tav>
                                      </p:tavLst>
                                    </p:anim>
                                    <p:anim calcmode="lin" valueType="num">
                                      <p:cBhvr>
                                        <p:cTn id="24"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 calcmode="lin" valueType="num">
                                      <p:cBhvr>
                                        <p:cTn id="31" dur="1000" fill="hold"/>
                                        <p:tgtEl>
                                          <p:spTgt spid="10"/>
                                        </p:tgtEl>
                                        <p:attrNameLst>
                                          <p:attrName>style.rotation</p:attrName>
                                        </p:attrNameLst>
                                      </p:cBhvr>
                                      <p:tavLst>
                                        <p:tav tm="0">
                                          <p:val>
                                            <p:fltVal val="90"/>
                                          </p:val>
                                        </p:tav>
                                        <p:tav tm="100000">
                                          <p:val>
                                            <p:fltVal val="0"/>
                                          </p:val>
                                        </p:tav>
                                      </p:tavLst>
                                    </p:anim>
                                    <p:animEffect transition="in" filter="fade">
                                      <p:cBhvr>
                                        <p:cTn id="3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4F95BAC-E0F7-43F4-9AF5-950FF7EA7362}"/>
              </a:ext>
            </a:extLst>
          </p:cNvPr>
          <p:cNvPicPr>
            <a:picLocks noGrp="1" noChangeAspect="1"/>
          </p:cNvPicPr>
          <p:nvPr>
            <p:ph idx="1"/>
          </p:nvPr>
        </p:nvPicPr>
        <p:blipFill>
          <a:blip r:embed="rId3"/>
          <a:stretch>
            <a:fillRect/>
          </a:stretch>
        </p:blipFill>
        <p:spPr>
          <a:xfrm>
            <a:off x="0" y="715857"/>
            <a:ext cx="5228381" cy="3873500"/>
          </a:xfrm>
          <a:prstGeom prst="rect">
            <a:avLst/>
          </a:prstGeom>
        </p:spPr>
      </p:pic>
      <p:sp>
        <p:nvSpPr>
          <p:cNvPr id="4" name="Slide Number Placeholder 3">
            <a:extLst>
              <a:ext uri="{FF2B5EF4-FFF2-40B4-BE49-F238E27FC236}">
                <a16:creationId xmlns:a16="http://schemas.microsoft.com/office/drawing/2014/main" id="{1CF11C32-8BEA-418B-9FB5-153176D0E218}"/>
              </a:ext>
            </a:extLst>
          </p:cNvPr>
          <p:cNvSpPr>
            <a:spLocks noGrp="1"/>
          </p:cNvSpPr>
          <p:nvPr>
            <p:ph type="sldNum" sz="quarter" idx="10"/>
          </p:nvPr>
        </p:nvSpPr>
        <p:spPr/>
        <p:txBody>
          <a:bodyPr/>
          <a:lstStyle/>
          <a:p>
            <a:pPr fontAlgn="base">
              <a:spcBef>
                <a:spcPct val="0"/>
              </a:spcBef>
              <a:spcAft>
                <a:spcPct val="0"/>
              </a:spcAft>
              <a:defRPr/>
            </a:pPr>
            <a:fld id="{89C35698-ECFA-45D4-B95F-4F52958123EB}" type="slidenum">
              <a:rPr lang="en-US" smtClean="0">
                <a:solidFill>
                  <a:srgbClr val="FFFFFF"/>
                </a:solidFill>
              </a:rPr>
              <a:pPr fontAlgn="base">
                <a:spcBef>
                  <a:spcPct val="0"/>
                </a:spcBef>
                <a:spcAft>
                  <a:spcPct val="0"/>
                </a:spcAft>
                <a:defRPr/>
              </a:pPr>
              <a:t>12</a:t>
            </a:fld>
            <a:endParaRPr lang="en-US" dirty="0">
              <a:solidFill>
                <a:srgbClr val="FFFFFF"/>
              </a:solidFill>
            </a:endParaRPr>
          </a:p>
        </p:txBody>
      </p:sp>
      <p:pic>
        <p:nvPicPr>
          <p:cNvPr id="7" name="Picture 6">
            <a:extLst>
              <a:ext uri="{FF2B5EF4-FFF2-40B4-BE49-F238E27FC236}">
                <a16:creationId xmlns:a16="http://schemas.microsoft.com/office/drawing/2014/main" id="{000E1FC6-F642-4CD9-899A-19F545EA23D0}"/>
              </a:ext>
            </a:extLst>
          </p:cNvPr>
          <p:cNvPicPr>
            <a:picLocks noChangeAspect="1"/>
          </p:cNvPicPr>
          <p:nvPr/>
        </p:nvPicPr>
        <p:blipFill rotWithShape="1">
          <a:blip r:embed="rId4"/>
          <a:srcRect l="5661"/>
          <a:stretch/>
        </p:blipFill>
        <p:spPr>
          <a:xfrm>
            <a:off x="5158931" y="2086475"/>
            <a:ext cx="6951267" cy="4717426"/>
          </a:xfrm>
          <a:prstGeom prst="rect">
            <a:avLst/>
          </a:prstGeom>
        </p:spPr>
      </p:pic>
      <p:sp>
        <p:nvSpPr>
          <p:cNvPr id="8" name="TextBox 7">
            <a:extLst>
              <a:ext uri="{FF2B5EF4-FFF2-40B4-BE49-F238E27FC236}">
                <a16:creationId xmlns:a16="http://schemas.microsoft.com/office/drawing/2014/main" id="{67C807B4-95F2-4AA5-A6C0-1E7CE048F98A}"/>
              </a:ext>
            </a:extLst>
          </p:cNvPr>
          <p:cNvSpPr txBox="1"/>
          <p:nvPr/>
        </p:nvSpPr>
        <p:spPr>
          <a:xfrm>
            <a:off x="139883" y="59081"/>
            <a:ext cx="5580432" cy="707886"/>
          </a:xfrm>
          <a:prstGeom prst="rect">
            <a:avLst/>
          </a:prstGeom>
          <a:noFill/>
        </p:spPr>
        <p:txBody>
          <a:bodyPr wrap="square" rtlCol="0">
            <a:spAutoFit/>
          </a:bodyPr>
          <a:lstStyle/>
          <a:p>
            <a:r>
              <a:rPr lang="en-US" sz="4000" dirty="0"/>
              <a:t>Good or Bad Example?</a:t>
            </a:r>
          </a:p>
        </p:txBody>
      </p:sp>
      <p:sp>
        <p:nvSpPr>
          <p:cNvPr id="9" name="Rectangle 8">
            <a:extLst>
              <a:ext uri="{FF2B5EF4-FFF2-40B4-BE49-F238E27FC236}">
                <a16:creationId xmlns:a16="http://schemas.microsoft.com/office/drawing/2014/main" id="{BC697899-2DE3-42DA-9251-268E951C12B7}"/>
              </a:ext>
            </a:extLst>
          </p:cNvPr>
          <p:cNvSpPr/>
          <p:nvPr/>
        </p:nvSpPr>
        <p:spPr>
          <a:xfrm rot="19584307">
            <a:off x="367893" y="1857058"/>
            <a:ext cx="4423144" cy="1569660"/>
          </a:xfrm>
          <a:prstGeom prst="rect">
            <a:avLst/>
          </a:prstGeom>
          <a:noFill/>
        </p:spPr>
        <p:txBody>
          <a:bodyPr wrap="square" lIns="91440" tIns="45720" rIns="91440" bIns="45720">
            <a:spAutoFit/>
          </a:bodyPr>
          <a:lstStyle/>
          <a:p>
            <a:pPr algn="ctr"/>
            <a:r>
              <a:rPr lang="en-US"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BAD</a:t>
            </a:r>
            <a:endParaRPr lang="en-US"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0" name="Rectangle 9">
            <a:extLst>
              <a:ext uri="{FF2B5EF4-FFF2-40B4-BE49-F238E27FC236}">
                <a16:creationId xmlns:a16="http://schemas.microsoft.com/office/drawing/2014/main" id="{E2BE132E-22A6-4DC2-A3D9-B37492CB55F3}"/>
              </a:ext>
            </a:extLst>
          </p:cNvPr>
          <p:cNvSpPr/>
          <p:nvPr/>
        </p:nvSpPr>
        <p:spPr>
          <a:xfrm rot="19584307">
            <a:off x="6315787" y="3734500"/>
            <a:ext cx="4423144" cy="1569660"/>
          </a:xfrm>
          <a:prstGeom prst="rect">
            <a:avLst/>
          </a:prstGeom>
          <a:noFill/>
        </p:spPr>
        <p:txBody>
          <a:bodyPr wrap="square" lIns="91440" tIns="45720" rIns="91440" bIns="45720">
            <a:spAutoFit/>
          </a:bodyPr>
          <a:lstStyle/>
          <a:p>
            <a:pPr algn="ctr"/>
            <a:r>
              <a:rPr lang="en-US"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BAD</a:t>
            </a:r>
            <a:endParaRPr lang="en-US"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68623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418B806-1C03-4D85-8FFA-0E6505F4F24B}"/>
              </a:ext>
            </a:extLst>
          </p:cNvPr>
          <p:cNvPicPr>
            <a:picLocks noGrp="1" noChangeAspect="1"/>
          </p:cNvPicPr>
          <p:nvPr>
            <p:ph idx="1"/>
          </p:nvPr>
        </p:nvPicPr>
        <p:blipFill>
          <a:blip r:embed="rId3"/>
          <a:stretch>
            <a:fillRect/>
          </a:stretch>
        </p:blipFill>
        <p:spPr>
          <a:xfrm>
            <a:off x="96243" y="3212433"/>
            <a:ext cx="6924675" cy="3561432"/>
          </a:xfrm>
          <a:prstGeom prst="rect">
            <a:avLst/>
          </a:prstGeom>
        </p:spPr>
      </p:pic>
      <p:sp>
        <p:nvSpPr>
          <p:cNvPr id="4" name="Slide Number Placeholder 3">
            <a:extLst>
              <a:ext uri="{FF2B5EF4-FFF2-40B4-BE49-F238E27FC236}">
                <a16:creationId xmlns:a16="http://schemas.microsoft.com/office/drawing/2014/main" id="{E9A7CFAC-4A22-4451-A042-507737D0D14D}"/>
              </a:ext>
            </a:extLst>
          </p:cNvPr>
          <p:cNvSpPr>
            <a:spLocks noGrp="1"/>
          </p:cNvSpPr>
          <p:nvPr>
            <p:ph type="sldNum" sz="quarter" idx="10"/>
          </p:nvPr>
        </p:nvSpPr>
        <p:spPr/>
        <p:txBody>
          <a:bodyPr/>
          <a:lstStyle/>
          <a:p>
            <a:pPr fontAlgn="base">
              <a:spcBef>
                <a:spcPct val="0"/>
              </a:spcBef>
              <a:spcAft>
                <a:spcPct val="0"/>
              </a:spcAft>
              <a:defRPr/>
            </a:pPr>
            <a:fld id="{89C35698-ECFA-45D4-B95F-4F52958123EB}" type="slidenum">
              <a:rPr lang="en-US" smtClean="0">
                <a:solidFill>
                  <a:srgbClr val="FFFFFF"/>
                </a:solidFill>
              </a:rPr>
              <a:pPr fontAlgn="base">
                <a:spcBef>
                  <a:spcPct val="0"/>
                </a:spcBef>
                <a:spcAft>
                  <a:spcPct val="0"/>
                </a:spcAft>
                <a:defRPr/>
              </a:pPr>
              <a:t>13</a:t>
            </a:fld>
            <a:endParaRPr lang="en-US" dirty="0">
              <a:solidFill>
                <a:srgbClr val="FFFFFF"/>
              </a:solidFill>
            </a:endParaRPr>
          </a:p>
        </p:txBody>
      </p:sp>
      <p:pic>
        <p:nvPicPr>
          <p:cNvPr id="6" name="Picture 5">
            <a:extLst>
              <a:ext uri="{FF2B5EF4-FFF2-40B4-BE49-F238E27FC236}">
                <a16:creationId xmlns:a16="http://schemas.microsoft.com/office/drawing/2014/main" id="{3766554E-CD84-49FB-B2D2-C0ED50CEBC56}"/>
              </a:ext>
            </a:extLst>
          </p:cNvPr>
          <p:cNvPicPr>
            <a:picLocks noChangeAspect="1"/>
          </p:cNvPicPr>
          <p:nvPr/>
        </p:nvPicPr>
        <p:blipFill>
          <a:blip r:embed="rId4"/>
          <a:stretch>
            <a:fillRect/>
          </a:stretch>
        </p:blipFill>
        <p:spPr>
          <a:xfrm>
            <a:off x="5047257" y="701845"/>
            <a:ext cx="7048500" cy="4349580"/>
          </a:xfrm>
          <a:prstGeom prst="rect">
            <a:avLst/>
          </a:prstGeom>
        </p:spPr>
      </p:pic>
      <p:sp>
        <p:nvSpPr>
          <p:cNvPr id="8" name="TextBox 7">
            <a:extLst>
              <a:ext uri="{FF2B5EF4-FFF2-40B4-BE49-F238E27FC236}">
                <a16:creationId xmlns:a16="http://schemas.microsoft.com/office/drawing/2014/main" id="{9B952E4D-2084-44D7-9DDC-42A3D4C7B968}"/>
              </a:ext>
            </a:extLst>
          </p:cNvPr>
          <p:cNvSpPr txBox="1"/>
          <p:nvPr/>
        </p:nvSpPr>
        <p:spPr>
          <a:xfrm>
            <a:off x="139883" y="59081"/>
            <a:ext cx="5580432" cy="707886"/>
          </a:xfrm>
          <a:prstGeom prst="rect">
            <a:avLst/>
          </a:prstGeom>
          <a:noFill/>
        </p:spPr>
        <p:txBody>
          <a:bodyPr wrap="square" rtlCol="0">
            <a:spAutoFit/>
          </a:bodyPr>
          <a:lstStyle/>
          <a:p>
            <a:r>
              <a:rPr lang="en-US" sz="4000" dirty="0"/>
              <a:t>Good or Bad Example?</a:t>
            </a:r>
          </a:p>
        </p:txBody>
      </p:sp>
      <p:sp>
        <p:nvSpPr>
          <p:cNvPr id="9" name="Rectangle 8">
            <a:extLst>
              <a:ext uri="{FF2B5EF4-FFF2-40B4-BE49-F238E27FC236}">
                <a16:creationId xmlns:a16="http://schemas.microsoft.com/office/drawing/2014/main" id="{CC82E4D9-F441-4A82-AE1C-7AF4C31C8AC8}"/>
              </a:ext>
            </a:extLst>
          </p:cNvPr>
          <p:cNvSpPr/>
          <p:nvPr/>
        </p:nvSpPr>
        <p:spPr>
          <a:xfrm rot="19584307">
            <a:off x="1340931" y="4111594"/>
            <a:ext cx="4423144" cy="1569660"/>
          </a:xfrm>
          <a:prstGeom prst="rect">
            <a:avLst/>
          </a:prstGeom>
          <a:noFill/>
        </p:spPr>
        <p:txBody>
          <a:bodyPr wrap="square" lIns="91440" tIns="45720" rIns="91440" bIns="45720">
            <a:spAutoFit/>
          </a:bodyPr>
          <a:lstStyle/>
          <a:p>
            <a:pPr algn="ctr"/>
            <a:r>
              <a:rPr lang="en-US"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BAD</a:t>
            </a:r>
            <a:endParaRPr lang="en-US"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0" name="Rectangle 9">
            <a:extLst>
              <a:ext uri="{FF2B5EF4-FFF2-40B4-BE49-F238E27FC236}">
                <a16:creationId xmlns:a16="http://schemas.microsoft.com/office/drawing/2014/main" id="{E1B3ECE1-EE76-4AF9-B78E-5247A32330FE}"/>
              </a:ext>
            </a:extLst>
          </p:cNvPr>
          <p:cNvSpPr/>
          <p:nvPr/>
        </p:nvSpPr>
        <p:spPr>
          <a:xfrm rot="19584307">
            <a:off x="6274623" y="2091805"/>
            <a:ext cx="4423144" cy="1569660"/>
          </a:xfrm>
          <a:prstGeom prst="rect">
            <a:avLst/>
          </a:prstGeom>
          <a:noFill/>
        </p:spPr>
        <p:txBody>
          <a:bodyPr wrap="square" lIns="91440" tIns="45720" rIns="91440" bIns="45720">
            <a:spAutoFit/>
          </a:bodyPr>
          <a:lstStyle/>
          <a:p>
            <a:pPr algn="ctr"/>
            <a:r>
              <a:rPr lang="en-US"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BAD</a:t>
            </a:r>
            <a:endParaRPr lang="en-US"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60441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90"/>
                                          </p:val>
                                        </p:tav>
                                        <p:tav tm="100000">
                                          <p:val>
                                            <p:fltVal val="0"/>
                                          </p:val>
                                        </p:tav>
                                      </p:tavLst>
                                    </p:anim>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 calcmode="lin" valueType="num">
                                      <p:cBhvr>
                                        <p:cTn id="28" dur="1000" fill="hold"/>
                                        <p:tgtEl>
                                          <p:spTgt spid="10"/>
                                        </p:tgtEl>
                                        <p:attrNameLst>
                                          <p:attrName>style.rotation</p:attrName>
                                        </p:attrNameLst>
                                      </p:cBhvr>
                                      <p:tavLst>
                                        <p:tav tm="0">
                                          <p:val>
                                            <p:fltVal val="90"/>
                                          </p:val>
                                        </p:tav>
                                        <p:tav tm="100000">
                                          <p:val>
                                            <p:fltVal val="0"/>
                                          </p:val>
                                        </p:tav>
                                      </p:tavLst>
                                    </p:anim>
                                    <p:animEffect transition="in" filter="fade">
                                      <p:cBhvr>
                                        <p:cTn id="2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CFF48D-1848-4478-A688-6BC90902D2F5}"/>
              </a:ext>
            </a:extLst>
          </p:cNvPr>
          <p:cNvSpPr>
            <a:spLocks noGrp="1"/>
          </p:cNvSpPr>
          <p:nvPr>
            <p:ph idx="1"/>
          </p:nvPr>
        </p:nvSpPr>
        <p:spPr>
          <a:xfrm>
            <a:off x="483870" y="2453640"/>
            <a:ext cx="10972800" cy="1375410"/>
          </a:xfrm>
        </p:spPr>
        <p:txBody>
          <a:bodyPr/>
          <a:lstStyle/>
          <a:p>
            <a:pPr marL="109537" indent="0" algn="ctr">
              <a:buNone/>
            </a:pPr>
            <a:r>
              <a:rPr lang="en-US" sz="6000" dirty="0">
                <a:latin typeface="Georgia" panose="02040502050405020303" pitchFamily="18" charset="0"/>
              </a:rPr>
              <a:t>Questions?</a:t>
            </a:r>
          </a:p>
        </p:txBody>
      </p:sp>
    </p:spTree>
    <p:extLst>
      <p:ext uri="{BB962C8B-B14F-4D97-AF65-F5344CB8AC3E}">
        <p14:creationId xmlns:p14="http://schemas.microsoft.com/office/powerpoint/2010/main" val="1147615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035FA1F-48BC-4165-9920-83BF6EE59873}"/>
              </a:ext>
            </a:extLst>
          </p:cNvPr>
          <p:cNvSpPr>
            <a:spLocks noGrp="1"/>
          </p:cNvSpPr>
          <p:nvPr>
            <p:ph idx="1"/>
          </p:nvPr>
        </p:nvSpPr>
        <p:spPr>
          <a:xfrm>
            <a:off x="575310" y="2316480"/>
            <a:ext cx="10972800" cy="2735580"/>
          </a:xfrm>
        </p:spPr>
        <p:txBody>
          <a:bodyPr/>
          <a:lstStyle/>
          <a:p>
            <a:pPr marL="109537" indent="0" algn="ctr">
              <a:buNone/>
            </a:pPr>
            <a:r>
              <a:rPr lang="en-US" dirty="0"/>
              <a:t>Rebecca Klein, PE</a:t>
            </a:r>
          </a:p>
          <a:p>
            <a:pPr marL="109537" indent="0" algn="ctr">
              <a:buNone/>
            </a:pPr>
            <a:r>
              <a:rPr lang="en-US" dirty="0"/>
              <a:t>WisDOT Southeast Region</a:t>
            </a:r>
          </a:p>
          <a:p>
            <a:pPr marL="109537" indent="0" algn="ctr">
              <a:buNone/>
            </a:pPr>
            <a:r>
              <a:rPr lang="en-US" dirty="0"/>
              <a:t>Southeast Regional Work Zone Engineer</a:t>
            </a:r>
          </a:p>
          <a:p>
            <a:pPr marL="109537" indent="0" algn="ctr">
              <a:buNone/>
            </a:pPr>
            <a:r>
              <a:rPr lang="en-US" dirty="0"/>
              <a:t>Cell: 262-822-5947</a:t>
            </a:r>
          </a:p>
          <a:p>
            <a:pPr marL="109537" indent="0" algn="ctr">
              <a:buNone/>
            </a:pPr>
            <a:r>
              <a:rPr lang="en-US" dirty="0"/>
              <a:t>Email: </a:t>
            </a:r>
            <a:r>
              <a:rPr lang="en-US" dirty="0">
                <a:hlinkClick r:id="rId2"/>
              </a:rPr>
              <a:t>rebecca.klein@dot.wi.gov</a:t>
            </a:r>
            <a:endParaRPr lang="en-US" dirty="0"/>
          </a:p>
          <a:p>
            <a:pPr marL="109537" indent="0">
              <a:buNone/>
            </a:pPr>
            <a:endParaRPr lang="en-US" dirty="0"/>
          </a:p>
          <a:p>
            <a:pPr lvl="1">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E8EEC50C-DA06-4864-82D3-8DA0C93C5EE5}"/>
              </a:ext>
            </a:extLst>
          </p:cNvPr>
          <p:cNvSpPr txBox="1"/>
          <p:nvPr/>
        </p:nvSpPr>
        <p:spPr>
          <a:xfrm>
            <a:off x="804041" y="551793"/>
            <a:ext cx="10610193" cy="584775"/>
          </a:xfrm>
          <a:prstGeom prst="rect">
            <a:avLst/>
          </a:prstGeom>
          <a:noFill/>
        </p:spPr>
        <p:txBody>
          <a:bodyPr wrap="square" rtlCol="0">
            <a:spAutoFit/>
          </a:bodyPr>
          <a:lstStyle/>
          <a:p>
            <a:r>
              <a:rPr lang="en-US" sz="3200" dirty="0">
                <a:latin typeface="Georgia" panose="02040502050405020303" pitchFamily="18" charset="0"/>
              </a:rPr>
              <a:t>Contact Information</a:t>
            </a:r>
            <a:endParaRPr lang="en-US" sz="3200" dirty="0"/>
          </a:p>
        </p:txBody>
      </p:sp>
    </p:spTree>
    <p:extLst>
      <p:ext uri="{BB962C8B-B14F-4D97-AF65-F5344CB8AC3E}">
        <p14:creationId xmlns:p14="http://schemas.microsoft.com/office/powerpoint/2010/main" val="865068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3124200" y="4800600"/>
            <a:ext cx="3200400" cy="1600200"/>
          </a:xfrm>
          <a:prstGeom prst="rect">
            <a:avLst/>
          </a:prstGeom>
        </p:spPr>
        <p:txBody>
          <a:bodyPr vert="horz" lIns="91440" tIns="45720" rIns="91440" bIns="45720" rtlCol="0" anchor="ctr">
            <a:normAutofit/>
          </a:bodyPr>
          <a:lstStyle/>
          <a:p>
            <a:pPr algn="ctr" defTabSz="914400">
              <a:spcBef>
                <a:spcPct val="20000"/>
              </a:spcBef>
              <a:buClr>
                <a:srgbClr val="5772D5"/>
              </a:buClr>
              <a:buSzPct val="85000"/>
              <a:defRPr/>
            </a:pPr>
            <a:endParaRPr lang="en-US" sz="2800" dirty="0">
              <a:solidFill>
                <a:srgbClr val="D8D8D8"/>
              </a:solidFill>
              <a:latin typeface="Arial"/>
            </a:endParaRPr>
          </a:p>
        </p:txBody>
      </p:sp>
      <p:sp>
        <p:nvSpPr>
          <p:cNvPr id="14" name="AutoShape 4" descr="Image result for sidewalk closed">
            <a:hlinkClick r:id="rId3" tooltip="Search images of sidewalk closed"/>
            <a:extLst>
              <a:ext uri="{FF2B5EF4-FFF2-40B4-BE49-F238E27FC236}">
                <a16:creationId xmlns:a16="http://schemas.microsoft.com/office/drawing/2014/main" id="{66C5CE77-B227-43F7-A0A1-514B8F7ABB8B}"/>
              </a:ext>
            </a:extLst>
          </p:cNvPr>
          <p:cNvSpPr>
            <a:spLocks noChangeAspect="1" noChangeArrowheads="1"/>
          </p:cNvSpPr>
          <p:nvPr/>
        </p:nvSpPr>
        <p:spPr bwMode="auto">
          <a:xfrm>
            <a:off x="5591175" y="2928938"/>
            <a:ext cx="1009650" cy="100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Subtitle 8">
            <a:extLst>
              <a:ext uri="{FF2B5EF4-FFF2-40B4-BE49-F238E27FC236}">
                <a16:creationId xmlns:a16="http://schemas.microsoft.com/office/drawing/2014/main" id="{C89B0A60-D46E-42AC-97B4-11A71D9C8758}"/>
              </a:ext>
            </a:extLst>
          </p:cNvPr>
          <p:cNvSpPr>
            <a:spLocks noGrp="1"/>
          </p:cNvSpPr>
          <p:nvPr>
            <p:ph type="subTitle" idx="1"/>
          </p:nvPr>
        </p:nvSpPr>
        <p:spPr>
          <a:xfrm>
            <a:off x="804041" y="1477256"/>
            <a:ext cx="10363200" cy="4123444"/>
          </a:xfrm>
        </p:spPr>
        <p:txBody>
          <a:bodyPr/>
          <a:lstStyle/>
          <a:p>
            <a:pPr marL="800100" lvl="1" indent="-342900" algn="l">
              <a:buFont typeface="Arial" panose="020B0604020202020204" pitchFamily="34" charset="0"/>
              <a:buChar char="•"/>
            </a:pPr>
            <a:r>
              <a:rPr lang="en-US" sz="2400" dirty="0"/>
              <a:t>Section 6A.01 General states the following:</a:t>
            </a:r>
          </a:p>
          <a:p>
            <a:pPr marL="1257300" lvl="2" indent="-342900" algn="l">
              <a:buFont typeface="Arial" panose="020B0604020202020204" pitchFamily="34" charset="0"/>
              <a:buChar char="•"/>
            </a:pPr>
            <a:r>
              <a:rPr lang="en-US" sz="2400" dirty="0"/>
              <a:t>The needs and control of all road users (motorists, bicyclists, and pedestrians within the highway, or on private roads open to public travel (see definition in Section 1A.13). Including persons with disabilities in accordance with the Americans with Disabilities Act of 1990 (ADA), Title II, Paragraph 35.130) through a TTC zone shall be an essential part of highway construction, </a:t>
            </a:r>
            <a:r>
              <a:rPr lang="en-US" sz="3200" b="1" dirty="0">
                <a:solidFill>
                  <a:schemeClr val="accent1"/>
                </a:solidFill>
              </a:rPr>
              <a:t>utility work</a:t>
            </a:r>
            <a:r>
              <a:rPr lang="en-US" sz="2400" dirty="0"/>
              <a:t>, maintenance operations, and the management of traffic incidents.</a:t>
            </a:r>
          </a:p>
          <a:p>
            <a:pPr marL="1257300" lvl="2" indent="-342900" algn="l">
              <a:buFont typeface="Arial" panose="020B0604020202020204" pitchFamily="34" charset="0"/>
              <a:buChar char="•"/>
            </a:pPr>
            <a:endParaRPr lang="en-US" sz="2400" dirty="0"/>
          </a:p>
          <a:p>
            <a:pPr algn="l"/>
            <a:endParaRPr lang="en-US" sz="2400" dirty="0"/>
          </a:p>
        </p:txBody>
      </p:sp>
      <p:sp>
        <p:nvSpPr>
          <p:cNvPr id="10" name="TextBox 9">
            <a:extLst>
              <a:ext uri="{FF2B5EF4-FFF2-40B4-BE49-F238E27FC236}">
                <a16:creationId xmlns:a16="http://schemas.microsoft.com/office/drawing/2014/main" id="{40C2CCD0-C7E9-4590-B464-704AFA74C8BB}"/>
              </a:ext>
            </a:extLst>
          </p:cNvPr>
          <p:cNvSpPr txBox="1"/>
          <p:nvPr/>
        </p:nvSpPr>
        <p:spPr>
          <a:xfrm>
            <a:off x="804041" y="551793"/>
            <a:ext cx="10610193" cy="584775"/>
          </a:xfrm>
          <a:prstGeom prst="rect">
            <a:avLst/>
          </a:prstGeom>
          <a:noFill/>
        </p:spPr>
        <p:txBody>
          <a:bodyPr wrap="square" rtlCol="0">
            <a:spAutoFit/>
          </a:bodyPr>
          <a:lstStyle/>
          <a:p>
            <a:r>
              <a:rPr lang="en-US" sz="3200" dirty="0">
                <a:latin typeface="Georgia" panose="02040502050405020303" pitchFamily="18" charset="0"/>
              </a:rPr>
              <a:t>MUTCD</a:t>
            </a:r>
            <a:r>
              <a:rPr lang="en-US" sz="3200" dirty="0"/>
              <a:t> (Manual on Uniform Traffic Control Devices)</a:t>
            </a:r>
          </a:p>
        </p:txBody>
      </p:sp>
    </p:spTree>
    <p:extLst>
      <p:ext uri="{BB962C8B-B14F-4D97-AF65-F5344CB8AC3E}">
        <p14:creationId xmlns:p14="http://schemas.microsoft.com/office/powerpoint/2010/main" val="212070497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D9AF6C-DBE8-4F1A-A479-0A87C2976308}"/>
              </a:ext>
            </a:extLst>
          </p:cNvPr>
          <p:cNvPicPr>
            <a:picLocks noChangeAspect="1"/>
          </p:cNvPicPr>
          <p:nvPr/>
        </p:nvPicPr>
        <p:blipFill>
          <a:blip r:embed="rId2"/>
          <a:stretch>
            <a:fillRect/>
          </a:stretch>
        </p:blipFill>
        <p:spPr>
          <a:xfrm>
            <a:off x="2543169" y="-23518"/>
            <a:ext cx="6471047" cy="6897189"/>
          </a:xfrm>
          <a:prstGeom prst="rect">
            <a:avLst/>
          </a:prstGeom>
        </p:spPr>
      </p:pic>
      <p:sp>
        <p:nvSpPr>
          <p:cNvPr id="7" name="TextBox 6">
            <a:extLst>
              <a:ext uri="{FF2B5EF4-FFF2-40B4-BE49-F238E27FC236}">
                <a16:creationId xmlns:a16="http://schemas.microsoft.com/office/drawing/2014/main" id="{577A190B-2C7E-4BB3-9D14-F95D7A407B4E}"/>
              </a:ext>
            </a:extLst>
          </p:cNvPr>
          <p:cNvSpPr txBox="1"/>
          <p:nvPr/>
        </p:nvSpPr>
        <p:spPr>
          <a:xfrm>
            <a:off x="569722" y="2472028"/>
            <a:ext cx="10610193" cy="1569660"/>
          </a:xfrm>
          <a:prstGeom prst="rect">
            <a:avLst/>
          </a:prstGeom>
          <a:noFill/>
        </p:spPr>
        <p:txBody>
          <a:bodyPr wrap="square" rtlCol="0">
            <a:spAutoFit/>
          </a:bodyPr>
          <a:lstStyle/>
          <a:p>
            <a:pPr algn="ctr"/>
            <a:r>
              <a:rPr lang="en-US" sz="9600" dirty="0">
                <a:solidFill>
                  <a:schemeClr val="accent1"/>
                </a:solidFill>
                <a:latin typeface="Georgia" panose="02040502050405020303" pitchFamily="18" charset="0"/>
              </a:rPr>
              <a:t>Examples</a:t>
            </a:r>
            <a:endParaRPr lang="en-US" sz="9600" dirty="0">
              <a:solidFill>
                <a:schemeClr val="accent1"/>
              </a:solidFill>
            </a:endParaRPr>
          </a:p>
        </p:txBody>
      </p:sp>
      <p:pic>
        <p:nvPicPr>
          <p:cNvPr id="9" name="Picture 8">
            <a:extLst>
              <a:ext uri="{FF2B5EF4-FFF2-40B4-BE49-F238E27FC236}">
                <a16:creationId xmlns:a16="http://schemas.microsoft.com/office/drawing/2014/main" id="{78C85BA5-7B2B-4337-A6ED-299391BE45AE}"/>
              </a:ext>
            </a:extLst>
          </p:cNvPr>
          <p:cNvPicPr>
            <a:picLocks noChangeAspect="1"/>
          </p:cNvPicPr>
          <p:nvPr/>
        </p:nvPicPr>
        <p:blipFill>
          <a:blip r:embed="rId3"/>
          <a:stretch>
            <a:fillRect/>
          </a:stretch>
        </p:blipFill>
        <p:spPr>
          <a:xfrm>
            <a:off x="388963" y="4377691"/>
            <a:ext cx="1497939" cy="1269682"/>
          </a:xfrm>
          <a:prstGeom prst="rect">
            <a:avLst/>
          </a:prstGeom>
        </p:spPr>
      </p:pic>
      <p:pic>
        <p:nvPicPr>
          <p:cNvPr id="10" name="Picture 9">
            <a:extLst>
              <a:ext uri="{FF2B5EF4-FFF2-40B4-BE49-F238E27FC236}">
                <a16:creationId xmlns:a16="http://schemas.microsoft.com/office/drawing/2014/main" id="{4E58AFFD-E64C-4326-9381-79475836CEA0}"/>
              </a:ext>
            </a:extLst>
          </p:cNvPr>
          <p:cNvPicPr>
            <a:picLocks noChangeAspect="1"/>
          </p:cNvPicPr>
          <p:nvPr/>
        </p:nvPicPr>
        <p:blipFill>
          <a:blip r:embed="rId4"/>
          <a:stretch>
            <a:fillRect/>
          </a:stretch>
        </p:blipFill>
        <p:spPr>
          <a:xfrm>
            <a:off x="9688799" y="54228"/>
            <a:ext cx="2503201" cy="1328622"/>
          </a:xfrm>
          <a:prstGeom prst="rect">
            <a:avLst/>
          </a:prstGeom>
        </p:spPr>
      </p:pic>
      <p:pic>
        <p:nvPicPr>
          <p:cNvPr id="11" name="Picture 10">
            <a:extLst>
              <a:ext uri="{FF2B5EF4-FFF2-40B4-BE49-F238E27FC236}">
                <a16:creationId xmlns:a16="http://schemas.microsoft.com/office/drawing/2014/main" id="{2F41F856-90DB-45DB-93CF-CAD9729756FC}"/>
              </a:ext>
            </a:extLst>
          </p:cNvPr>
          <p:cNvPicPr>
            <a:picLocks noChangeAspect="1"/>
          </p:cNvPicPr>
          <p:nvPr/>
        </p:nvPicPr>
        <p:blipFill>
          <a:blip r:embed="rId5"/>
          <a:stretch>
            <a:fillRect/>
          </a:stretch>
        </p:blipFill>
        <p:spPr>
          <a:xfrm>
            <a:off x="388963" y="310689"/>
            <a:ext cx="2010302" cy="1072161"/>
          </a:xfrm>
          <a:prstGeom prst="rect">
            <a:avLst/>
          </a:prstGeom>
        </p:spPr>
      </p:pic>
      <p:pic>
        <p:nvPicPr>
          <p:cNvPr id="13" name="Picture 12">
            <a:extLst>
              <a:ext uri="{FF2B5EF4-FFF2-40B4-BE49-F238E27FC236}">
                <a16:creationId xmlns:a16="http://schemas.microsoft.com/office/drawing/2014/main" id="{F692244B-6EDB-4762-992F-45EB103703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55244" y="3589020"/>
            <a:ext cx="2663190" cy="2663190"/>
          </a:xfrm>
          <a:prstGeom prst="rect">
            <a:avLst/>
          </a:prstGeom>
        </p:spPr>
      </p:pic>
    </p:spTree>
    <p:extLst>
      <p:ext uri="{BB962C8B-B14F-4D97-AF65-F5344CB8AC3E}">
        <p14:creationId xmlns:p14="http://schemas.microsoft.com/office/powerpoint/2010/main" val="35230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3124200" y="4800600"/>
            <a:ext cx="3200400" cy="1600200"/>
          </a:xfrm>
          <a:prstGeom prst="rect">
            <a:avLst/>
          </a:prstGeom>
        </p:spPr>
        <p:txBody>
          <a:bodyPr vert="horz" lIns="91440" tIns="45720" rIns="91440" bIns="45720" rtlCol="0" anchor="ctr">
            <a:normAutofit/>
          </a:bodyPr>
          <a:lstStyle/>
          <a:p>
            <a:pPr algn="ctr" defTabSz="914400">
              <a:spcBef>
                <a:spcPct val="20000"/>
              </a:spcBef>
              <a:buClr>
                <a:srgbClr val="5772D5"/>
              </a:buClr>
              <a:buSzPct val="85000"/>
              <a:defRPr/>
            </a:pPr>
            <a:endParaRPr lang="en-US" sz="2800" dirty="0">
              <a:solidFill>
                <a:srgbClr val="D8D8D8"/>
              </a:solidFill>
              <a:latin typeface="Arial"/>
            </a:endParaRPr>
          </a:p>
        </p:txBody>
      </p:sp>
      <p:sp>
        <p:nvSpPr>
          <p:cNvPr id="14" name="AutoShape 4" descr="Image result for sidewalk closed">
            <a:hlinkClick r:id="rId3" tooltip="Search images of sidewalk closed"/>
            <a:extLst>
              <a:ext uri="{FF2B5EF4-FFF2-40B4-BE49-F238E27FC236}">
                <a16:creationId xmlns:a16="http://schemas.microsoft.com/office/drawing/2014/main" id="{66C5CE77-B227-43F7-A0A1-514B8F7ABB8B}"/>
              </a:ext>
            </a:extLst>
          </p:cNvPr>
          <p:cNvSpPr>
            <a:spLocks noChangeAspect="1" noChangeArrowheads="1"/>
          </p:cNvSpPr>
          <p:nvPr/>
        </p:nvSpPr>
        <p:spPr bwMode="auto">
          <a:xfrm>
            <a:off x="5591175" y="2928938"/>
            <a:ext cx="1009650" cy="100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8DC8C79F-D431-45DF-9E42-389A1EC325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7023" y="731471"/>
            <a:ext cx="9871801" cy="5669330"/>
          </a:xfrm>
          <a:prstGeom prst="rect">
            <a:avLst/>
          </a:prstGeom>
        </p:spPr>
      </p:pic>
      <p:sp>
        <p:nvSpPr>
          <p:cNvPr id="2" name="TextBox 1">
            <a:extLst>
              <a:ext uri="{FF2B5EF4-FFF2-40B4-BE49-F238E27FC236}">
                <a16:creationId xmlns:a16="http://schemas.microsoft.com/office/drawing/2014/main" id="{8762A6D9-AB37-409C-AA07-B89F2D147014}"/>
              </a:ext>
            </a:extLst>
          </p:cNvPr>
          <p:cNvSpPr txBox="1"/>
          <p:nvPr/>
        </p:nvSpPr>
        <p:spPr>
          <a:xfrm>
            <a:off x="139883" y="76745"/>
            <a:ext cx="5580432" cy="707886"/>
          </a:xfrm>
          <a:prstGeom prst="rect">
            <a:avLst/>
          </a:prstGeom>
          <a:noFill/>
        </p:spPr>
        <p:txBody>
          <a:bodyPr wrap="square" rtlCol="0">
            <a:spAutoFit/>
          </a:bodyPr>
          <a:lstStyle/>
          <a:p>
            <a:r>
              <a:rPr lang="en-US" sz="4000" dirty="0"/>
              <a:t>Good or Bad Example?</a:t>
            </a:r>
          </a:p>
        </p:txBody>
      </p:sp>
      <p:sp>
        <p:nvSpPr>
          <p:cNvPr id="5" name="Rectangle 4">
            <a:extLst>
              <a:ext uri="{FF2B5EF4-FFF2-40B4-BE49-F238E27FC236}">
                <a16:creationId xmlns:a16="http://schemas.microsoft.com/office/drawing/2014/main" id="{404872E6-E081-4F2A-B6D8-402FEC890562}"/>
              </a:ext>
            </a:extLst>
          </p:cNvPr>
          <p:cNvSpPr/>
          <p:nvPr/>
        </p:nvSpPr>
        <p:spPr>
          <a:xfrm rot="19584307">
            <a:off x="4593705" y="2807885"/>
            <a:ext cx="4423144" cy="1569660"/>
          </a:xfrm>
          <a:prstGeom prst="rect">
            <a:avLst/>
          </a:prstGeom>
          <a:noFill/>
        </p:spPr>
        <p:txBody>
          <a:bodyPr wrap="square" lIns="91440" tIns="45720" rIns="91440" bIns="45720">
            <a:spAutoFit/>
          </a:bodyPr>
          <a:lstStyle/>
          <a:p>
            <a:pPr algn="ctr"/>
            <a:r>
              <a:rPr lang="en-US" sz="9600" b="1" dirty="0">
                <a:ln w="12700">
                  <a:solidFill>
                    <a:schemeClr val="accent1"/>
                  </a:solidFill>
                  <a:prstDash val="solid"/>
                </a:ln>
                <a:solidFill>
                  <a:srgbClr val="3333FF"/>
                </a:solidFill>
                <a:effectLst>
                  <a:outerShdw dist="38100" dir="2640000" algn="bl" rotWithShape="0">
                    <a:schemeClr val="accent1"/>
                  </a:outerShdw>
                </a:effectLst>
              </a:rPr>
              <a:t>GOOD</a:t>
            </a:r>
            <a:endParaRPr lang="en-US" sz="9600" b="1" cap="none" spc="0" dirty="0">
              <a:ln w="12700">
                <a:solidFill>
                  <a:schemeClr val="accent1"/>
                </a:solidFill>
                <a:prstDash val="solid"/>
              </a:ln>
              <a:solidFill>
                <a:srgbClr val="3333FF"/>
              </a:solidFill>
              <a:effectLst>
                <a:outerShdw dist="38100" dir="2640000" algn="bl" rotWithShape="0">
                  <a:schemeClr val="accent1"/>
                </a:outerShdw>
              </a:effectLst>
            </a:endParaRPr>
          </a:p>
        </p:txBody>
      </p:sp>
    </p:spTree>
    <p:extLst>
      <p:ext uri="{BB962C8B-B14F-4D97-AF65-F5344CB8AC3E}">
        <p14:creationId xmlns:p14="http://schemas.microsoft.com/office/powerpoint/2010/main" val="16496287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0F1BA2-122D-4390-BE0E-DC1F56306C7E}"/>
              </a:ext>
            </a:extLst>
          </p:cNvPr>
          <p:cNvSpPr>
            <a:spLocks noGrp="1"/>
          </p:cNvSpPr>
          <p:nvPr>
            <p:ph type="sldNum" sz="quarter" idx="10"/>
          </p:nvPr>
        </p:nvSpPr>
        <p:spPr/>
        <p:txBody>
          <a:bodyPr/>
          <a:lstStyle/>
          <a:p>
            <a:pPr fontAlgn="base">
              <a:spcBef>
                <a:spcPct val="0"/>
              </a:spcBef>
              <a:spcAft>
                <a:spcPct val="0"/>
              </a:spcAft>
              <a:defRPr/>
            </a:pPr>
            <a:fld id="{89C35698-ECFA-45D4-B95F-4F52958123EB}" type="slidenum">
              <a:rPr lang="en-US" smtClean="0">
                <a:solidFill>
                  <a:srgbClr val="FFFFFF"/>
                </a:solidFill>
              </a:rPr>
              <a:pPr fontAlgn="base">
                <a:spcBef>
                  <a:spcPct val="0"/>
                </a:spcBef>
                <a:spcAft>
                  <a:spcPct val="0"/>
                </a:spcAft>
                <a:defRPr/>
              </a:pPr>
              <a:t>5</a:t>
            </a:fld>
            <a:endParaRPr lang="en-US" dirty="0">
              <a:solidFill>
                <a:srgbClr val="FFFFFF"/>
              </a:solidFill>
            </a:endParaRPr>
          </a:p>
        </p:txBody>
      </p:sp>
      <p:pic>
        <p:nvPicPr>
          <p:cNvPr id="6" name="Picture 5">
            <a:extLst>
              <a:ext uri="{FF2B5EF4-FFF2-40B4-BE49-F238E27FC236}">
                <a16:creationId xmlns:a16="http://schemas.microsoft.com/office/drawing/2014/main" id="{1A720473-E450-4ED3-A095-E62EB2F13AA0}"/>
              </a:ext>
            </a:extLst>
          </p:cNvPr>
          <p:cNvPicPr>
            <a:picLocks noChangeAspect="1"/>
          </p:cNvPicPr>
          <p:nvPr/>
        </p:nvPicPr>
        <p:blipFill>
          <a:blip r:embed="rId3"/>
          <a:stretch>
            <a:fillRect/>
          </a:stretch>
        </p:blipFill>
        <p:spPr>
          <a:xfrm>
            <a:off x="1967025" y="714720"/>
            <a:ext cx="9870657" cy="5619950"/>
          </a:xfrm>
          <a:prstGeom prst="rect">
            <a:avLst/>
          </a:prstGeom>
        </p:spPr>
      </p:pic>
      <p:sp>
        <p:nvSpPr>
          <p:cNvPr id="8" name="TextBox 7">
            <a:extLst>
              <a:ext uri="{FF2B5EF4-FFF2-40B4-BE49-F238E27FC236}">
                <a16:creationId xmlns:a16="http://schemas.microsoft.com/office/drawing/2014/main" id="{791DD444-517E-4C71-AC2E-DCB7E76AB719}"/>
              </a:ext>
            </a:extLst>
          </p:cNvPr>
          <p:cNvSpPr txBox="1"/>
          <p:nvPr/>
        </p:nvSpPr>
        <p:spPr>
          <a:xfrm>
            <a:off x="139883" y="59081"/>
            <a:ext cx="5580432" cy="707886"/>
          </a:xfrm>
          <a:prstGeom prst="rect">
            <a:avLst/>
          </a:prstGeom>
          <a:noFill/>
        </p:spPr>
        <p:txBody>
          <a:bodyPr wrap="square" rtlCol="0">
            <a:spAutoFit/>
          </a:bodyPr>
          <a:lstStyle/>
          <a:p>
            <a:r>
              <a:rPr lang="en-US" sz="4000" dirty="0"/>
              <a:t>Good or Bad Example?</a:t>
            </a:r>
          </a:p>
        </p:txBody>
      </p:sp>
      <p:sp>
        <p:nvSpPr>
          <p:cNvPr id="9" name="Rectangle 8">
            <a:extLst>
              <a:ext uri="{FF2B5EF4-FFF2-40B4-BE49-F238E27FC236}">
                <a16:creationId xmlns:a16="http://schemas.microsoft.com/office/drawing/2014/main" id="{6D1A097E-927C-428B-A661-5B8C0A10173B}"/>
              </a:ext>
            </a:extLst>
          </p:cNvPr>
          <p:cNvSpPr/>
          <p:nvPr/>
        </p:nvSpPr>
        <p:spPr>
          <a:xfrm rot="19584307">
            <a:off x="4596339" y="2739866"/>
            <a:ext cx="4423144" cy="1569660"/>
          </a:xfrm>
          <a:prstGeom prst="rect">
            <a:avLst/>
          </a:prstGeom>
          <a:noFill/>
        </p:spPr>
        <p:txBody>
          <a:bodyPr wrap="square" lIns="91440" tIns="45720" rIns="91440" bIns="45720">
            <a:spAutoFit/>
          </a:bodyPr>
          <a:lstStyle/>
          <a:p>
            <a:pPr algn="ctr"/>
            <a:r>
              <a:rPr lang="en-US" sz="9600" b="1" dirty="0">
                <a:ln w="12700">
                  <a:solidFill>
                    <a:schemeClr val="accent1"/>
                  </a:solidFill>
                  <a:prstDash val="solid"/>
                </a:ln>
                <a:solidFill>
                  <a:srgbClr val="3333FF"/>
                </a:solidFill>
                <a:effectLst>
                  <a:outerShdw dist="38100" dir="2640000" algn="bl" rotWithShape="0">
                    <a:schemeClr val="accent1"/>
                  </a:outerShdw>
                </a:effectLst>
              </a:rPr>
              <a:t>GOOD</a:t>
            </a:r>
            <a:endParaRPr lang="en-US" sz="9600" b="1" cap="none" spc="0" dirty="0">
              <a:ln w="12700">
                <a:solidFill>
                  <a:schemeClr val="accent1"/>
                </a:solidFill>
                <a:prstDash val="solid"/>
              </a:ln>
              <a:solidFill>
                <a:srgbClr val="3333FF"/>
              </a:solidFill>
              <a:effectLst>
                <a:outerShdw dist="38100" dir="2640000" algn="bl" rotWithShape="0">
                  <a:schemeClr val="accent1"/>
                </a:outerShdw>
              </a:effectLst>
            </a:endParaRPr>
          </a:p>
        </p:txBody>
      </p:sp>
    </p:spTree>
    <p:extLst>
      <p:ext uri="{BB962C8B-B14F-4D97-AF65-F5344CB8AC3E}">
        <p14:creationId xmlns:p14="http://schemas.microsoft.com/office/powerpoint/2010/main" val="228944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089186-AF88-4D61-8EE9-6BC956A18C30}"/>
              </a:ext>
            </a:extLst>
          </p:cNvPr>
          <p:cNvSpPr>
            <a:spLocks noGrp="1"/>
          </p:cNvSpPr>
          <p:nvPr>
            <p:ph type="sldNum" sz="quarter" idx="10"/>
          </p:nvPr>
        </p:nvSpPr>
        <p:spPr/>
        <p:txBody>
          <a:bodyPr/>
          <a:lstStyle/>
          <a:p>
            <a:pPr fontAlgn="base">
              <a:spcBef>
                <a:spcPct val="0"/>
              </a:spcBef>
              <a:spcAft>
                <a:spcPct val="0"/>
              </a:spcAft>
              <a:defRPr/>
            </a:pPr>
            <a:fld id="{89C35698-ECFA-45D4-B95F-4F52958123EB}" type="slidenum">
              <a:rPr lang="en-US" smtClean="0">
                <a:solidFill>
                  <a:srgbClr val="FFFFFF"/>
                </a:solidFill>
              </a:rPr>
              <a:pPr fontAlgn="base">
                <a:spcBef>
                  <a:spcPct val="0"/>
                </a:spcBef>
                <a:spcAft>
                  <a:spcPct val="0"/>
                </a:spcAft>
                <a:defRPr/>
              </a:pPr>
              <a:t>6</a:t>
            </a:fld>
            <a:endParaRPr lang="en-US" dirty="0">
              <a:solidFill>
                <a:srgbClr val="FFFFFF"/>
              </a:solidFill>
            </a:endParaRPr>
          </a:p>
        </p:txBody>
      </p:sp>
      <p:pic>
        <p:nvPicPr>
          <p:cNvPr id="6" name="Picture 5">
            <a:extLst>
              <a:ext uri="{FF2B5EF4-FFF2-40B4-BE49-F238E27FC236}">
                <a16:creationId xmlns:a16="http://schemas.microsoft.com/office/drawing/2014/main" id="{464ACA6F-9245-4895-8CC2-8AA279DD5FB8}"/>
              </a:ext>
            </a:extLst>
          </p:cNvPr>
          <p:cNvPicPr>
            <a:picLocks noChangeAspect="1"/>
          </p:cNvPicPr>
          <p:nvPr/>
        </p:nvPicPr>
        <p:blipFill>
          <a:blip r:embed="rId3"/>
          <a:stretch>
            <a:fillRect/>
          </a:stretch>
        </p:blipFill>
        <p:spPr>
          <a:xfrm>
            <a:off x="2009553" y="718326"/>
            <a:ext cx="10036234" cy="5627471"/>
          </a:xfrm>
          <a:prstGeom prst="rect">
            <a:avLst/>
          </a:prstGeom>
        </p:spPr>
      </p:pic>
      <p:sp>
        <p:nvSpPr>
          <p:cNvPr id="8" name="TextBox 7">
            <a:extLst>
              <a:ext uri="{FF2B5EF4-FFF2-40B4-BE49-F238E27FC236}">
                <a16:creationId xmlns:a16="http://schemas.microsoft.com/office/drawing/2014/main" id="{A0829129-B4C4-4D23-A4EF-7ED398A8CA52}"/>
              </a:ext>
            </a:extLst>
          </p:cNvPr>
          <p:cNvSpPr txBox="1"/>
          <p:nvPr/>
        </p:nvSpPr>
        <p:spPr>
          <a:xfrm>
            <a:off x="139883" y="59081"/>
            <a:ext cx="5580432" cy="707886"/>
          </a:xfrm>
          <a:prstGeom prst="rect">
            <a:avLst/>
          </a:prstGeom>
          <a:noFill/>
        </p:spPr>
        <p:txBody>
          <a:bodyPr wrap="square" rtlCol="0">
            <a:spAutoFit/>
          </a:bodyPr>
          <a:lstStyle/>
          <a:p>
            <a:r>
              <a:rPr lang="en-US" sz="4000" dirty="0"/>
              <a:t>Good or Bad Example?</a:t>
            </a:r>
          </a:p>
        </p:txBody>
      </p:sp>
      <p:sp>
        <p:nvSpPr>
          <p:cNvPr id="10" name="Rectangle 9">
            <a:extLst>
              <a:ext uri="{FF2B5EF4-FFF2-40B4-BE49-F238E27FC236}">
                <a16:creationId xmlns:a16="http://schemas.microsoft.com/office/drawing/2014/main" id="{16DA3AB8-E906-4DAF-991F-31EC1B1DBE99}"/>
              </a:ext>
            </a:extLst>
          </p:cNvPr>
          <p:cNvSpPr/>
          <p:nvPr/>
        </p:nvSpPr>
        <p:spPr>
          <a:xfrm rot="19584307">
            <a:off x="4705668" y="2747231"/>
            <a:ext cx="4423144" cy="1569660"/>
          </a:xfrm>
          <a:prstGeom prst="rect">
            <a:avLst/>
          </a:prstGeom>
          <a:noFill/>
        </p:spPr>
        <p:txBody>
          <a:bodyPr wrap="square" lIns="91440" tIns="45720" rIns="91440" bIns="45720">
            <a:spAutoFit/>
          </a:bodyPr>
          <a:lstStyle/>
          <a:p>
            <a:pPr algn="ctr"/>
            <a:r>
              <a:rPr lang="en-US"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BAD</a:t>
            </a:r>
            <a:endParaRPr lang="en-US"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25229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F1D1AC-3AF8-4BF8-A4EE-5CA7F562B1BE}"/>
              </a:ext>
            </a:extLst>
          </p:cNvPr>
          <p:cNvSpPr>
            <a:spLocks noGrp="1"/>
          </p:cNvSpPr>
          <p:nvPr>
            <p:ph type="sldNum" sz="quarter" idx="10"/>
          </p:nvPr>
        </p:nvSpPr>
        <p:spPr/>
        <p:txBody>
          <a:bodyPr/>
          <a:lstStyle/>
          <a:p>
            <a:pPr fontAlgn="base">
              <a:spcBef>
                <a:spcPct val="0"/>
              </a:spcBef>
              <a:spcAft>
                <a:spcPct val="0"/>
              </a:spcAft>
              <a:defRPr/>
            </a:pPr>
            <a:fld id="{89C35698-ECFA-45D4-B95F-4F52958123EB}" type="slidenum">
              <a:rPr lang="en-US" smtClean="0">
                <a:solidFill>
                  <a:srgbClr val="FFFFFF"/>
                </a:solidFill>
              </a:rPr>
              <a:pPr fontAlgn="base">
                <a:spcBef>
                  <a:spcPct val="0"/>
                </a:spcBef>
                <a:spcAft>
                  <a:spcPct val="0"/>
                </a:spcAft>
                <a:defRPr/>
              </a:pPr>
              <a:t>7</a:t>
            </a:fld>
            <a:endParaRPr lang="en-US" dirty="0">
              <a:solidFill>
                <a:srgbClr val="FFFFFF"/>
              </a:solidFill>
            </a:endParaRPr>
          </a:p>
        </p:txBody>
      </p:sp>
      <p:pic>
        <p:nvPicPr>
          <p:cNvPr id="5" name="Picture 4">
            <a:extLst>
              <a:ext uri="{FF2B5EF4-FFF2-40B4-BE49-F238E27FC236}">
                <a16:creationId xmlns:a16="http://schemas.microsoft.com/office/drawing/2014/main" id="{784FA2D6-472F-42AE-98D7-CF34DCB15C9E}"/>
              </a:ext>
            </a:extLst>
          </p:cNvPr>
          <p:cNvPicPr>
            <a:picLocks noChangeAspect="1"/>
          </p:cNvPicPr>
          <p:nvPr/>
        </p:nvPicPr>
        <p:blipFill>
          <a:blip r:embed="rId3"/>
          <a:stretch>
            <a:fillRect/>
          </a:stretch>
        </p:blipFill>
        <p:spPr>
          <a:xfrm>
            <a:off x="1953491" y="718639"/>
            <a:ext cx="9797445" cy="5758362"/>
          </a:xfrm>
          <a:prstGeom prst="rect">
            <a:avLst/>
          </a:prstGeom>
        </p:spPr>
      </p:pic>
      <p:sp>
        <p:nvSpPr>
          <p:cNvPr id="7" name="TextBox 6">
            <a:extLst>
              <a:ext uri="{FF2B5EF4-FFF2-40B4-BE49-F238E27FC236}">
                <a16:creationId xmlns:a16="http://schemas.microsoft.com/office/drawing/2014/main" id="{73A5A643-0E46-4B72-9231-68C405E99815}"/>
              </a:ext>
            </a:extLst>
          </p:cNvPr>
          <p:cNvSpPr txBox="1"/>
          <p:nvPr/>
        </p:nvSpPr>
        <p:spPr>
          <a:xfrm>
            <a:off x="139883" y="59081"/>
            <a:ext cx="5580432" cy="707886"/>
          </a:xfrm>
          <a:prstGeom prst="rect">
            <a:avLst/>
          </a:prstGeom>
          <a:noFill/>
        </p:spPr>
        <p:txBody>
          <a:bodyPr wrap="square" rtlCol="0">
            <a:spAutoFit/>
          </a:bodyPr>
          <a:lstStyle/>
          <a:p>
            <a:r>
              <a:rPr lang="en-US" sz="4000" dirty="0"/>
              <a:t>Good or Bad Example?</a:t>
            </a:r>
          </a:p>
        </p:txBody>
      </p:sp>
      <p:sp>
        <p:nvSpPr>
          <p:cNvPr id="8" name="Rectangle 7">
            <a:extLst>
              <a:ext uri="{FF2B5EF4-FFF2-40B4-BE49-F238E27FC236}">
                <a16:creationId xmlns:a16="http://schemas.microsoft.com/office/drawing/2014/main" id="{7ED4EAEE-A82C-492D-B523-16602C06FD0D}"/>
              </a:ext>
            </a:extLst>
          </p:cNvPr>
          <p:cNvSpPr/>
          <p:nvPr/>
        </p:nvSpPr>
        <p:spPr>
          <a:xfrm rot="19584307">
            <a:off x="4814999" y="3028309"/>
            <a:ext cx="4423144" cy="1569660"/>
          </a:xfrm>
          <a:prstGeom prst="rect">
            <a:avLst/>
          </a:prstGeom>
          <a:noFill/>
        </p:spPr>
        <p:txBody>
          <a:bodyPr wrap="square" lIns="91440" tIns="45720" rIns="91440" bIns="45720">
            <a:spAutoFit/>
          </a:bodyPr>
          <a:lstStyle/>
          <a:p>
            <a:pPr algn="ctr"/>
            <a:r>
              <a:rPr lang="en-US"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BAD</a:t>
            </a:r>
            <a:endParaRPr lang="en-US"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22500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F7A9A8-8CE3-47B2-B2B5-54A42D7B20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063" t="25577" b="22824"/>
          <a:stretch/>
        </p:blipFill>
        <p:spPr>
          <a:xfrm>
            <a:off x="1928560" y="714900"/>
            <a:ext cx="9975274" cy="5762102"/>
          </a:xfrm>
          <a:prstGeom prst="rect">
            <a:avLst/>
          </a:prstGeom>
        </p:spPr>
      </p:pic>
      <p:sp>
        <p:nvSpPr>
          <p:cNvPr id="4" name="Slide Number Placeholder 3">
            <a:extLst>
              <a:ext uri="{FF2B5EF4-FFF2-40B4-BE49-F238E27FC236}">
                <a16:creationId xmlns:a16="http://schemas.microsoft.com/office/drawing/2014/main" id="{07500EAE-ADB8-4423-AE3C-93EDE8C6655F}"/>
              </a:ext>
            </a:extLst>
          </p:cNvPr>
          <p:cNvSpPr>
            <a:spLocks noGrp="1"/>
          </p:cNvSpPr>
          <p:nvPr>
            <p:ph type="sldNum" sz="quarter" idx="10"/>
          </p:nvPr>
        </p:nvSpPr>
        <p:spPr/>
        <p:txBody>
          <a:bodyPr/>
          <a:lstStyle/>
          <a:p>
            <a:pPr fontAlgn="base">
              <a:spcBef>
                <a:spcPct val="0"/>
              </a:spcBef>
              <a:spcAft>
                <a:spcPct val="0"/>
              </a:spcAft>
              <a:defRPr/>
            </a:pPr>
            <a:fld id="{89C35698-ECFA-45D4-B95F-4F52958123EB}" type="slidenum">
              <a:rPr lang="en-US" smtClean="0">
                <a:solidFill>
                  <a:srgbClr val="FFFFFF"/>
                </a:solidFill>
              </a:rPr>
              <a:pPr fontAlgn="base">
                <a:spcBef>
                  <a:spcPct val="0"/>
                </a:spcBef>
                <a:spcAft>
                  <a:spcPct val="0"/>
                </a:spcAft>
                <a:defRPr/>
              </a:pPr>
              <a:t>8</a:t>
            </a:fld>
            <a:endParaRPr lang="en-US" dirty="0">
              <a:solidFill>
                <a:srgbClr val="FFFFFF"/>
              </a:solidFill>
            </a:endParaRPr>
          </a:p>
        </p:txBody>
      </p:sp>
      <p:sp>
        <p:nvSpPr>
          <p:cNvPr id="9" name="TextBox 8">
            <a:extLst>
              <a:ext uri="{FF2B5EF4-FFF2-40B4-BE49-F238E27FC236}">
                <a16:creationId xmlns:a16="http://schemas.microsoft.com/office/drawing/2014/main" id="{9C60F87A-C31B-4C79-9A07-A3BDB61A5618}"/>
              </a:ext>
            </a:extLst>
          </p:cNvPr>
          <p:cNvSpPr txBox="1"/>
          <p:nvPr/>
        </p:nvSpPr>
        <p:spPr>
          <a:xfrm>
            <a:off x="139883" y="59081"/>
            <a:ext cx="5580432" cy="707886"/>
          </a:xfrm>
          <a:prstGeom prst="rect">
            <a:avLst/>
          </a:prstGeom>
          <a:noFill/>
        </p:spPr>
        <p:txBody>
          <a:bodyPr wrap="square" rtlCol="0">
            <a:spAutoFit/>
          </a:bodyPr>
          <a:lstStyle/>
          <a:p>
            <a:r>
              <a:rPr lang="en-US" sz="4000" dirty="0"/>
              <a:t>Good or Bad Example?</a:t>
            </a:r>
          </a:p>
        </p:txBody>
      </p:sp>
      <p:sp>
        <p:nvSpPr>
          <p:cNvPr id="11" name="Rectangle 10">
            <a:extLst>
              <a:ext uri="{FF2B5EF4-FFF2-40B4-BE49-F238E27FC236}">
                <a16:creationId xmlns:a16="http://schemas.microsoft.com/office/drawing/2014/main" id="{81A2E852-6B17-450E-BA06-69FFE78507AB}"/>
              </a:ext>
            </a:extLst>
          </p:cNvPr>
          <p:cNvSpPr/>
          <p:nvPr/>
        </p:nvSpPr>
        <p:spPr>
          <a:xfrm rot="19584307">
            <a:off x="4615173" y="2811122"/>
            <a:ext cx="4423144" cy="1569660"/>
          </a:xfrm>
          <a:prstGeom prst="rect">
            <a:avLst/>
          </a:prstGeom>
          <a:noFill/>
        </p:spPr>
        <p:txBody>
          <a:bodyPr wrap="square" lIns="91440" tIns="45720" rIns="91440" bIns="45720">
            <a:spAutoFit/>
          </a:bodyPr>
          <a:lstStyle/>
          <a:p>
            <a:pPr algn="ctr"/>
            <a:r>
              <a:rPr lang="en-US"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BAD</a:t>
            </a:r>
            <a:endParaRPr lang="en-US"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41133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9C4B0674-BA47-460E-BBB5-0EA88D8B5D08}"/>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5672"/>
          <a:stretch/>
        </p:blipFill>
        <p:spPr>
          <a:xfrm>
            <a:off x="1967696" y="720668"/>
            <a:ext cx="10084421" cy="5697438"/>
          </a:xfrm>
        </p:spPr>
      </p:pic>
      <p:sp>
        <p:nvSpPr>
          <p:cNvPr id="12" name="TextBox 11">
            <a:extLst>
              <a:ext uri="{FF2B5EF4-FFF2-40B4-BE49-F238E27FC236}">
                <a16:creationId xmlns:a16="http://schemas.microsoft.com/office/drawing/2014/main" id="{6C0B6C54-9D03-41DC-A9BE-53CB65153153}"/>
              </a:ext>
            </a:extLst>
          </p:cNvPr>
          <p:cNvSpPr txBox="1"/>
          <p:nvPr/>
        </p:nvSpPr>
        <p:spPr>
          <a:xfrm>
            <a:off x="139883" y="59081"/>
            <a:ext cx="5580432" cy="707886"/>
          </a:xfrm>
          <a:prstGeom prst="rect">
            <a:avLst/>
          </a:prstGeom>
          <a:noFill/>
        </p:spPr>
        <p:txBody>
          <a:bodyPr wrap="square" rtlCol="0">
            <a:spAutoFit/>
          </a:bodyPr>
          <a:lstStyle/>
          <a:p>
            <a:r>
              <a:rPr lang="en-US" sz="4000" dirty="0"/>
              <a:t>Good or Bad Example?</a:t>
            </a:r>
          </a:p>
        </p:txBody>
      </p:sp>
      <p:sp>
        <p:nvSpPr>
          <p:cNvPr id="13" name="Rectangle 12">
            <a:extLst>
              <a:ext uri="{FF2B5EF4-FFF2-40B4-BE49-F238E27FC236}">
                <a16:creationId xmlns:a16="http://schemas.microsoft.com/office/drawing/2014/main" id="{FE036786-9CF2-497B-81F4-E310B90442BF}"/>
              </a:ext>
            </a:extLst>
          </p:cNvPr>
          <p:cNvSpPr/>
          <p:nvPr/>
        </p:nvSpPr>
        <p:spPr>
          <a:xfrm rot="19584307">
            <a:off x="4691461" y="2813962"/>
            <a:ext cx="4423144" cy="1569660"/>
          </a:xfrm>
          <a:prstGeom prst="rect">
            <a:avLst/>
          </a:prstGeom>
          <a:noFill/>
        </p:spPr>
        <p:txBody>
          <a:bodyPr wrap="square" lIns="91440" tIns="45720" rIns="91440" bIns="45720">
            <a:spAutoFit/>
          </a:bodyPr>
          <a:lstStyle/>
          <a:p>
            <a:pPr algn="ctr"/>
            <a:r>
              <a:rPr lang="en-US"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BAD</a:t>
            </a:r>
            <a:endParaRPr lang="en-US"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6884266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fltVal val="0"/>
                                          </p:val>
                                        </p:tav>
                                        <p:tav tm="100000">
                                          <p:val>
                                            <p:strVal val="#ppt_w"/>
                                          </p:val>
                                        </p:tav>
                                      </p:tavLst>
                                    </p:anim>
                                    <p:anim calcmode="lin" valueType="num">
                                      <p:cBhvr>
                                        <p:cTn id="13" dur="1000" fill="hold"/>
                                        <p:tgtEl>
                                          <p:spTgt spid="13"/>
                                        </p:tgtEl>
                                        <p:attrNameLst>
                                          <p:attrName>ppt_h</p:attrName>
                                        </p:attrNameLst>
                                      </p:cBhvr>
                                      <p:tavLst>
                                        <p:tav tm="0">
                                          <p:val>
                                            <p:fltVal val="0"/>
                                          </p:val>
                                        </p:tav>
                                        <p:tav tm="100000">
                                          <p:val>
                                            <p:strVal val="#ppt_h"/>
                                          </p:val>
                                        </p:tav>
                                      </p:tavLst>
                                    </p:anim>
                                    <p:anim calcmode="lin" valueType="num">
                                      <p:cBhvr>
                                        <p:cTn id="14" dur="1000" fill="hold"/>
                                        <p:tgtEl>
                                          <p:spTgt spid="13"/>
                                        </p:tgtEl>
                                        <p:attrNameLst>
                                          <p:attrName>style.rotation</p:attrName>
                                        </p:attrNameLst>
                                      </p:cBhvr>
                                      <p:tavLst>
                                        <p:tav tm="0">
                                          <p:val>
                                            <p:fltVal val="90"/>
                                          </p:val>
                                        </p:tav>
                                        <p:tav tm="100000">
                                          <p:val>
                                            <p:fltVal val="0"/>
                                          </p:val>
                                        </p:tav>
                                      </p:tavLst>
                                    </p:anim>
                                    <p:animEffect transition="in" filter="fade">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WisDOT3">
      <a:dk1>
        <a:srgbClr val="253D92"/>
      </a:dk1>
      <a:lt1>
        <a:srgbClr val="FFFFFF"/>
      </a:lt1>
      <a:dk2>
        <a:srgbClr val="5772D5"/>
      </a:dk2>
      <a:lt2>
        <a:srgbClr val="D8D8D8"/>
      </a:lt2>
      <a:accent1>
        <a:srgbClr val="EE0000"/>
      </a:accent1>
      <a:accent2>
        <a:srgbClr val="5772D5"/>
      </a:accent2>
      <a:accent3>
        <a:srgbClr val="FF7979"/>
      </a:accent3>
      <a:accent4>
        <a:srgbClr val="B1E2F5"/>
      </a:accent4>
      <a:accent5>
        <a:srgbClr val="FFFFFF"/>
      </a:accent5>
      <a:accent6>
        <a:srgbClr val="FFFFFF"/>
      </a:accent6>
      <a:hlink>
        <a:srgbClr val="00B0F0"/>
      </a:hlink>
      <a:folHlink>
        <a:srgbClr val="B1E2F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1437</TotalTime>
  <Words>1697</Words>
  <Application>Microsoft Office PowerPoint</Application>
  <PresentationFormat>Widescreen</PresentationFormat>
  <Paragraphs>187</Paragraphs>
  <Slides>15</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Georgia</vt:lpstr>
      <vt:lpstr>Wingdings</vt:lpstr>
      <vt:lpstr>Wingdings 2</vt:lpstr>
      <vt:lpstr>Wingdings 3</vt:lpstr>
      <vt:lpstr>Concourse</vt:lpstr>
      <vt:lpstr>2019 Annual Utility Conference February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KLEIN, REBECCA L</dc:creator>
  <cp:lastModifiedBy>KLEIN, REBECCA L</cp:lastModifiedBy>
  <cp:revision>87</cp:revision>
  <dcterms:created xsi:type="dcterms:W3CDTF">2017-11-02T19:55:40Z</dcterms:created>
  <dcterms:modified xsi:type="dcterms:W3CDTF">2019-02-07T20:25:35Z</dcterms:modified>
</cp:coreProperties>
</file>