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  <p:sldMasterId id="2147483676" r:id="rId7"/>
  </p:sldMasterIdLst>
  <p:notesMasterIdLst>
    <p:notesMasterId r:id="rId30"/>
  </p:notesMasterIdLst>
  <p:handoutMasterIdLst>
    <p:handoutMasterId r:id="rId31"/>
  </p:handoutMasterIdLst>
  <p:sldIdLst>
    <p:sldId id="256" r:id="rId8"/>
    <p:sldId id="267" r:id="rId9"/>
    <p:sldId id="275" r:id="rId10"/>
    <p:sldId id="347" r:id="rId11"/>
    <p:sldId id="338" r:id="rId12"/>
    <p:sldId id="340" r:id="rId13"/>
    <p:sldId id="352" r:id="rId14"/>
    <p:sldId id="341" r:id="rId15"/>
    <p:sldId id="345" r:id="rId16"/>
    <p:sldId id="342" r:id="rId17"/>
    <p:sldId id="332" r:id="rId18"/>
    <p:sldId id="343" r:id="rId19"/>
    <p:sldId id="348" r:id="rId20"/>
    <p:sldId id="351" r:id="rId21"/>
    <p:sldId id="349" r:id="rId22"/>
    <p:sldId id="350" r:id="rId23"/>
    <p:sldId id="353" r:id="rId24"/>
    <p:sldId id="354" r:id="rId25"/>
    <p:sldId id="346" r:id="rId26"/>
    <p:sldId id="355" r:id="rId27"/>
    <p:sldId id="344" r:id="rId28"/>
    <p:sldId id="284" r:id="rId29"/>
  </p:sldIdLst>
  <p:sldSz cx="9144000" cy="6858000" type="letter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A7B"/>
    <a:srgbClr val="0D386E"/>
    <a:srgbClr val="8E8F8F"/>
    <a:srgbClr val="707070"/>
    <a:srgbClr val="59A508"/>
    <a:srgbClr val="018EC2"/>
    <a:srgbClr val="14386E"/>
    <a:srgbClr val="88B95B"/>
    <a:srgbClr val="4AB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057" autoAdjust="0"/>
  </p:normalViewPr>
  <p:slideViewPr>
    <p:cSldViewPr snapToGrid="0" snapToObjects="1">
      <p:cViewPr varScale="1">
        <p:scale>
          <a:sx n="78" d="100"/>
          <a:sy n="78" d="100"/>
        </p:scale>
        <p:origin x="15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156" y="-84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24575" y="8845045"/>
            <a:ext cx="2600073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r">
              <a:defRPr sz="1200"/>
            </a:lvl1pPr>
          </a:lstStyle>
          <a:p>
            <a:pPr algn="ctr"/>
            <a:r>
              <a:rPr lang="en-US" dirty="0"/>
              <a:t>Page </a:t>
            </a:r>
            <a:fld id="{200235D6-A544-4B56-A983-2DED2BDCB07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7026275" cy="313843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360" tIns="46680" rIns="93360" bIns="46680"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pic>
        <p:nvPicPr>
          <p:cNvPr id="9" name="Picture 8" descr="ATCsecondarySlideLogo_11.30.12.ti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99" y="8594117"/>
            <a:ext cx="1822877" cy="5658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0" y="8833405"/>
            <a:ext cx="2601699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r">
              <a:defRPr sz="1200"/>
            </a:lvl1pPr>
          </a:lstStyle>
          <a:p>
            <a:pPr algn="ctr"/>
            <a:fld id="{A377107F-7AEA-4860-8D64-2C98B8F4E57A}" type="datetimeFigureOut">
              <a:rPr lang="en-US" smtClean="0"/>
              <a:pPr algn="ctr"/>
              <a:t>2/13/2019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777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466725"/>
            <a:ext cx="5162550" cy="3871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5674" y="4423331"/>
            <a:ext cx="6456027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49974" y="8845045"/>
            <a:ext cx="2576301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ctr">
              <a:defRPr sz="1200">
                <a:latin typeface="Arial Narrow" pitchFamily="34" charset="0"/>
              </a:defRPr>
            </a:lvl1pPr>
          </a:lstStyle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0" y="8835022"/>
            <a:ext cx="2576301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ctr">
              <a:defRPr sz="1200" baseline="0">
                <a:latin typeface="Arial Narrow" pitchFamily="34" charset="0"/>
              </a:defRPr>
            </a:lvl1pPr>
          </a:lstStyle>
          <a:p>
            <a:fld id="{53ABF17D-3A23-423B-8D88-D52E0DB95AB4}" type="datetimeFigureOut">
              <a:rPr lang="en-US" smtClean="0"/>
              <a:pPr/>
              <a:t>2/13/2019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880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228600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396875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576263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746125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499" y="4695541"/>
            <a:ext cx="6370489" cy="39577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0" y="8846661"/>
            <a:ext cx="2576301" cy="4656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12/20/2012</a:t>
            </a:r>
          </a:p>
        </p:txBody>
      </p:sp>
    </p:spTree>
    <p:extLst>
      <p:ext uri="{BB962C8B-B14F-4D97-AF65-F5344CB8AC3E}">
        <p14:creationId xmlns:p14="http://schemas.microsoft.com/office/powerpoint/2010/main" val="89525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D5A3-FE37-1B42-9698-D5650D07F83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6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will give a quick overview of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AD39F2F-0A7C-4569-B1A2-506C7E6FC9FB}" type="datetime1">
              <a:rPr lang="en-US" smtClean="0"/>
              <a:t>2/13/2019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9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Over the past ten years, we have: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upgraded more than 895 miles of transmission line,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improved 105 electric substations,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built 25 new transmission lines (367 miles)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connected 1,980 MW of new generation at 12 sites,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Includes 430 MW of renewable generation at 6 sites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saved customers more than $100 million a year in reduced energy costs with access to the marketplace and lower line losses,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increased import and export capability, and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improved transmission reliability.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D6185F-16F3-439A-9D01-3DC2E3920AB1}" type="datetime1">
              <a:rPr lang="en-US" smtClean="0"/>
              <a:t>2/13/2019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5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D6185F-16F3-439A-9D01-3DC2E3920AB1}" type="datetime1">
              <a:rPr lang="en-US" smtClean="0"/>
              <a:t>2/13/2019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D6185F-16F3-439A-9D01-3DC2E3920AB1}" type="datetime1">
              <a:rPr lang="en-US" smtClean="0"/>
              <a:t>2/13/2019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D6185F-16F3-439A-9D01-3DC2E3920AB1}" type="datetime1">
              <a:rPr lang="en-US" smtClean="0"/>
              <a:t>2/13/2019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1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D5A3-FE37-1B42-9698-D5650D07F8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6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D5A3-FE37-1B42-9698-D5650D07F8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1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D5A3-FE37-1B42-9698-D5650D07F83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C 2013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2932300"/>
            <a:ext cx="9144000" cy="2484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pic>
        <p:nvPicPr>
          <p:cNvPr id="28" name="Picture 27" descr="ATCsecondarySlideCircles_11.30.12.t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92"/>
            <a:ext cx="9144000" cy="5003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5208" y="3331812"/>
            <a:ext cx="7649811" cy="7084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84A7B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104" y="4044962"/>
            <a:ext cx="7653528" cy="109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enter presenter’s name and date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15372" y="6098088"/>
            <a:ext cx="2028628" cy="364182"/>
            <a:chOff x="7115372" y="6079410"/>
            <a:chExt cx="2028628" cy="36418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7358150" y="6079410"/>
              <a:ext cx="1223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07070"/>
                  </a:solidFill>
                </a:rPr>
                <a:t>atcllc.com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7115372" y="6443592"/>
              <a:ext cx="2028628" cy="0"/>
            </a:xfrm>
            <a:prstGeom prst="line">
              <a:avLst/>
            </a:prstGeom>
            <a:ln>
              <a:solidFill>
                <a:srgbClr val="70707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88" y="1197526"/>
            <a:ext cx="2807214" cy="84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5" y="997992"/>
            <a:ext cx="3282814" cy="9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9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214813" y="338328"/>
            <a:ext cx="4557712" cy="5742432"/>
          </a:xfrm>
        </p:spPr>
        <p:txBody>
          <a:bodyPr/>
          <a:lstStyle>
            <a:lvl1pPr marL="225425" indent="-225425">
              <a:defRPr/>
            </a:lvl1pPr>
            <a:lvl2pPr marL="622300" indent="-277813">
              <a:defRPr/>
            </a:lvl2pPr>
            <a:lvl3pPr marL="966788" indent="-277813">
              <a:defRPr/>
            </a:lvl3pPr>
            <a:lvl4pPr marL="1206500" indent="-292100">
              <a:defRPr/>
            </a:lvl4pPr>
            <a:lvl5pPr marL="1603375" indent="-2921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50974" cy="10698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1408113"/>
            <a:ext cx="3651250" cy="4675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25425" indent="0">
              <a:buNone/>
              <a:defRPr sz="1800">
                <a:solidFill>
                  <a:srgbClr val="707070"/>
                </a:solidFill>
              </a:defRPr>
            </a:lvl2pPr>
            <a:lvl3pPr marL="396875" indent="0">
              <a:buNone/>
              <a:defRPr>
                <a:solidFill>
                  <a:srgbClr val="707070"/>
                </a:solidFill>
              </a:defRPr>
            </a:lvl3pPr>
            <a:lvl4pPr marL="622300" indent="0">
              <a:buNone/>
              <a:defRPr>
                <a:solidFill>
                  <a:srgbClr val="707070"/>
                </a:solidFill>
              </a:defRPr>
            </a:lvl4pPr>
            <a:lvl5pPr marL="795338" indent="0">
              <a:buNone/>
              <a:defRPr>
                <a:solidFill>
                  <a:srgbClr val="70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97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8" y="4777805"/>
            <a:ext cx="7315200" cy="457200"/>
          </a:xfrm>
        </p:spPr>
        <p:txBody>
          <a:bodyPr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41388" y="676275"/>
            <a:ext cx="7315200" cy="3983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41388" y="5233988"/>
            <a:ext cx="7315200" cy="8229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22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C_SecondarySlideBkgrdComposi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36187"/>
            <a:ext cx="8229600" cy="107211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aseline="0">
                <a:solidFill>
                  <a:srgbClr val="4AB0D6"/>
                </a:solidFill>
                <a:latin typeface="+mj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57200" y="1737097"/>
            <a:ext cx="8229600" cy="4146191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88B95B"/>
                </a:solidFill>
                <a:latin typeface="+mn-lt"/>
              </a:defRPr>
            </a:lvl1pPr>
            <a:lvl2pPr>
              <a:defRPr sz="2100">
                <a:solidFill>
                  <a:srgbClr val="8E8F8F"/>
                </a:solidFill>
                <a:latin typeface="+mn-lt"/>
              </a:defRPr>
            </a:lvl2pPr>
            <a:lvl3pPr>
              <a:defRPr sz="1800">
                <a:solidFill>
                  <a:srgbClr val="8E8F8F"/>
                </a:solidFill>
                <a:latin typeface="+mn-lt"/>
              </a:defRPr>
            </a:lvl3pPr>
            <a:lvl4pPr>
              <a:defRPr sz="1800">
                <a:solidFill>
                  <a:srgbClr val="8E8F8F"/>
                </a:solidFill>
                <a:latin typeface="+mn-lt"/>
              </a:defRPr>
            </a:lvl4pPr>
            <a:lvl5pPr>
              <a:defRPr sz="1800">
                <a:solidFill>
                  <a:srgbClr val="8E8F8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6"/>
          <p:cNvSpPr txBox="1">
            <a:spLocks noChangeArrowheads="1"/>
          </p:cNvSpPr>
          <p:nvPr userDrawn="1"/>
        </p:nvSpPr>
        <p:spPr bwMode="auto">
          <a:xfrm>
            <a:off x="8485019" y="6473604"/>
            <a:ext cx="579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ct val="0"/>
              </a:spcBef>
              <a:buFontTx/>
              <a:buNone/>
              <a:defRPr sz="12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C520AEC-A0C2-254E-95D8-1509BEC16A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3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C_TitleSlideBkgrdCompos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5208" y="3437828"/>
            <a:ext cx="7589520" cy="59436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4AB0D6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5208" y="4044963"/>
            <a:ext cx="758952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88B95B"/>
                </a:solidFill>
              </a:defRPr>
            </a:lvl1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57278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 txBox="1">
            <a:spLocks noChangeArrowheads="1"/>
          </p:cNvSpPr>
          <p:nvPr userDrawn="1"/>
        </p:nvSpPr>
        <p:spPr bwMode="auto">
          <a:xfrm>
            <a:off x="8485019" y="6473604"/>
            <a:ext cx="579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ct val="0"/>
              </a:spcBef>
              <a:buFontTx/>
              <a:buNone/>
              <a:defRPr sz="12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C520AEC-A0C2-254E-95D8-1509BEC16AA1}" type="slidenum">
              <a:rPr lang="en-US" smtClean="0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0707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57200" y="1737097"/>
            <a:ext cx="8229600" cy="4146191"/>
          </a:xfrm>
          <a:prstGeom prst="rect">
            <a:avLst/>
          </a:prstGeom>
          <a:noFill/>
        </p:spPr>
        <p:txBody>
          <a:bodyPr vert="horz"/>
          <a:lstStyle>
            <a:lvl1pPr>
              <a:defRPr sz="2400">
                <a:solidFill>
                  <a:srgbClr val="084A7B"/>
                </a:solidFill>
                <a:latin typeface="+mn-lt"/>
              </a:defRPr>
            </a:lvl1pPr>
            <a:lvl2pPr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2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30" y="338328"/>
            <a:ext cx="8229600" cy="10698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737360"/>
            <a:ext cx="3975100" cy="4346575"/>
          </a:xfrm>
        </p:spPr>
        <p:txBody>
          <a:bodyPr/>
          <a:lstStyle>
            <a:lvl1pPr marL="225425" indent="-225425">
              <a:defRPr/>
            </a:lvl1pPr>
            <a:lvl2pPr marL="622300" indent="-277813">
              <a:defRPr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4508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18190" y="1737360"/>
            <a:ext cx="3977640" cy="4346575"/>
          </a:xfrm>
        </p:spPr>
        <p:txBody>
          <a:bodyPr/>
          <a:lstStyle>
            <a:lvl1pPr marL="225425" indent="-225425">
              <a:defRPr/>
            </a:lvl1pPr>
            <a:lvl2pPr marL="622300" indent="-277813">
              <a:defRPr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2254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85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7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No Tit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C 2013 Blank w/o top graphic or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3"/>
            <a:ext cx="9144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255432" y="6490326"/>
            <a:ext cx="122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  <p:pic>
        <p:nvPicPr>
          <p:cNvPr id="7" name="Picture 6" descr="ATCsecondarySlideLogo_11.30.12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26" y="6186020"/>
            <a:ext cx="1779220" cy="5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7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C 2013 Blank w/o top graphic, lines, 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3"/>
            <a:ext cx="9144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255432" y="6490326"/>
            <a:ext cx="122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</p:spTree>
    <p:extLst>
      <p:ext uri="{BB962C8B-B14F-4D97-AF65-F5344CB8AC3E}">
        <p14:creationId xmlns:p14="http://schemas.microsoft.com/office/powerpoint/2010/main" val="236914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351796"/>
            <a:ext cx="8229600" cy="1069848"/>
          </a:xfrm>
        </p:spPr>
        <p:txBody>
          <a:bodyPr anchor="t"/>
          <a:lstStyle>
            <a:lvl1pPr>
              <a:defRPr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3060753"/>
            <a:ext cx="8229600" cy="1233487"/>
          </a:xfrm>
        </p:spPr>
        <p:txBody>
          <a:bodyPr anchor="b">
            <a:normAutofit/>
          </a:bodyPr>
          <a:lstStyle>
            <a:lvl1pPr marL="0" indent="0">
              <a:buNone/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33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30" y="338328"/>
            <a:ext cx="8229600" cy="1069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199" y="2531165"/>
            <a:ext cx="3975100" cy="3552770"/>
          </a:xfrm>
        </p:spPr>
        <p:txBody>
          <a:bodyPr/>
          <a:lstStyle>
            <a:lvl1pPr marL="225425" indent="-225425">
              <a:defRPr sz="2200"/>
            </a:lvl1pPr>
            <a:lvl2pPr marL="622300" indent="-277813">
              <a:defRPr sz="2000"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4508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30254" y="2526919"/>
            <a:ext cx="3977640" cy="3557016"/>
          </a:xfrm>
        </p:spPr>
        <p:txBody>
          <a:bodyPr/>
          <a:lstStyle>
            <a:lvl1pPr marL="225425" indent="-225425">
              <a:defRPr sz="2200"/>
            </a:lvl1pPr>
            <a:lvl2pPr marL="622300" indent="-277813">
              <a:defRPr sz="2000"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2254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1723473"/>
            <a:ext cx="3977640" cy="793750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E8F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30254" y="1723473"/>
            <a:ext cx="3977640" cy="793750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E8F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15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32"/>
            <a:ext cx="9144000" cy="1453896"/>
          </a:xfrm>
          <a:prstGeom prst="rect">
            <a:avLst/>
          </a:prstGeom>
        </p:spPr>
      </p:pic>
      <p:pic>
        <p:nvPicPr>
          <p:cNvPr id="14" name="Picture 13" descr="ATCsecondarySlideCircles_11.30.12.t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03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736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3"/>
            <a:ext cx="9144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473952"/>
            <a:ext cx="57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55432" y="6490326"/>
            <a:ext cx="122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pic>
        <p:nvPicPr>
          <p:cNvPr id="10" name="Picture 9" descr="ATCsecondarySlideLogo_11.30.12.tif"/>
          <p:cNvPicPr>
            <a:picLocks noChangeAspect="1"/>
          </p:cNvPicPr>
          <p:nvPr/>
        </p:nvPicPr>
        <p:blipFill>
          <a:blip r:embed="rId1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26" y="6186020"/>
            <a:ext cx="1779220" cy="5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74" r:id="rId5"/>
    <p:sldLayoutId id="2147483666" r:id="rId6"/>
    <p:sldLayoutId id="2147483675" r:id="rId7"/>
    <p:sldLayoutId id="2147483663" r:id="rId8"/>
    <p:sldLayoutId id="2147483673" r:id="rId9"/>
    <p:sldLayoutId id="2147483667" r:id="rId10"/>
    <p:sldLayoutId id="214748366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84A7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24"/>
        </a:spcBef>
        <a:buFont typeface="Arial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28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hollenberger@atcllc.com" TargetMode="External"/><Relationship Id="rId2" Type="http://schemas.openxmlformats.org/officeDocument/2006/relationships/hyperlink" Target="mailto:bmikolajczyk@atcllc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208" y="3331812"/>
            <a:ext cx="7916906" cy="708495"/>
          </a:xfrm>
        </p:spPr>
        <p:txBody>
          <a:bodyPr>
            <a:normAutofit fontScale="90000"/>
          </a:bodyPr>
          <a:lstStyle/>
          <a:p>
            <a:r>
              <a:rPr lang="en-US" dirty="0"/>
              <a:t>American Transmission Company</a:t>
            </a:r>
            <a:br>
              <a:rPr lang="en-US" dirty="0"/>
            </a:br>
            <a:r>
              <a:rPr lang="en-US" sz="2700" i="1" dirty="0"/>
              <a:t>Mount Pleasant Tech Interconnection Project </a:t>
            </a:r>
            <a:br>
              <a:rPr lang="en-US" sz="2700" i="1" dirty="0"/>
            </a:br>
            <a:r>
              <a:rPr lang="en-US" sz="2700" i="1" dirty="0"/>
              <a:t>(Supporting Foxconn)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Hollenberger</a:t>
            </a:r>
          </a:p>
          <a:p>
            <a:r>
              <a:rPr lang="en-US" dirty="0"/>
              <a:t>February 14, 2019</a:t>
            </a:r>
          </a:p>
        </p:txBody>
      </p:sp>
    </p:spTree>
    <p:extLst>
      <p:ext uri="{BB962C8B-B14F-4D97-AF65-F5344CB8AC3E}">
        <p14:creationId xmlns:p14="http://schemas.microsoft.com/office/powerpoint/2010/main" val="80013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3D1392-C9F3-4643-BEAD-D8A44ABD80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A second transmission line circuit along an existing 12-mile, 345-kilovolt transmission line, </a:t>
            </a:r>
          </a:p>
          <a:p>
            <a:pPr lvl="0"/>
            <a:r>
              <a:rPr lang="en-US" dirty="0"/>
              <a:t>Two new double-circuit, 1.2-mile-long 345-kV transmission lines, </a:t>
            </a:r>
          </a:p>
          <a:p>
            <a:pPr lvl="0"/>
            <a:r>
              <a:rPr lang="en-US" dirty="0"/>
              <a:t>A new substation near the Foxconn campus, </a:t>
            </a:r>
          </a:p>
          <a:p>
            <a:pPr lvl="0"/>
            <a:r>
              <a:rPr lang="en-US" dirty="0"/>
              <a:t>Modifications at the Racine and Elm Road substations, Pleasant Prairie switchyard and</a:t>
            </a:r>
          </a:p>
          <a:p>
            <a:pPr lvl="0"/>
            <a:r>
              <a:rPr lang="en-US" dirty="0"/>
              <a:t>Four underground 138-kV transmission lines to electrically connect the new ATC substation to the Foxconn-owned substation.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F949B-DF22-4F92-9DC6-8A123FDB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components</a:t>
            </a:r>
          </a:p>
        </p:txBody>
      </p:sp>
    </p:spTree>
    <p:extLst>
      <p:ext uri="{BB962C8B-B14F-4D97-AF65-F5344CB8AC3E}">
        <p14:creationId xmlns:p14="http://schemas.microsoft.com/office/powerpoint/2010/main" val="59301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Unique challenges of this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9345" y="1517073"/>
            <a:ext cx="7928264" cy="4366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Unprecedented, compressed duration to prepare and file regulatory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Prior to PSC approval: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Install underground vaults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Finalize design engineering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Procure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Significant level of coordination with other infrastructure initiatives supporting the development, including local and state entities overseeing: water, roads, sewer, natural gas and others</a:t>
            </a:r>
          </a:p>
        </p:txBody>
      </p:sp>
    </p:spTree>
    <p:extLst>
      <p:ext uri="{BB962C8B-B14F-4D97-AF65-F5344CB8AC3E}">
        <p14:creationId xmlns:p14="http://schemas.microsoft.com/office/powerpoint/2010/main" val="410071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Project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9345" y="1408299"/>
            <a:ext cx="7928264" cy="44749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84A7B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84A7B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Approval from PSC: August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Start substation construction: September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Major Deliveries: March, April, and May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Start transmission line construction: February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Project in-service: December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Project cost: $117 million</a:t>
            </a:r>
          </a:p>
          <a:p>
            <a:pPr marL="0" indent="0">
              <a:buNone/>
            </a:pPr>
            <a:endParaRPr lang="en-US" dirty="0">
              <a:solidFill>
                <a:srgbClr val="5C8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3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E39F-9444-4AAB-ADF4-BC3F58A8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95560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Construction Photos – in the beginning….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C1F0C-65A0-40CD-8B78-7BD6F7906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ABC81BA-7551-4E1D-821A-89AA5C26A8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690" b="13690"/>
          <a:stretch>
            <a:fillRect/>
          </a:stretch>
        </p:blipFill>
        <p:spPr>
          <a:xfrm>
            <a:off x="534105" y="905240"/>
            <a:ext cx="8075790" cy="43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62D5-18C5-4680-B5DB-49AE970C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5367740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Early grading for water retention and storage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906DE-F55F-4F21-80EB-A7F508789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835B27-BEF0-4392-810D-A7A1ECB2E3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658" b="13658"/>
          <a:stretch>
            <a:fillRect/>
          </a:stretch>
        </p:blipFill>
        <p:spPr>
          <a:xfrm>
            <a:off x="525076" y="764765"/>
            <a:ext cx="8093847" cy="44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7E98-BF5A-43F6-B870-C6FE0A67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91509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South half of substation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57621-C127-48B7-AE57-BAD2CFDF1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CC571DD-5CF1-4CAE-B552-92BB87F6F6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658" b="13658"/>
          <a:stretch>
            <a:fillRect/>
          </a:stretch>
        </p:blipFill>
        <p:spPr>
          <a:xfrm>
            <a:off x="774239" y="716848"/>
            <a:ext cx="7878147" cy="43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9FE2-67D5-4507-9171-70648BAB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15224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North half of substation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2DB0B-F1D3-44C6-8071-ABFDD7D1E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225C651-EA5E-48F6-87CB-317F29DEB2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653" b="13653"/>
          <a:stretch>
            <a:fillRect/>
          </a:stretch>
        </p:blipFill>
        <p:spPr>
          <a:xfrm>
            <a:off x="629868" y="885576"/>
            <a:ext cx="8039675" cy="43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9FE2-67D5-4507-9171-70648BAB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15224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Substation as of end of the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2DB0B-F1D3-44C6-8071-ABFDD7D1E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https://eastus1-mediap.svc.ms/transform/thumbnail?provider=spo&amp;inputFormat=jpg&amp;cs=fFNQTw&amp;docid=https%3A%2F%2Fatcllc.sharepoint.com%3A443%2F_api%2Fv2.0%2Fdrives%2Fb!HUsVh2udc02XRJn7dEYMbwnOHGO8PRREhHKFmnFmk0CzSZVyhptJR6G0OSeeKtc8%2Fitems%2F01G2MFULYDOOMSPXIOFJEI65TGWERCJASM%3Fversion%3DPublished&amp;access_token=eyJ0eXAiOiJKV1QiLCJhbGciOiJub25lIn0.eyJhdWQiOiIwMDAwMDAwMy0wMDAwLTBmZjEtY2UwMC0wMDAwMDAwMDAwMDAvYXRjbGxjLnNoYXJlcG9pbnQuY29tQDY3MWE1NGI4LWUwMDgtNDBhOC05MzM5LThmZjk4YTFlNzZhNyIsImlzcyI6IjAwMDAwMDAzLTAwMDAtMGZmMS1jZTAwLTAwMDAwMDAwMDAwMCIsIm5iZiI6IjE1NDk2MzI5MTUiLCJleHAiOiIxNTQ5NjU0NTE1IiwiZW5kcG9pbnR1cmwiOiJWOC9SalhRSVF1Q2U0NHFnUWNLaHppTytHeE11SHFxTFFTcWRjVUJEVVgwPSIsImVuZHBvaW50dXJsTGVuZ3RoIjoiMTEzIiwiaXNsb29wYmFjayI6IlRydWUiLCJjaWQiOiJaVGxtTjJKa09XVXRaVEJtWWkwd01EQXdMVEkzTVdJdE5tRXhNakk1T1RVMlpEazQiLCJ2ZXIiOiJoYXNoZWRwcm9vZnRva2VuIiwic2l0ZWlkIjoiT0RjeE5UUmlNV1F0T1dRMllpMDBaRGN6TFRrM05EUXRPVGxtWWpjME5EWXdZelptIiwibmFtZWlkIjoiMCMuZnxtZW1iZXJzaGlwfGJtaWtvbGFqY3p5a0BhdGNsbGMuY29tIiwibmlpIjoibWljcm9zb2Z0LnNoYXJlcG9pbnQiLCJpc3VzZXIiOiJ0cnVlIiwiY2FjaGVrZXkiOiIwaC5mfG1lbWJlcnNoaXB8MTAwMzNmZmY5OTY2NjIyNEBsaXZlLmNvbSIsInR0IjoiMCIsInVzZVBlcnNpc3RlbnRDb29raWUiOiIyIn0.eEs1Z2NDdW16Tm5yeVBsY1hkWmxtdW1lRWxUZG42RW5jZWxObXhKdTNwUT0&amp;encodeFailures=1&amp;width=1024&amp;height=767&amp;srcWidth=1024&amp;srcHeight=767">
            <a:extLst>
              <a:ext uri="{FF2B5EF4-FFF2-40B4-BE49-F238E27FC236}">
                <a16:creationId xmlns:a16="http://schemas.microsoft.com/office/drawing/2014/main" id="{FA0E2321-0CE5-4E8F-8C52-DD258D2F883B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3653"/>
          <a:stretch>
            <a:fillRect/>
          </a:stretch>
        </p:blipFill>
        <p:spPr bwMode="auto">
          <a:xfrm>
            <a:off x="941388" y="720575"/>
            <a:ext cx="7315200" cy="39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C87ABF-CA6D-4048-ADAB-3A0B933388FC}"/>
              </a:ext>
            </a:extLst>
          </p:cNvPr>
          <p:cNvSpPr txBox="1"/>
          <p:nvPr/>
        </p:nvSpPr>
        <p:spPr>
          <a:xfrm>
            <a:off x="1219200" y="700910"/>
            <a:ext cx="231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Foxconn Site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AF2EE-AC45-472E-A26F-11A57C414F85}"/>
              </a:ext>
            </a:extLst>
          </p:cNvPr>
          <p:cNvCxnSpPr/>
          <p:nvPr/>
        </p:nvCxnSpPr>
        <p:spPr>
          <a:xfrm flipV="1">
            <a:off x="1090126" y="1141013"/>
            <a:ext cx="4879309" cy="670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477476-D8B9-4A58-ADC4-ACFB5A775A80}"/>
              </a:ext>
            </a:extLst>
          </p:cNvPr>
          <p:cNvCxnSpPr/>
          <p:nvPr/>
        </p:nvCxnSpPr>
        <p:spPr>
          <a:xfrm>
            <a:off x="5909187" y="1160206"/>
            <a:ext cx="2320413" cy="786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83EB08-A29E-48F3-AA83-249397787518}"/>
              </a:ext>
            </a:extLst>
          </p:cNvPr>
          <p:cNvCxnSpPr/>
          <p:nvPr/>
        </p:nvCxnSpPr>
        <p:spPr>
          <a:xfrm>
            <a:off x="1090126" y="1811081"/>
            <a:ext cx="414209" cy="28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A5D464-7249-477D-9E4E-0846B84B3952}"/>
              </a:ext>
            </a:extLst>
          </p:cNvPr>
          <p:cNvSpPr txBox="1"/>
          <p:nvPr/>
        </p:nvSpPr>
        <p:spPr>
          <a:xfrm>
            <a:off x="5555226" y="2386417"/>
            <a:ext cx="24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ATC Substation</a:t>
            </a:r>
          </a:p>
        </p:txBody>
      </p:sp>
    </p:spTree>
    <p:extLst>
      <p:ext uri="{BB962C8B-B14F-4D97-AF65-F5344CB8AC3E}">
        <p14:creationId xmlns:p14="http://schemas.microsoft.com/office/powerpoint/2010/main" val="103568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9FE2-67D5-4507-9171-70648BAB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15224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ATC and Foxconn working together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2DB0B-F1D3-44C6-8071-ABFDD7D1E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https://eastus1-mediap.svc.ms/transform/thumbnail?provider=spo&amp;inputFormat=jpg&amp;cs=fFNQTw&amp;docid=https%3A%2F%2Fatcllc.sharepoint.com%3A443%2F_api%2Fv2.0%2Fdrives%2Fb!HUsVh2udc02XRJn7dEYMbwnOHGO8PRREhHKFmnFmk0CzSZVyhptJR6G0OSeeKtc8%2Fitems%2F01G2MFUL3P3LKSUXDE35HILM54Q27IHUAC%3Fversion%3DPublished&amp;access_token=eyJ0eXAiOiJKV1QiLCJhbGciOiJub25lIn0.eyJhdWQiOiIwMDAwMDAwMy0wMDAwLTBmZjEtY2UwMC0wMDAwMDAwMDAwMDAvYXRjbGxjLnNoYXJlcG9pbnQuY29tQDY3MWE1NGI4LWUwMDgtNDBhOC05MzM5LThmZjk4YTFlNzZhNyIsImlzcyI6IjAwMDAwMDAzLTAwMDAtMGZmMS1jZTAwLTAwMDAwMDAwMDAwMCIsIm5iZiI6IjE1NDk2MzI5MTUiLCJleHAiOiIxNTQ5NjU0NTE1IiwiZW5kcG9pbnR1cmwiOiJWOC9SalhRSVF1Q2U0NHFnUWNLaHppTytHeE11SHFxTFFTcWRjVUJEVVgwPSIsImVuZHBvaW50dXJsTGVuZ3RoIjoiMTEzIiwiaXNsb29wYmFjayI6IlRydWUiLCJjaWQiOiJaVGxtTjJKa09XVXRaVEJtWWkwd01EQXdMVEkzTVdJdE5tRXhNakk1T1RVMlpEazQiLCJ2ZXIiOiJoYXNoZWRwcm9vZnRva2VuIiwic2l0ZWlkIjoiT0RjeE5UUmlNV1F0T1dRMllpMDBaRGN6TFRrM05EUXRPVGxtWWpjME5EWXdZelptIiwibmFtZWlkIjoiMCMuZnxtZW1iZXJzaGlwfGJtaWtvbGFqY3p5a0BhdGNsbGMuY29tIiwibmlpIjoibWljcm9zb2Z0LnNoYXJlcG9pbnQiLCJpc3VzZXIiOiJ0cnVlIiwiY2FjaGVrZXkiOiIwaC5mfG1lbWJlcnNoaXB8MTAwMzNmZmY5OTY2NjIyNEBsaXZlLmNvbSIsInR0IjoiMCIsInVzZVBlcnNpc3RlbnRDb29raWUiOiIyIn0.eEs1Z2NDdW16Tm5yeVBsY1hkWmxtdW1lRWxUZG42RW5jZWxObXhKdTNwUT0&amp;encodeFailures=1&amp;width=1024&amp;height=767&amp;srcWidth=1024&amp;srcHeight=767">
            <a:extLst>
              <a:ext uri="{FF2B5EF4-FFF2-40B4-BE49-F238E27FC236}">
                <a16:creationId xmlns:a16="http://schemas.microsoft.com/office/drawing/2014/main" id="{DEBB53F5-695C-498B-BC96-1D9FF3E361F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36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7CAD2A-BFC8-4FFE-892E-979FC306C8C4}"/>
              </a:ext>
            </a:extLst>
          </p:cNvPr>
          <p:cNvSpPr txBox="1"/>
          <p:nvPr/>
        </p:nvSpPr>
        <p:spPr>
          <a:xfrm>
            <a:off x="2989006" y="820994"/>
            <a:ext cx="400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Foxconn Site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6D2C6A-959B-4B42-8C55-3ADAF0192996}"/>
              </a:ext>
            </a:extLst>
          </p:cNvPr>
          <p:cNvCxnSpPr/>
          <p:nvPr/>
        </p:nvCxnSpPr>
        <p:spPr>
          <a:xfrm flipH="1">
            <a:off x="941388" y="2054942"/>
            <a:ext cx="1211877" cy="84557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BF6852-BDFA-44CB-A132-2C36ECF22AD2}"/>
              </a:ext>
            </a:extLst>
          </p:cNvPr>
          <p:cNvCxnSpPr/>
          <p:nvPr/>
        </p:nvCxnSpPr>
        <p:spPr>
          <a:xfrm>
            <a:off x="2271252" y="2054942"/>
            <a:ext cx="4719483" cy="10815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D7D386-27A9-4C08-B41E-4F422C3EEF1F}"/>
              </a:ext>
            </a:extLst>
          </p:cNvPr>
          <p:cNvCxnSpPr/>
          <p:nvPr/>
        </p:nvCxnSpPr>
        <p:spPr>
          <a:xfrm>
            <a:off x="7108722" y="2200125"/>
            <a:ext cx="1147866" cy="163445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0107A8-F98B-4644-96B8-9BF73F1F5D45}"/>
              </a:ext>
            </a:extLst>
          </p:cNvPr>
          <p:cNvSpPr txBox="1"/>
          <p:nvPr/>
        </p:nvSpPr>
        <p:spPr>
          <a:xfrm>
            <a:off x="3126658" y="3834581"/>
            <a:ext cx="29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ATC Substation</a:t>
            </a:r>
          </a:p>
        </p:txBody>
      </p:sp>
    </p:spTree>
    <p:extLst>
      <p:ext uri="{BB962C8B-B14F-4D97-AF65-F5344CB8AC3E}">
        <p14:creationId xmlns:p14="http://schemas.microsoft.com/office/powerpoint/2010/main" val="211861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Geeky Facts about the Substation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8536" y="1245892"/>
            <a:ext cx="7928264" cy="4366215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84A7B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33 Acres purchased for Electrical substation, 3 retention ponds and future We Energies substation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Over 168,000 linear feet of electrical conductor – about 32 miles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Over 18,000 of specialty underground conductor to  connect ATC power to Foxconn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Over 5300 cubic yards of concrete for foundations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84A7B"/>
              </a:solidFill>
            </a:endParaRPr>
          </a:p>
          <a:p>
            <a:pPr marL="0" indent="0">
              <a:buNone/>
            </a:pPr>
            <a:endParaRPr lang="en-US" strike="sngStrike" dirty="0">
              <a:solidFill>
                <a:srgbClr val="08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08176"/>
            <a:ext cx="8229600" cy="470122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Introduction – David</a:t>
            </a:r>
          </a:p>
          <a:p>
            <a:r>
              <a:rPr lang="en-US" dirty="0"/>
              <a:t>Who is American Transmission Co. (ATC)?</a:t>
            </a:r>
          </a:p>
          <a:p>
            <a:r>
              <a:rPr lang="en-US" dirty="0"/>
              <a:t>Mount Pleasant Tech Interconnection Project</a:t>
            </a:r>
          </a:p>
          <a:p>
            <a:r>
              <a:rPr lang="en-US" dirty="0"/>
              <a:t>Landowners &amp; real estate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</p:spTree>
    <p:extLst>
      <p:ext uri="{BB962C8B-B14F-4D97-AF65-F5344CB8AC3E}">
        <p14:creationId xmlns:p14="http://schemas.microsoft.com/office/powerpoint/2010/main" val="317884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Landowners &amp; real estate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9345" y="1517073"/>
            <a:ext cx="7928264" cy="4366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84A7B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Minimal landowners impacted in this project - (1.2 miles new right-of-way, 2 private landowners)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Landowner preference for preferred route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ATC local relations and real estate representatives worked directly with landowners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Acquisition follows Chapter 32 of WI Statutes</a:t>
            </a:r>
          </a:p>
          <a:p>
            <a:pPr marL="0" indent="0">
              <a:buNone/>
            </a:pPr>
            <a:endParaRPr lang="en-US" strike="sngStrike" dirty="0">
              <a:solidFill>
                <a:srgbClr val="08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0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66D8-1986-4BB5-8E99-85DB8889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A3FDB-5EC8-448D-9FD4-8B87A391D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E2D12-B5B6-4154-89E2-95755309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399684"/>
            <a:ext cx="5934075" cy="29622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778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	ATC website:    atcllc.com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Barbara Mikolajczyk, Major Project Manager 	</a:t>
            </a:r>
            <a:r>
              <a:rPr lang="en-US" sz="2100" dirty="0">
                <a:hlinkClick r:id="rId2"/>
              </a:rPr>
              <a:t>bmikolajczyk@atcllc.com</a:t>
            </a:r>
            <a:endParaRPr lang="en-US" sz="2100" dirty="0"/>
          </a:p>
          <a:p>
            <a:pPr marL="457200" lvl="1" indent="0">
              <a:buNone/>
            </a:pPr>
            <a:r>
              <a:rPr lang="en-US" dirty="0"/>
              <a:t>262-506-6804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solidFill>
                  <a:srgbClr val="0D386E"/>
                </a:solidFill>
              </a:rPr>
              <a:t>David Hollenberger, Manager Real Estate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dhollenberger@atcllc.com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262-832-8625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ATC Contacts</a:t>
            </a:r>
          </a:p>
        </p:txBody>
      </p:sp>
    </p:spTree>
    <p:extLst>
      <p:ext uri="{BB962C8B-B14F-4D97-AF65-F5344CB8AC3E}">
        <p14:creationId xmlns:p14="http://schemas.microsoft.com/office/powerpoint/2010/main" val="197885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17301"/>
            <a:ext cx="8229600" cy="4541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ATC was formed in 2001</a:t>
            </a:r>
          </a:p>
          <a:p>
            <a:r>
              <a:rPr lang="en-US" dirty="0"/>
              <a:t>Transmission-only electric utility, headquartered in Pewaukee, WI</a:t>
            </a:r>
          </a:p>
          <a:p>
            <a:r>
              <a:rPr lang="en-US" dirty="0"/>
              <a:t>Service area covers central and eastern WI, U.P. and portions of IL and MN</a:t>
            </a:r>
          </a:p>
          <a:p>
            <a:r>
              <a:rPr lang="en-US" dirty="0"/>
              <a:t>Owns and operates over 9,600 miles of transmission lines and 560 substations</a:t>
            </a:r>
          </a:p>
          <a:p>
            <a:r>
              <a:rPr lang="en-US" dirty="0"/>
              <a:t>In the past 10 years ATC has upgraded more than 895 miles or transmission lines and built 367 miles of new transmission lines 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Transmission Co.</a:t>
            </a:r>
          </a:p>
        </p:txBody>
      </p:sp>
    </p:spTree>
    <p:extLst>
      <p:ext uri="{BB962C8B-B14F-4D97-AF65-F5344CB8AC3E}">
        <p14:creationId xmlns:p14="http://schemas.microsoft.com/office/powerpoint/2010/main" val="293941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568F19-AA09-4E15-8CA4-41172E1AA1F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05801" y="1528212"/>
            <a:ext cx="5299831" cy="45357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BF03C3-753A-4B1A-A877-3C08FA7C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ATC Service Territory</a:t>
            </a:r>
          </a:p>
        </p:txBody>
      </p:sp>
    </p:spTree>
    <p:extLst>
      <p:ext uri="{BB962C8B-B14F-4D97-AF65-F5344CB8AC3E}">
        <p14:creationId xmlns:p14="http://schemas.microsoft.com/office/powerpoint/2010/main" val="148714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17301"/>
            <a:ext cx="8229600" cy="454185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Global leader in manufacturing services for the computer, communication and consumers electronics industry</a:t>
            </a:r>
          </a:p>
          <a:p>
            <a:r>
              <a:rPr lang="en-US" dirty="0"/>
              <a:t>Current facilities in Asia, Europe and Latin America</a:t>
            </a:r>
          </a:p>
          <a:p>
            <a:r>
              <a:rPr lang="en-US" dirty="0"/>
              <a:t>Forthcoming facility in Mount Pleasant, Wis. – advanced display manufacturing campus comprised of multiple buildings to produce liquid crystal display (LCD) panels for various industries.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Foxconn Technology Group</a:t>
            </a:r>
          </a:p>
        </p:txBody>
      </p:sp>
    </p:spTree>
    <p:extLst>
      <p:ext uri="{BB962C8B-B14F-4D97-AF65-F5344CB8AC3E}">
        <p14:creationId xmlns:p14="http://schemas.microsoft.com/office/powerpoint/2010/main" val="163923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17302"/>
            <a:ext cx="8229600" cy="403375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Electric load required for Foxconn’s operations will be the largest load connected to ATC’s transmission system at a single substation</a:t>
            </a:r>
          </a:p>
          <a:p>
            <a:r>
              <a:rPr lang="en-US" dirty="0"/>
              <a:t>Initial electric load estimated at 200 megawatts, but line designed at 230 MW to accommodate anticipated regional economic growth</a:t>
            </a:r>
          </a:p>
          <a:p>
            <a:r>
              <a:rPr lang="en-US" dirty="0"/>
              <a:t>Power used by Foxconn at full capacity will be enough to power approximately 150,000 households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ATC?</a:t>
            </a:r>
          </a:p>
        </p:txBody>
      </p:sp>
    </p:spTree>
    <p:extLst>
      <p:ext uri="{BB962C8B-B14F-4D97-AF65-F5344CB8AC3E}">
        <p14:creationId xmlns:p14="http://schemas.microsoft.com/office/powerpoint/2010/main" val="426748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22A685-9E9A-4FFD-B78C-6117923CB9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6383" y="1671588"/>
            <a:ext cx="8140418" cy="45718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1FE46C-0573-41B0-BBDE-B9F5BAD1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ATC Location to Foxconn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E3D81214-E8FA-420D-B0CD-E26AC9CD97F1}"/>
              </a:ext>
            </a:extLst>
          </p:cNvPr>
          <p:cNvSpPr/>
          <p:nvPr/>
        </p:nvSpPr>
        <p:spPr>
          <a:xfrm>
            <a:off x="3746090" y="4522890"/>
            <a:ext cx="216310" cy="206477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8C6BD-3812-45D0-8581-64F41A23BF8C}"/>
              </a:ext>
            </a:extLst>
          </p:cNvPr>
          <p:cNvSpPr/>
          <p:nvPr/>
        </p:nvSpPr>
        <p:spPr>
          <a:xfrm>
            <a:off x="3559277" y="4786302"/>
            <a:ext cx="7570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ATC</a:t>
            </a:r>
          </a:p>
        </p:txBody>
      </p:sp>
    </p:spTree>
    <p:extLst>
      <p:ext uri="{BB962C8B-B14F-4D97-AF65-F5344CB8AC3E}">
        <p14:creationId xmlns:p14="http://schemas.microsoft.com/office/powerpoint/2010/main" val="218164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3345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rgbClr val="5C8438"/>
                </a:solidFill>
              </a:rPr>
              <a:t>Connection with Foxconn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9FB6A54-0E33-42BF-A8DC-438B28EA52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17301"/>
            <a:ext cx="4114800" cy="428373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   </a:t>
            </a:r>
            <a:r>
              <a:rPr lang="en-US" sz="2800" b="1" dirty="0"/>
              <a:t>Mount Pleasant Tech</a:t>
            </a:r>
          </a:p>
          <a:p>
            <a:pPr marL="0" indent="0" algn="ctr">
              <a:buNone/>
            </a:pPr>
            <a:r>
              <a:rPr lang="en-US" sz="2800" b="1" dirty="0"/>
              <a:t>  Interconnection Project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Foxconn connection will be to an existing 345kV line</a:t>
            </a:r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B04D5BB9-4C93-458E-BC9B-8AEDBB3F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643" y="431133"/>
            <a:ext cx="303549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4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9F38B4E1-8CA6-4D27-9256-C3B7437E1B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27209" y="437315"/>
            <a:ext cx="5908832" cy="5669280"/>
          </a:xfrm>
        </p:spPr>
      </p:pic>
    </p:spTree>
    <p:extLst>
      <p:ext uri="{BB962C8B-B14F-4D97-AF65-F5344CB8AC3E}">
        <p14:creationId xmlns:p14="http://schemas.microsoft.com/office/powerpoint/2010/main" val="278556094"/>
      </p:ext>
    </p:extLst>
  </p:cSld>
  <p:clrMapOvr>
    <a:masterClrMapping/>
  </p:clrMapOvr>
</p:sld>
</file>

<file path=ppt/theme/theme1.xml><?xml version="1.0" encoding="utf-8"?>
<a:theme xmlns:a="http://schemas.openxmlformats.org/drawingml/2006/main" name="2013 ATC Template with Handouts and 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DOT 9 14 16.potx [Read-Only]" id="{D5028CC1-198D-43C1-8B20-7B5A459B44E4}" vid="{A5F7848E-82A1-4444-8E0F-EA64FFAF7CE8}"/>
    </a:ext>
  </a:extLst>
</a:theme>
</file>

<file path=ppt/theme/theme2.xml><?xml version="1.0" encoding="utf-8"?>
<a:theme xmlns:a="http://schemas.openxmlformats.org/drawingml/2006/main" name="ATC 2012 Powerpoint Template KJ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werLine xmlns="a47b62ba-3fe1-43de-b086-d08e0b3cb293">Employee Resources | Communication Resources | Templates | PowerPoint Guidelines and Templates</PowerLine>
    <Expired_x003f_ xmlns="eb33e892-bbfd-4889-9db6-52e4846d5a52">false</Expired_x003f_>
    <j1b08a4bc5754cc6b14592c95ab7685a xmlns="50604c07-8b48-47d3-a96b-578c69e54722">
      <Terms xmlns="http://schemas.microsoft.com/office/infopath/2007/PartnerControls"/>
    </j1b08a4bc5754cc6b14592c95ab7685a>
    <c9086de50767453cba4e048ad3c1b7ca xmlns="50604c07-8b48-47d3-a96b-578c69e54722">
      <Terms xmlns="http://schemas.microsoft.com/office/infopath/2007/PartnerControls"/>
    </c9086de50767453cba4e048ad3c1b7ca>
    <TaxCatchAll xmlns="50604c07-8b48-47d3-a96b-578c69e54722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Line Document" ma:contentTypeID="0x0101003D97F64679EA994AB26EFB393F389BDA00A3567E9CF8F71541B68D5280A3A04115" ma:contentTypeVersion="8" ma:contentTypeDescription="Create a new PowerLine document." ma:contentTypeScope="" ma:versionID="f78bf321d8c308ab0b70d0de396b937a">
  <xsd:schema xmlns:xsd="http://www.w3.org/2001/XMLSchema" xmlns:xs="http://www.w3.org/2001/XMLSchema" xmlns:p="http://schemas.microsoft.com/office/2006/metadata/properties" xmlns:ns2="a47b62ba-3fe1-43de-b086-d08e0b3cb293" xmlns:ns3="eb33e892-bbfd-4889-9db6-52e4846d5a52" xmlns:ns4="50604c07-8b48-47d3-a96b-578c69e54722" targetNamespace="http://schemas.microsoft.com/office/2006/metadata/properties" ma:root="true" ma:fieldsID="a9c6d78ac6876ae0c32650a2a9a7a380" ns2:_="" ns3:_="" ns4:_="">
    <xsd:import namespace="a47b62ba-3fe1-43de-b086-d08e0b3cb293"/>
    <xsd:import namespace="eb33e892-bbfd-4889-9db6-52e4846d5a52"/>
    <xsd:import namespace="50604c07-8b48-47d3-a96b-578c69e54722"/>
    <xsd:element name="properties">
      <xsd:complexType>
        <xsd:sequence>
          <xsd:element name="documentManagement">
            <xsd:complexType>
              <xsd:all>
                <xsd:element ref="ns2:PowerLine" minOccurs="0"/>
                <xsd:element ref="ns3:Expired_x003f_" minOccurs="0"/>
                <xsd:element ref="ns4:c9086de50767453cba4e048ad3c1b7ca" minOccurs="0"/>
                <xsd:element ref="ns4:TaxCatchAll" minOccurs="0"/>
                <xsd:element ref="ns4:TaxCatchAllLabel" minOccurs="0"/>
                <xsd:element ref="ns4:j1b08a4bc5754cc6b14592c95ab7685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b62ba-3fe1-43de-b086-d08e0b3cb293" elementFormDefault="qualified">
    <xsd:import namespace="http://schemas.microsoft.com/office/2006/documentManagement/types"/>
    <xsd:import namespace="http://schemas.microsoft.com/office/infopath/2007/PartnerControls"/>
    <xsd:element name="PowerLine" ma:index="3" nillable="true" ma:displayName="Intranet / PowerLine Location" ma:description="Location where this document is posted on ATC's intranet." ma:internalName="PowerLin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3e892-bbfd-4889-9db6-52e4846d5a52" elementFormDefault="qualified">
    <xsd:import namespace="http://schemas.microsoft.com/office/2006/documentManagement/types"/>
    <xsd:import namespace="http://schemas.microsoft.com/office/infopath/2007/PartnerControls"/>
    <xsd:element name="Expired_x003f_" ma:index="10" nillable="true" ma:displayName="Expired?" ma:default="0" ma:description="Indicates when a document is removed from the PowerLine site." ma:internalName="Expir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04c07-8b48-47d3-a96b-578c69e54722" elementFormDefault="qualified">
    <xsd:import namespace="http://schemas.microsoft.com/office/2006/documentManagement/types"/>
    <xsd:import namespace="http://schemas.microsoft.com/office/infopath/2007/PartnerControls"/>
    <xsd:element name="c9086de50767453cba4e048ad3c1b7ca" ma:index="11" nillable="true" ma:taxonomy="true" ma:internalName="c9086de50767453cba4e048ad3c1b7ca" ma:taxonomyFieldName="DocGroup" ma:displayName="Document Group" ma:default="" ma:fieldId="{c9086de5-0767-453c-ba4e-048ad3c1b7ca}" ma:sspId="e16f72a2-70c6-48fb-bed6-bfff0987a3e8" ma:termSetId="9f164d4b-3622-4a4f-b800-cd1bf3d00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7148b7a2-9fc7-4154-84af-ee8c256802ad}" ma:internalName="TaxCatchAll" ma:showField="CatchAllData" ma:web="43b0ae2f-aa5d-4f38-b353-931a89954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7148b7a2-9fc7-4154-84af-ee8c256802ad}" ma:internalName="TaxCatchAllLabel" ma:readOnly="true" ma:showField="CatchAllDataLabel" ma:web="43b0ae2f-aa5d-4f38-b353-931a89954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b08a4bc5754cc6b14592c95ab7685a" ma:index="15" nillable="true" ma:taxonomy="true" ma:internalName="j1b08a4bc5754cc6b14592c95ab7685a" ma:taxonomyFieldName="DocOwner" ma:displayName="Document Owner" ma:default="" ma:fieldId="{31b08a4b-c575-4cc6-b145-92c95ab7685a}" ma:sspId="e16f72a2-70c6-48fb-bed6-bfff0987a3e8" ma:termSetId="c0aa7ad7-c657-4605-97dd-557110db56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e16f72a2-70c6-48fb-bed6-bfff0987a3e8" ContentTypeId="0x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7FD42CB0-8A96-42DE-BBB6-CF862996C82B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a47b62ba-3fe1-43de-b086-d08e0b3cb293"/>
    <ds:schemaRef ds:uri="50604c07-8b48-47d3-a96b-578c69e54722"/>
    <ds:schemaRef ds:uri="eb33e892-bbfd-4889-9db6-52e4846d5a52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9069F4-EA0A-4CCA-A18B-3F8AC41C9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7b62ba-3fe1-43de-b086-d08e0b3cb293"/>
    <ds:schemaRef ds:uri="eb33e892-bbfd-4889-9db6-52e4846d5a52"/>
    <ds:schemaRef ds:uri="50604c07-8b48-47d3-a96b-578c69e54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4F1762-D028-426E-985A-E5CE778410D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0D9D5A0-04F2-4FAB-91A7-80AB5C512A5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01F3224-E3DD-47C8-9874-A3C0AC390B9B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WisDOT 9 14 16</Template>
  <TotalTime>1026</TotalTime>
  <Words>675</Words>
  <Application>Microsoft Office PowerPoint</Application>
  <PresentationFormat>Letter Paper (8.5x11 in)</PresentationFormat>
  <Paragraphs>129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Helvetica</vt:lpstr>
      <vt:lpstr>2013 ATC Template with Handouts and Notes</vt:lpstr>
      <vt:lpstr>ATC 2012 Powerpoint Template KJR</vt:lpstr>
      <vt:lpstr>American Transmission Company Mount Pleasant Tech Interconnection Project  (Supporting Foxconn) </vt:lpstr>
      <vt:lpstr>Agenda </vt:lpstr>
      <vt:lpstr>American Transmission Co.</vt:lpstr>
      <vt:lpstr>ATC Service Territory</vt:lpstr>
      <vt:lpstr>Foxconn Technology Group</vt:lpstr>
      <vt:lpstr>What does this mean for ATC?</vt:lpstr>
      <vt:lpstr>ATC Location to Foxconn</vt:lpstr>
      <vt:lpstr>Connection with Foxconn</vt:lpstr>
      <vt:lpstr>PowerPoint Presentation</vt:lpstr>
      <vt:lpstr>Project components</vt:lpstr>
      <vt:lpstr>Unique challenges of this project</vt:lpstr>
      <vt:lpstr>Project schedule</vt:lpstr>
      <vt:lpstr>Construction Photos – in the beginning….</vt:lpstr>
      <vt:lpstr>Early grading for water retention and storage</vt:lpstr>
      <vt:lpstr>South half of substation</vt:lpstr>
      <vt:lpstr>North half of substation</vt:lpstr>
      <vt:lpstr>Substation as of end of the year</vt:lpstr>
      <vt:lpstr>ATC and Foxconn working together</vt:lpstr>
      <vt:lpstr>Geeky Facts about the Substation</vt:lpstr>
      <vt:lpstr>Landowners &amp; real estate</vt:lpstr>
      <vt:lpstr>Questions</vt:lpstr>
      <vt:lpstr>ATC Contacts</vt:lpstr>
    </vt:vector>
  </TitlesOfParts>
  <Company>American Transmission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 and WisDOT -When we cross paths</dc:title>
  <dc:creator>Hollenberger, David</dc:creator>
  <dc:description/>
  <cp:lastModifiedBy>Hollenberger, David</cp:lastModifiedBy>
  <cp:revision>59</cp:revision>
  <cp:lastPrinted>2019-02-08T22:12:03Z</cp:lastPrinted>
  <dcterms:created xsi:type="dcterms:W3CDTF">2016-09-02T16:51:19Z</dcterms:created>
  <dcterms:modified xsi:type="dcterms:W3CDTF">2019-02-13T15:08:16Z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0x0101003D97F64679EA994AB26EFB393F389BDA00A3567E9CF8F71541B68D5280A3A04115</vt:lpwstr>
  </property>
  <property fmtid="{D5CDD505-2E9C-101B-9397-08002B2CF9AE}" pid="3" name="TemplateUrl">
    <vt:lpwstr/>
  </property>
  <property fmtid="{D5CDD505-2E9C-101B-9397-08002B2CF9AE}" pid="4" name="Description0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Owner">
    <vt:lpwstr/>
  </property>
  <property fmtid="{D5CDD505-2E9C-101B-9397-08002B2CF9AE}" pid="8" name="DocGroup">
    <vt:lpwstr/>
  </property>
</Properties>
</file>