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0"/>
  </p:notesMasterIdLst>
  <p:handoutMasterIdLst>
    <p:handoutMasterId r:id="rId31"/>
  </p:handoutMasterIdLst>
  <p:sldIdLst>
    <p:sldId id="262" r:id="rId2"/>
    <p:sldId id="291" r:id="rId3"/>
    <p:sldId id="293" r:id="rId4"/>
    <p:sldId id="292" r:id="rId5"/>
    <p:sldId id="294" r:id="rId6"/>
    <p:sldId id="263" r:id="rId7"/>
    <p:sldId id="269" r:id="rId8"/>
    <p:sldId id="270" r:id="rId9"/>
    <p:sldId id="274" r:id="rId10"/>
    <p:sldId id="275" r:id="rId11"/>
    <p:sldId id="276" r:id="rId12"/>
    <p:sldId id="271" r:id="rId13"/>
    <p:sldId id="272" r:id="rId14"/>
    <p:sldId id="273"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84C"/>
    <a:srgbClr val="00416A"/>
    <a:srgbClr val="D8B846"/>
    <a:srgbClr val="D8B832"/>
    <a:srgbClr val="FFBE05"/>
    <a:srgbClr val="F2CD00"/>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0" autoAdjust="0"/>
    <p:restoredTop sz="84818" autoAdjust="0"/>
  </p:normalViewPr>
  <p:slideViewPr>
    <p:cSldViewPr snapToGrid="0">
      <p:cViewPr varScale="1">
        <p:scale>
          <a:sx n="94" d="100"/>
          <a:sy n="94" d="100"/>
        </p:scale>
        <p:origin x="13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a:t>Presentation Title</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E387A35C-FE16-4401-8225-4521579CB0E4}" type="datetimeFigureOut">
              <a:rPr lang="en-US" smtClean="0"/>
              <a:t>2/13/2019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230065EF-5B0B-4527-B697-707380E472D5}" type="slidenum">
              <a:rPr lang="en-US" smtClean="0"/>
              <a:t>‹#›</a:t>
            </a:fld>
            <a:endParaRPr lang="en-US"/>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6:40:01.099"/>
    </inkml:context>
    <inkml:brush xml:id="br0">
      <inkml:brushProperty name="width" value="0.05" units="cm"/>
      <inkml:brushProperty name="height" value="0.05" units="cm"/>
    </inkml:brush>
  </inkml:definitions>
  <inkml:traceGroup>
    <inkml:annotationXML>
      <emma:emma xmlns:emma="http://www.w3.org/2003/04/emma" version="1.0">
        <emma:interpretation id="{0E13C1C7-6FAB-4E68-ADFC-5B813B7C1058}" emma:medium="tactile" emma:mode="ink">
          <msink:context xmlns:msink="http://schemas.microsoft.com/ink/2010/main" type="writingRegion" rotatedBoundingBox="27318,17211 27372,17211 27372,17319 27318,17319"/>
        </emma:interpretation>
      </emma:emma>
    </inkml:annotationXML>
    <inkml:traceGroup>
      <inkml:annotationXML>
        <emma:emma xmlns:emma="http://www.w3.org/2003/04/emma" version="1.0">
          <emma:interpretation id="{EFCEBCAC-36D5-4F24-98B0-04FDDD4D49E7}" emma:medium="tactile" emma:mode="ink">
            <msink:context xmlns:msink="http://schemas.microsoft.com/ink/2010/main" type="paragraph" rotatedBoundingBox="27318,17211 27372,17211 27372,17319 27318,17319" alignmentLevel="1"/>
          </emma:interpretation>
        </emma:emma>
      </inkml:annotationXML>
      <inkml:traceGroup>
        <inkml:annotationXML>
          <emma:emma xmlns:emma="http://www.w3.org/2003/04/emma" version="1.0">
            <emma:interpretation id="{02048C3A-3CFE-4D80-AA99-2A39DF3F837F}" emma:medium="tactile" emma:mode="ink">
              <msink:context xmlns:msink="http://schemas.microsoft.com/ink/2010/main" type="line" rotatedBoundingBox="27318,17211 27372,17211 27372,17319 27318,17319"/>
            </emma:interpretation>
          </emma:emma>
        </inkml:annotationXML>
        <inkml:traceGroup>
          <inkml:annotationXML>
            <emma:emma xmlns:emma="http://www.w3.org/2003/04/emma" version="1.0">
              <emma:interpretation id="{7779F1BC-1A8C-41E5-9206-4653DC0ABF3F}" emma:medium="tactile" emma:mode="ink">
                <msink:context xmlns:msink="http://schemas.microsoft.com/ink/2010/main" type="inkWord" rotatedBoundingBox="27318,17211 27372,17211 27372,17319 27318,17319"/>
              </emma:interpretation>
              <emma:one-of disjunction-type="recognition" id="oneOf0">
                <emma:interpretation id="interp0" emma:lang="en-US" emma:confidence="0">
                  <emma:literal>•</emma:literal>
                </emma:interpretation>
                <emma:interpretation id="interp1" emma:lang="en-US" emma:confidence="0">
                  <emma:literal>G</emma:literal>
                </emma:interpretation>
                <emma:interpretation id="interp2" emma:lang="en-US" emma:confidence="0">
                  <emma:literal>r</emma:literal>
                </emma:interpretation>
                <emma:interpretation id="interp3" emma:lang="en-US" emma:confidence="0">
                  <emma:literal>f</emma:literal>
                </emma:interpretation>
                <emma:interpretation id="interp4" emma:lang="en-US" emma:confidence="0">
                  <emma:literal>.</emma:literal>
                </emma:interpretation>
              </emma:one-of>
            </emma:emma>
          </inkml:annotationXML>
          <inkml:trace contextRef="#ctx0" brushRef="#br0">27 109 0,'0'0'352,"0"0"-63,0 0 127,0 0-32,0 0-159,0 0-1,0 0-64,0 0-32,0 0-32,0 0-64,0-27 0,0 27 0,-27 0-32,27-27 0,0 27 32,0 0 0,0 0-32,0 0-32,0 0 0,0-27 0,0 27-256,27 0-321,0-27-352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a:t>Presentation Title</a:t>
            </a:r>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8B8B34B4-0DAC-4C17-B484-320AB1570CDC}" type="datetimeFigureOut">
              <a:rPr lang="en-US" smtClean="0"/>
              <a:t>2/13/2019</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A3688F50-7C5E-4630-BBD8-8950DF35ABB8}" type="slidenum">
              <a:rPr lang="en-US" smtClean="0"/>
              <a:t>‹#›</a:t>
            </a:fld>
            <a:endParaRPr lang="en-US"/>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a:t>
            </a:fld>
            <a:endParaRPr lang="en-US"/>
          </a:p>
        </p:txBody>
      </p:sp>
    </p:spTree>
    <p:extLst>
      <p:ext uri="{BB962C8B-B14F-4D97-AF65-F5344CB8AC3E}">
        <p14:creationId xmlns:p14="http://schemas.microsoft.com/office/powerpoint/2010/main" val="132643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10</a:t>
            </a:fld>
            <a:endParaRPr lang="en-US"/>
          </a:p>
        </p:txBody>
      </p:sp>
    </p:spTree>
    <p:extLst>
      <p:ext uri="{BB962C8B-B14F-4D97-AF65-F5344CB8AC3E}">
        <p14:creationId xmlns:p14="http://schemas.microsoft.com/office/powerpoint/2010/main" val="224400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11</a:t>
            </a:fld>
            <a:endParaRPr lang="en-US"/>
          </a:p>
        </p:txBody>
      </p:sp>
    </p:spTree>
    <p:extLst>
      <p:ext uri="{BB962C8B-B14F-4D97-AF65-F5344CB8AC3E}">
        <p14:creationId xmlns:p14="http://schemas.microsoft.com/office/powerpoint/2010/main" val="202353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12</a:t>
            </a:fld>
            <a:endParaRPr lang="en-US"/>
          </a:p>
        </p:txBody>
      </p:sp>
    </p:spTree>
    <p:extLst>
      <p:ext uri="{BB962C8B-B14F-4D97-AF65-F5344CB8AC3E}">
        <p14:creationId xmlns:p14="http://schemas.microsoft.com/office/powerpoint/2010/main" val="323256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13</a:t>
            </a:fld>
            <a:endParaRPr lang="en-US"/>
          </a:p>
        </p:txBody>
      </p:sp>
    </p:spTree>
    <p:extLst>
      <p:ext uri="{BB962C8B-B14F-4D97-AF65-F5344CB8AC3E}">
        <p14:creationId xmlns:p14="http://schemas.microsoft.com/office/powerpoint/2010/main" val="393255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14</a:t>
            </a:fld>
            <a:endParaRPr lang="en-US"/>
          </a:p>
        </p:txBody>
      </p:sp>
    </p:spTree>
    <p:extLst>
      <p:ext uri="{BB962C8B-B14F-4D97-AF65-F5344CB8AC3E}">
        <p14:creationId xmlns:p14="http://schemas.microsoft.com/office/powerpoint/2010/main" val="127156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15</a:t>
            </a:fld>
            <a:endParaRPr lang="en-US"/>
          </a:p>
        </p:txBody>
      </p:sp>
    </p:spTree>
    <p:extLst>
      <p:ext uri="{BB962C8B-B14F-4D97-AF65-F5344CB8AC3E}">
        <p14:creationId xmlns:p14="http://schemas.microsoft.com/office/powerpoint/2010/main" val="217098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16</a:t>
            </a:fld>
            <a:endParaRPr lang="en-US"/>
          </a:p>
        </p:txBody>
      </p:sp>
    </p:spTree>
    <p:extLst>
      <p:ext uri="{BB962C8B-B14F-4D97-AF65-F5344CB8AC3E}">
        <p14:creationId xmlns:p14="http://schemas.microsoft.com/office/powerpoint/2010/main" val="9481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17</a:t>
            </a:fld>
            <a:endParaRPr lang="en-US"/>
          </a:p>
        </p:txBody>
      </p:sp>
    </p:spTree>
    <p:extLst>
      <p:ext uri="{BB962C8B-B14F-4D97-AF65-F5344CB8AC3E}">
        <p14:creationId xmlns:p14="http://schemas.microsoft.com/office/powerpoint/2010/main" val="803716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18</a:t>
            </a:fld>
            <a:endParaRPr lang="en-US"/>
          </a:p>
        </p:txBody>
      </p:sp>
    </p:spTree>
    <p:extLst>
      <p:ext uri="{BB962C8B-B14F-4D97-AF65-F5344CB8AC3E}">
        <p14:creationId xmlns:p14="http://schemas.microsoft.com/office/powerpoint/2010/main" val="3858407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19</a:t>
            </a:fld>
            <a:endParaRPr lang="en-US"/>
          </a:p>
        </p:txBody>
      </p:sp>
    </p:spTree>
    <p:extLst>
      <p:ext uri="{BB962C8B-B14F-4D97-AF65-F5344CB8AC3E}">
        <p14:creationId xmlns:p14="http://schemas.microsoft.com/office/powerpoint/2010/main" val="301866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a:t>
            </a:fld>
            <a:endParaRPr lang="en-US"/>
          </a:p>
        </p:txBody>
      </p:sp>
    </p:spTree>
    <p:extLst>
      <p:ext uri="{BB962C8B-B14F-4D97-AF65-F5344CB8AC3E}">
        <p14:creationId xmlns:p14="http://schemas.microsoft.com/office/powerpoint/2010/main" val="2981847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20</a:t>
            </a:fld>
            <a:endParaRPr lang="en-US"/>
          </a:p>
        </p:txBody>
      </p:sp>
    </p:spTree>
    <p:extLst>
      <p:ext uri="{BB962C8B-B14F-4D97-AF65-F5344CB8AC3E}">
        <p14:creationId xmlns:p14="http://schemas.microsoft.com/office/powerpoint/2010/main" val="359726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21</a:t>
            </a:fld>
            <a:endParaRPr lang="en-US"/>
          </a:p>
        </p:txBody>
      </p:sp>
    </p:spTree>
    <p:extLst>
      <p:ext uri="{BB962C8B-B14F-4D97-AF65-F5344CB8AC3E}">
        <p14:creationId xmlns:p14="http://schemas.microsoft.com/office/powerpoint/2010/main" val="3071321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22</a:t>
            </a:fld>
            <a:endParaRPr lang="en-US"/>
          </a:p>
        </p:txBody>
      </p:sp>
    </p:spTree>
    <p:extLst>
      <p:ext uri="{BB962C8B-B14F-4D97-AF65-F5344CB8AC3E}">
        <p14:creationId xmlns:p14="http://schemas.microsoft.com/office/powerpoint/2010/main" val="493645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23</a:t>
            </a:fld>
            <a:endParaRPr lang="en-US"/>
          </a:p>
        </p:txBody>
      </p:sp>
    </p:spTree>
    <p:extLst>
      <p:ext uri="{BB962C8B-B14F-4D97-AF65-F5344CB8AC3E}">
        <p14:creationId xmlns:p14="http://schemas.microsoft.com/office/powerpoint/2010/main" val="217450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24</a:t>
            </a:fld>
            <a:endParaRPr lang="en-US"/>
          </a:p>
        </p:txBody>
      </p:sp>
    </p:spTree>
    <p:extLst>
      <p:ext uri="{BB962C8B-B14F-4D97-AF65-F5344CB8AC3E}">
        <p14:creationId xmlns:p14="http://schemas.microsoft.com/office/powerpoint/2010/main" val="170064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25</a:t>
            </a:fld>
            <a:endParaRPr lang="en-US"/>
          </a:p>
        </p:txBody>
      </p:sp>
    </p:spTree>
    <p:extLst>
      <p:ext uri="{BB962C8B-B14F-4D97-AF65-F5344CB8AC3E}">
        <p14:creationId xmlns:p14="http://schemas.microsoft.com/office/powerpoint/2010/main" val="19967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26</a:t>
            </a:fld>
            <a:endParaRPr lang="en-US"/>
          </a:p>
        </p:txBody>
      </p:sp>
    </p:spTree>
    <p:extLst>
      <p:ext uri="{BB962C8B-B14F-4D97-AF65-F5344CB8AC3E}">
        <p14:creationId xmlns:p14="http://schemas.microsoft.com/office/powerpoint/2010/main" val="1550631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27</a:t>
            </a:fld>
            <a:endParaRPr lang="en-US"/>
          </a:p>
        </p:txBody>
      </p:sp>
    </p:spTree>
    <p:extLst>
      <p:ext uri="{BB962C8B-B14F-4D97-AF65-F5344CB8AC3E}">
        <p14:creationId xmlns:p14="http://schemas.microsoft.com/office/powerpoint/2010/main" val="4288096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28</a:t>
            </a:fld>
            <a:endParaRPr lang="en-US"/>
          </a:p>
        </p:txBody>
      </p:sp>
    </p:spTree>
    <p:extLst>
      <p:ext uri="{BB962C8B-B14F-4D97-AF65-F5344CB8AC3E}">
        <p14:creationId xmlns:p14="http://schemas.microsoft.com/office/powerpoint/2010/main" val="3023118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3</a:t>
            </a:fld>
            <a:endParaRPr lang="en-US"/>
          </a:p>
        </p:txBody>
      </p:sp>
    </p:spTree>
    <p:extLst>
      <p:ext uri="{BB962C8B-B14F-4D97-AF65-F5344CB8AC3E}">
        <p14:creationId xmlns:p14="http://schemas.microsoft.com/office/powerpoint/2010/main" val="412710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4</a:t>
            </a:fld>
            <a:endParaRPr lang="en-US"/>
          </a:p>
        </p:txBody>
      </p:sp>
    </p:spTree>
    <p:extLst>
      <p:ext uri="{BB962C8B-B14F-4D97-AF65-F5344CB8AC3E}">
        <p14:creationId xmlns:p14="http://schemas.microsoft.com/office/powerpoint/2010/main" val="177232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5</a:t>
            </a:fld>
            <a:endParaRPr lang="en-US"/>
          </a:p>
        </p:txBody>
      </p:sp>
    </p:spTree>
    <p:extLst>
      <p:ext uri="{BB962C8B-B14F-4D97-AF65-F5344CB8AC3E}">
        <p14:creationId xmlns:p14="http://schemas.microsoft.com/office/powerpoint/2010/main" val="147508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6</a:t>
            </a:fld>
            <a:endParaRPr lang="en-US"/>
          </a:p>
        </p:txBody>
      </p:sp>
    </p:spTree>
    <p:extLst>
      <p:ext uri="{BB962C8B-B14F-4D97-AF65-F5344CB8AC3E}">
        <p14:creationId xmlns:p14="http://schemas.microsoft.com/office/powerpoint/2010/main" val="156976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7</a:t>
            </a:fld>
            <a:endParaRPr lang="en-US"/>
          </a:p>
        </p:txBody>
      </p:sp>
    </p:spTree>
    <p:extLst>
      <p:ext uri="{BB962C8B-B14F-4D97-AF65-F5344CB8AC3E}">
        <p14:creationId xmlns:p14="http://schemas.microsoft.com/office/powerpoint/2010/main" val="285397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8</a:t>
            </a:fld>
            <a:endParaRPr lang="en-US"/>
          </a:p>
        </p:txBody>
      </p:sp>
    </p:spTree>
    <p:extLst>
      <p:ext uri="{BB962C8B-B14F-4D97-AF65-F5344CB8AC3E}">
        <p14:creationId xmlns:p14="http://schemas.microsoft.com/office/powerpoint/2010/main" val="345448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9</a:t>
            </a:fld>
            <a:endParaRPr lang="en-US"/>
          </a:p>
        </p:txBody>
      </p:sp>
    </p:spTree>
    <p:extLst>
      <p:ext uri="{BB962C8B-B14F-4D97-AF65-F5344CB8AC3E}">
        <p14:creationId xmlns:p14="http://schemas.microsoft.com/office/powerpoint/2010/main" val="3840360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11584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0836267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247445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18785830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1572042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3427511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4864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0">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1"/>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6-Year Plan Highlights</a:t>
            </a:r>
          </a:p>
        </p:txBody>
      </p:sp>
      <p:sp>
        <p:nvSpPr>
          <p:cNvPr id="3" name="Text Placeholder 2"/>
          <p:cNvSpPr>
            <a:spLocks noGrp="1"/>
          </p:cNvSpPr>
          <p:nvPr>
            <p:ph type="body" sz="quarter" idx="10"/>
          </p:nvPr>
        </p:nvSpPr>
        <p:spPr/>
        <p:txBody>
          <a:bodyPr/>
          <a:lstStyle/>
          <a:p>
            <a:r>
              <a:rPr lang="en-US" dirty="0"/>
              <a:t>State 3R/Backbone/Majors</a:t>
            </a:r>
          </a:p>
          <a:p>
            <a:r>
              <a:rPr lang="en-US" dirty="0"/>
              <a:t>&amp; State Local Program</a:t>
            </a:r>
          </a:p>
        </p:txBody>
      </p:sp>
      <p:sp>
        <p:nvSpPr>
          <p:cNvPr id="5" name="Text Placeholder 4"/>
          <p:cNvSpPr>
            <a:spLocks noGrp="1"/>
          </p:cNvSpPr>
          <p:nvPr>
            <p:ph type="body" sz="quarter" idx="12"/>
          </p:nvPr>
        </p:nvSpPr>
        <p:spPr>
          <a:xfrm>
            <a:off x="457200" y="3694340"/>
            <a:ext cx="8229600" cy="413730"/>
          </a:xfrm>
        </p:spPr>
        <p:txBody>
          <a:bodyPr/>
          <a:lstStyle/>
          <a:p>
            <a:r>
              <a:rPr lang="en-US" dirty="0"/>
              <a:t>2019 Southeast Region Utility Conference</a:t>
            </a:r>
          </a:p>
        </p:txBody>
      </p:sp>
      <p:sp>
        <p:nvSpPr>
          <p:cNvPr id="6" name="Text Placeholder 5"/>
          <p:cNvSpPr>
            <a:spLocks noGrp="1"/>
          </p:cNvSpPr>
          <p:nvPr>
            <p:ph type="body" sz="quarter" idx="13"/>
          </p:nvPr>
        </p:nvSpPr>
        <p:spPr>
          <a:xfrm>
            <a:off x="457200" y="4389120"/>
            <a:ext cx="8229600" cy="482600"/>
          </a:xfrm>
        </p:spPr>
        <p:txBody>
          <a:bodyPr/>
          <a:lstStyle/>
          <a:p>
            <a:r>
              <a:rPr lang="en-US" dirty="0"/>
              <a:t>February 14, 2019</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9834564" y="6196197"/>
              <a:ext cx="19800" cy="39240"/>
            </p14:xfrm>
          </p:contentPart>
        </mc:Choice>
        <mc:Fallback xmlns="">
          <p:pic>
            <p:nvPicPr>
              <p:cNvPr id="9" name="Ink 8"/>
              <p:cNvPicPr/>
              <p:nvPr/>
            </p:nvPicPr>
            <p:blipFill>
              <a:blip r:embed="rId5"/>
              <a:stretch>
                <a:fillRect/>
              </a:stretch>
            </p:blipFill>
            <p:spPr>
              <a:xfrm>
                <a:off x="9831324" y="6193677"/>
                <a:ext cx="25560" cy="45000"/>
              </a:xfrm>
              <a:prstGeom prst="rect">
                <a:avLst/>
              </a:prstGeom>
            </p:spPr>
          </p:pic>
        </mc:Fallback>
      </mc:AlternateContent>
    </p:spTree>
    <p:extLst>
      <p:ext uri="{BB962C8B-B14F-4D97-AF65-F5344CB8AC3E}">
        <p14:creationId xmlns:p14="http://schemas.microsoft.com/office/powerpoint/2010/main" val="25049200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19923"/>
            <a:ext cx="7886700" cy="4717415"/>
          </a:xfrm>
        </p:spPr>
        <p:txBody>
          <a:bodyPr/>
          <a:lstStyle/>
          <a:p>
            <a:r>
              <a:rPr lang="en-US" dirty="0"/>
              <a:t>Reconstruction</a:t>
            </a:r>
          </a:p>
          <a:p>
            <a:pPr lvl="1"/>
            <a:r>
              <a:rPr lang="en-US" dirty="0"/>
              <a:t>Including storm sewer</a:t>
            </a:r>
          </a:p>
          <a:p>
            <a:pPr lvl="1"/>
            <a:r>
              <a:rPr lang="en-US" dirty="0"/>
              <a:t>STH 11 / International Drive intersection </a:t>
            </a:r>
          </a:p>
          <a:p>
            <a:pPr lvl="1"/>
            <a:r>
              <a:rPr lang="en-US" dirty="0"/>
              <a:t>Traffic signals </a:t>
            </a:r>
          </a:p>
          <a:p>
            <a:r>
              <a:rPr lang="en-US" dirty="0"/>
              <a:t>1.089 Miles</a:t>
            </a:r>
          </a:p>
          <a:p>
            <a:r>
              <a:rPr lang="en-US" dirty="0"/>
              <a:t>1078 Package Submitted Dec 2018. </a:t>
            </a:r>
          </a:p>
          <a:p>
            <a:r>
              <a:rPr lang="en-US" dirty="0"/>
              <a:t>April 1, 2019 PS&amp;E</a:t>
            </a:r>
          </a:p>
          <a:p>
            <a:r>
              <a:rPr lang="en-US" dirty="0"/>
              <a:t>July 9, 2019 Letting</a:t>
            </a:r>
          </a:p>
          <a:p>
            <a:pPr lvl="1"/>
            <a:r>
              <a:rPr lang="en-US" dirty="0"/>
              <a:t>(Tied Bid &amp; Let as one project with 1320-23-70)</a:t>
            </a:r>
          </a:p>
          <a:p>
            <a:endParaRPr lang="en-US" dirty="0"/>
          </a:p>
          <a:p>
            <a:endParaRPr lang="en-US" dirty="0"/>
          </a:p>
        </p:txBody>
      </p:sp>
      <p:sp>
        <p:nvSpPr>
          <p:cNvPr id="4" name="Title 1">
            <a:extLst>
              <a:ext uri="{FF2B5EF4-FFF2-40B4-BE49-F238E27FC236}">
                <a16:creationId xmlns:a16="http://schemas.microsoft.com/office/drawing/2014/main" id="{6ABF1184-E96E-42DA-BA9B-85C8872A6C0A}"/>
              </a:ext>
            </a:extLst>
          </p:cNvPr>
          <p:cNvSpPr txBox="1">
            <a:spLocks/>
          </p:cNvSpPr>
          <p:nvPr/>
        </p:nvSpPr>
        <p:spPr>
          <a:xfrm>
            <a:off x="628650" y="594360"/>
            <a:ext cx="78867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1320-23-73   STH 11, </a:t>
            </a:r>
            <a:r>
              <a:rPr lang="en-US" dirty="0" err="1"/>
              <a:t>Wisconn</a:t>
            </a:r>
            <a:r>
              <a:rPr lang="en-US" dirty="0"/>
              <a:t> Valley Way to CTH H (continued)</a:t>
            </a:r>
          </a:p>
        </p:txBody>
      </p:sp>
    </p:spTree>
    <p:extLst>
      <p:ext uri="{BB962C8B-B14F-4D97-AF65-F5344CB8AC3E}">
        <p14:creationId xmlns:p14="http://schemas.microsoft.com/office/powerpoint/2010/main" val="138813152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BF1184-E96E-42DA-BA9B-85C8872A6C0A}"/>
              </a:ext>
            </a:extLst>
          </p:cNvPr>
          <p:cNvSpPr txBox="1">
            <a:spLocks/>
          </p:cNvSpPr>
          <p:nvPr/>
        </p:nvSpPr>
        <p:spPr>
          <a:xfrm>
            <a:off x="628650" y="79353"/>
            <a:ext cx="78867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1320-23-73   STH 11, </a:t>
            </a:r>
            <a:r>
              <a:rPr lang="en-US" dirty="0" err="1"/>
              <a:t>Wisconn</a:t>
            </a:r>
            <a:r>
              <a:rPr lang="en-US" dirty="0"/>
              <a:t> Valley Way to CTH H (continued)</a:t>
            </a:r>
          </a:p>
        </p:txBody>
      </p:sp>
      <p:pic>
        <p:nvPicPr>
          <p:cNvPr id="8" name="Picture 7">
            <a:extLst>
              <a:ext uri="{FF2B5EF4-FFF2-40B4-BE49-F238E27FC236}">
                <a16:creationId xmlns:a16="http://schemas.microsoft.com/office/drawing/2014/main" id="{516B7781-8FFF-4697-B6B2-982FC1D76313}"/>
              </a:ext>
            </a:extLst>
          </p:cNvPr>
          <p:cNvPicPr>
            <a:picLocks noChangeAspect="1"/>
          </p:cNvPicPr>
          <p:nvPr/>
        </p:nvPicPr>
        <p:blipFill>
          <a:blip r:embed="rId3"/>
          <a:stretch>
            <a:fillRect/>
          </a:stretch>
        </p:blipFill>
        <p:spPr>
          <a:xfrm>
            <a:off x="0" y="4161539"/>
            <a:ext cx="9144000" cy="2696461"/>
          </a:xfrm>
          <a:prstGeom prst="rect">
            <a:avLst/>
          </a:prstGeom>
        </p:spPr>
      </p:pic>
      <p:pic>
        <p:nvPicPr>
          <p:cNvPr id="9" name="Picture 8">
            <a:extLst>
              <a:ext uri="{FF2B5EF4-FFF2-40B4-BE49-F238E27FC236}">
                <a16:creationId xmlns:a16="http://schemas.microsoft.com/office/drawing/2014/main" id="{BF829D88-C611-4D1D-BD3E-D5613B527F5A}"/>
              </a:ext>
            </a:extLst>
          </p:cNvPr>
          <p:cNvPicPr>
            <a:picLocks noChangeAspect="1"/>
          </p:cNvPicPr>
          <p:nvPr/>
        </p:nvPicPr>
        <p:blipFill rotWithShape="1">
          <a:blip r:embed="rId4"/>
          <a:srcRect b="10180"/>
          <a:stretch/>
        </p:blipFill>
        <p:spPr>
          <a:xfrm>
            <a:off x="0" y="1328604"/>
            <a:ext cx="9144000" cy="2735714"/>
          </a:xfrm>
          <a:prstGeom prst="rect">
            <a:avLst/>
          </a:prstGeom>
        </p:spPr>
      </p:pic>
    </p:spTree>
    <p:extLst>
      <p:ext uri="{BB962C8B-B14F-4D97-AF65-F5344CB8AC3E}">
        <p14:creationId xmlns:p14="http://schemas.microsoft.com/office/powerpoint/2010/main" val="224448760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BF1184-E96E-42DA-BA9B-85C8872A6C0A}"/>
              </a:ext>
            </a:extLst>
          </p:cNvPr>
          <p:cNvSpPr txBox="1">
            <a:spLocks/>
          </p:cNvSpPr>
          <p:nvPr/>
        </p:nvSpPr>
        <p:spPr>
          <a:xfrm>
            <a:off x="628650" y="594360"/>
            <a:ext cx="78867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1320-23-71 &amp; 3760-00-71  CTH H, Braun Rd. to STH 11</a:t>
            </a:r>
          </a:p>
        </p:txBody>
      </p:sp>
      <p:pic>
        <p:nvPicPr>
          <p:cNvPr id="2" name="Picture 1">
            <a:extLst>
              <a:ext uri="{FF2B5EF4-FFF2-40B4-BE49-F238E27FC236}">
                <a16:creationId xmlns:a16="http://schemas.microsoft.com/office/drawing/2014/main" id="{1A35A359-9383-4659-8DF3-3A697111EEA2}"/>
              </a:ext>
            </a:extLst>
          </p:cNvPr>
          <p:cNvPicPr>
            <a:picLocks noChangeAspect="1"/>
          </p:cNvPicPr>
          <p:nvPr/>
        </p:nvPicPr>
        <p:blipFill>
          <a:blip r:embed="rId3"/>
          <a:stretch>
            <a:fillRect/>
          </a:stretch>
        </p:blipFill>
        <p:spPr>
          <a:xfrm>
            <a:off x="628650" y="1781480"/>
            <a:ext cx="7886700" cy="4995133"/>
          </a:xfrm>
          <a:prstGeom prst="rect">
            <a:avLst/>
          </a:prstGeom>
        </p:spPr>
      </p:pic>
    </p:spTree>
    <p:extLst>
      <p:ext uri="{BB962C8B-B14F-4D97-AF65-F5344CB8AC3E}">
        <p14:creationId xmlns:p14="http://schemas.microsoft.com/office/powerpoint/2010/main" val="88834341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19923"/>
            <a:ext cx="7886700" cy="4717415"/>
          </a:xfrm>
        </p:spPr>
        <p:txBody>
          <a:bodyPr/>
          <a:lstStyle/>
          <a:p>
            <a:r>
              <a:rPr lang="en-US" dirty="0"/>
              <a:t>Reconstruction, including storm sewer, intersection and traffic signals</a:t>
            </a:r>
          </a:p>
          <a:p>
            <a:r>
              <a:rPr lang="en-US" dirty="0"/>
              <a:t>1.218 Miles</a:t>
            </a:r>
          </a:p>
          <a:p>
            <a:r>
              <a:rPr lang="en-US" dirty="0"/>
              <a:t>August 1, 2019 PS&amp;E</a:t>
            </a:r>
          </a:p>
          <a:p>
            <a:r>
              <a:rPr lang="en-US" dirty="0"/>
              <a:t>December 10, 2019 Letting</a:t>
            </a:r>
          </a:p>
          <a:p>
            <a:endParaRPr lang="en-US" dirty="0"/>
          </a:p>
        </p:txBody>
      </p:sp>
      <p:sp>
        <p:nvSpPr>
          <p:cNvPr id="4" name="Title 1">
            <a:extLst>
              <a:ext uri="{FF2B5EF4-FFF2-40B4-BE49-F238E27FC236}">
                <a16:creationId xmlns:a16="http://schemas.microsoft.com/office/drawing/2014/main" id="{6ABF1184-E96E-42DA-BA9B-85C8872A6C0A}"/>
              </a:ext>
            </a:extLst>
          </p:cNvPr>
          <p:cNvSpPr txBox="1">
            <a:spLocks/>
          </p:cNvSpPr>
          <p:nvPr/>
        </p:nvSpPr>
        <p:spPr>
          <a:xfrm>
            <a:off x="628650" y="594360"/>
            <a:ext cx="78867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1320-23-71 &amp; 3760-00-71  CTH H, Braun Rd. to STH 11 (continued)</a:t>
            </a:r>
          </a:p>
        </p:txBody>
      </p:sp>
      <p:pic>
        <p:nvPicPr>
          <p:cNvPr id="2" name="Picture 1">
            <a:extLst>
              <a:ext uri="{FF2B5EF4-FFF2-40B4-BE49-F238E27FC236}">
                <a16:creationId xmlns:a16="http://schemas.microsoft.com/office/drawing/2014/main" id="{70F9870D-3B43-442C-AEC8-7639802FEA0F}"/>
              </a:ext>
            </a:extLst>
          </p:cNvPr>
          <p:cNvPicPr>
            <a:picLocks noChangeAspect="1"/>
          </p:cNvPicPr>
          <p:nvPr/>
        </p:nvPicPr>
        <p:blipFill>
          <a:blip r:embed="rId3"/>
          <a:stretch>
            <a:fillRect/>
          </a:stretch>
        </p:blipFill>
        <p:spPr>
          <a:xfrm>
            <a:off x="0" y="4122871"/>
            <a:ext cx="9144000" cy="2382507"/>
          </a:xfrm>
          <a:prstGeom prst="rect">
            <a:avLst/>
          </a:prstGeom>
        </p:spPr>
      </p:pic>
      <p:sp>
        <p:nvSpPr>
          <p:cNvPr id="6" name="Arrow: Right 5">
            <a:extLst>
              <a:ext uri="{FF2B5EF4-FFF2-40B4-BE49-F238E27FC236}">
                <a16:creationId xmlns:a16="http://schemas.microsoft.com/office/drawing/2014/main" id="{73BF2D89-E548-4556-8FA2-CD276F5AF013}"/>
              </a:ext>
            </a:extLst>
          </p:cNvPr>
          <p:cNvSpPr/>
          <p:nvPr/>
        </p:nvSpPr>
        <p:spPr>
          <a:xfrm>
            <a:off x="7693573" y="4382814"/>
            <a:ext cx="515007" cy="283779"/>
          </a:xfrm>
          <a:prstGeom prst="rightArrow">
            <a:avLst>
              <a:gd name="adj1" fmla="val 277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C2A1798-B38C-4A77-BD2D-8EC6991B7F68}"/>
              </a:ext>
            </a:extLst>
          </p:cNvPr>
          <p:cNvSpPr txBox="1"/>
          <p:nvPr/>
        </p:nvSpPr>
        <p:spPr>
          <a:xfrm>
            <a:off x="7357242" y="4293870"/>
            <a:ext cx="493986" cy="461665"/>
          </a:xfrm>
          <a:prstGeom prst="rect">
            <a:avLst/>
          </a:prstGeom>
          <a:noFill/>
        </p:spPr>
        <p:txBody>
          <a:bodyPr wrap="square" rtlCol="0">
            <a:spAutoFit/>
          </a:bodyPr>
          <a:lstStyle/>
          <a:p>
            <a:r>
              <a:rPr lang="en-US" sz="2400" b="1" dirty="0">
                <a:solidFill>
                  <a:srgbClr val="0070C0"/>
                </a:solidFill>
              </a:rPr>
              <a:t>N</a:t>
            </a:r>
          </a:p>
        </p:txBody>
      </p:sp>
    </p:spTree>
    <p:extLst>
      <p:ext uri="{BB962C8B-B14F-4D97-AF65-F5344CB8AC3E}">
        <p14:creationId xmlns:p14="http://schemas.microsoft.com/office/powerpoint/2010/main" val="247883969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BF1184-E96E-42DA-BA9B-85C8872A6C0A}"/>
              </a:ext>
            </a:extLst>
          </p:cNvPr>
          <p:cNvSpPr txBox="1">
            <a:spLocks/>
          </p:cNvSpPr>
          <p:nvPr/>
        </p:nvSpPr>
        <p:spPr>
          <a:xfrm>
            <a:off x="628650" y="0"/>
            <a:ext cx="78867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1320-23-71 &amp; 3760-00-71  CTH H, Braun Rd. to STH 11 (continued)</a:t>
            </a:r>
          </a:p>
        </p:txBody>
      </p:sp>
      <p:pic>
        <p:nvPicPr>
          <p:cNvPr id="7" name="Picture 6">
            <a:extLst>
              <a:ext uri="{FF2B5EF4-FFF2-40B4-BE49-F238E27FC236}">
                <a16:creationId xmlns:a16="http://schemas.microsoft.com/office/drawing/2014/main" id="{B609E1F0-D383-40F9-B02C-D305E530FEF9}"/>
              </a:ext>
            </a:extLst>
          </p:cNvPr>
          <p:cNvPicPr>
            <a:picLocks noChangeAspect="1"/>
          </p:cNvPicPr>
          <p:nvPr/>
        </p:nvPicPr>
        <p:blipFill>
          <a:blip r:embed="rId3"/>
          <a:stretch>
            <a:fillRect/>
          </a:stretch>
        </p:blipFill>
        <p:spPr>
          <a:xfrm>
            <a:off x="0" y="1325563"/>
            <a:ext cx="9144000" cy="4780004"/>
          </a:xfrm>
          <a:prstGeom prst="rect">
            <a:avLst/>
          </a:prstGeom>
        </p:spPr>
      </p:pic>
      <p:pic>
        <p:nvPicPr>
          <p:cNvPr id="8" name="Picture 7">
            <a:extLst>
              <a:ext uri="{FF2B5EF4-FFF2-40B4-BE49-F238E27FC236}">
                <a16:creationId xmlns:a16="http://schemas.microsoft.com/office/drawing/2014/main" id="{5EC580B2-9980-46AE-B1BD-1548A5941072}"/>
              </a:ext>
            </a:extLst>
          </p:cNvPr>
          <p:cNvPicPr>
            <a:picLocks noChangeAspect="1"/>
          </p:cNvPicPr>
          <p:nvPr/>
        </p:nvPicPr>
        <p:blipFill>
          <a:blip r:embed="rId4"/>
          <a:stretch>
            <a:fillRect/>
          </a:stretch>
        </p:blipFill>
        <p:spPr>
          <a:xfrm>
            <a:off x="0" y="4581525"/>
            <a:ext cx="5429250" cy="2276475"/>
          </a:xfrm>
          <a:prstGeom prst="rect">
            <a:avLst/>
          </a:prstGeom>
          <a:ln>
            <a:solidFill>
              <a:schemeClr val="tx2"/>
            </a:solidFill>
          </a:ln>
        </p:spPr>
      </p:pic>
      <p:sp>
        <p:nvSpPr>
          <p:cNvPr id="9" name="Arrow: Right 8">
            <a:extLst>
              <a:ext uri="{FF2B5EF4-FFF2-40B4-BE49-F238E27FC236}">
                <a16:creationId xmlns:a16="http://schemas.microsoft.com/office/drawing/2014/main" id="{3AAD6D06-FAF7-44FC-B383-5B307EADE99A}"/>
              </a:ext>
            </a:extLst>
          </p:cNvPr>
          <p:cNvSpPr/>
          <p:nvPr/>
        </p:nvSpPr>
        <p:spPr>
          <a:xfrm>
            <a:off x="3678621" y="1860331"/>
            <a:ext cx="515007" cy="283779"/>
          </a:xfrm>
          <a:prstGeom prst="rightArrow">
            <a:avLst>
              <a:gd name="adj1" fmla="val 277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FB144C-A222-4A56-ADAA-710BF4219292}"/>
              </a:ext>
            </a:extLst>
          </p:cNvPr>
          <p:cNvSpPr txBox="1"/>
          <p:nvPr/>
        </p:nvSpPr>
        <p:spPr>
          <a:xfrm>
            <a:off x="3342290" y="1771387"/>
            <a:ext cx="493986" cy="461665"/>
          </a:xfrm>
          <a:prstGeom prst="rect">
            <a:avLst/>
          </a:prstGeom>
          <a:noFill/>
        </p:spPr>
        <p:txBody>
          <a:bodyPr wrap="square" rtlCol="0">
            <a:spAutoFit/>
          </a:bodyPr>
          <a:lstStyle/>
          <a:p>
            <a:r>
              <a:rPr lang="en-US" sz="2400" b="1" dirty="0">
                <a:solidFill>
                  <a:srgbClr val="0070C0"/>
                </a:solidFill>
              </a:rPr>
              <a:t>N</a:t>
            </a:r>
          </a:p>
        </p:txBody>
      </p:sp>
      <p:sp>
        <p:nvSpPr>
          <p:cNvPr id="11" name="Arrow: Right 10">
            <a:extLst>
              <a:ext uri="{FF2B5EF4-FFF2-40B4-BE49-F238E27FC236}">
                <a16:creationId xmlns:a16="http://schemas.microsoft.com/office/drawing/2014/main" id="{213EE486-55E9-4AE1-80C0-C4E5A3194607}"/>
              </a:ext>
            </a:extLst>
          </p:cNvPr>
          <p:cNvSpPr/>
          <p:nvPr/>
        </p:nvSpPr>
        <p:spPr>
          <a:xfrm>
            <a:off x="2611821" y="5149205"/>
            <a:ext cx="515007" cy="283779"/>
          </a:xfrm>
          <a:prstGeom prst="rightArrow">
            <a:avLst>
              <a:gd name="adj1" fmla="val 277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66982C-067A-4FAB-97BF-0F27EC6BD199}"/>
              </a:ext>
            </a:extLst>
          </p:cNvPr>
          <p:cNvSpPr txBox="1"/>
          <p:nvPr/>
        </p:nvSpPr>
        <p:spPr>
          <a:xfrm>
            <a:off x="2275490" y="5060261"/>
            <a:ext cx="493986" cy="461665"/>
          </a:xfrm>
          <a:prstGeom prst="rect">
            <a:avLst/>
          </a:prstGeom>
          <a:noFill/>
        </p:spPr>
        <p:txBody>
          <a:bodyPr wrap="square" rtlCol="0">
            <a:spAutoFit/>
          </a:bodyPr>
          <a:lstStyle/>
          <a:p>
            <a:r>
              <a:rPr lang="en-US" sz="2400" b="1" dirty="0">
                <a:solidFill>
                  <a:srgbClr val="0070C0"/>
                </a:solidFill>
              </a:rPr>
              <a:t>N</a:t>
            </a:r>
          </a:p>
        </p:txBody>
      </p:sp>
    </p:spTree>
    <p:extLst>
      <p:ext uri="{BB962C8B-B14F-4D97-AF65-F5344CB8AC3E}">
        <p14:creationId xmlns:p14="http://schemas.microsoft.com/office/powerpoint/2010/main" val="349610571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1310-10-70   STH 50, IH-94 to 70</a:t>
            </a:r>
            <a:r>
              <a:rPr lang="en-US" baseline="30000" dirty="0"/>
              <a:t>th</a:t>
            </a:r>
            <a:r>
              <a:rPr lang="en-US" dirty="0"/>
              <a:t> Street – Phase 1 / West Leg</a:t>
            </a:r>
          </a:p>
        </p:txBody>
      </p:sp>
      <p:pic>
        <p:nvPicPr>
          <p:cNvPr id="4" name="Picture 3">
            <a:extLst>
              <a:ext uri="{FF2B5EF4-FFF2-40B4-BE49-F238E27FC236}">
                <a16:creationId xmlns:a16="http://schemas.microsoft.com/office/drawing/2014/main" id="{A98955B2-121C-4917-9106-27F9133D53C2}"/>
              </a:ext>
            </a:extLst>
          </p:cNvPr>
          <p:cNvPicPr>
            <a:picLocks noChangeAspect="1"/>
          </p:cNvPicPr>
          <p:nvPr/>
        </p:nvPicPr>
        <p:blipFill>
          <a:blip r:embed="rId3"/>
          <a:stretch>
            <a:fillRect/>
          </a:stretch>
        </p:blipFill>
        <p:spPr>
          <a:xfrm>
            <a:off x="819150" y="1879601"/>
            <a:ext cx="7696200" cy="4899367"/>
          </a:xfrm>
          <a:prstGeom prst="rect">
            <a:avLst/>
          </a:prstGeom>
        </p:spPr>
      </p:pic>
    </p:spTree>
    <p:extLst>
      <p:ext uri="{BB962C8B-B14F-4D97-AF65-F5344CB8AC3E}">
        <p14:creationId xmlns:p14="http://schemas.microsoft.com/office/powerpoint/2010/main" val="314089303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0" y="594360"/>
            <a:ext cx="8429297" cy="1325563"/>
          </a:xfrm>
        </p:spPr>
        <p:txBody>
          <a:bodyPr/>
          <a:lstStyle/>
          <a:p>
            <a:r>
              <a:rPr lang="en-US" dirty="0"/>
              <a:t>1310-10-70   STH 50, IH-94 to 74</a:t>
            </a:r>
            <a:r>
              <a:rPr lang="en-US" baseline="30000" dirty="0"/>
              <a:t>th</a:t>
            </a:r>
            <a:r>
              <a:rPr lang="en-US" dirty="0"/>
              <a:t> Street – Phase 1 / West Leg (Cont.)</a:t>
            </a:r>
          </a:p>
        </p:txBody>
      </p:sp>
      <p:pic>
        <p:nvPicPr>
          <p:cNvPr id="5" name="Picture 4">
            <a:extLst>
              <a:ext uri="{FF2B5EF4-FFF2-40B4-BE49-F238E27FC236}">
                <a16:creationId xmlns:a16="http://schemas.microsoft.com/office/drawing/2014/main" id="{1FC6FC94-54CA-4845-9FD9-02DB9A580E81}"/>
              </a:ext>
            </a:extLst>
          </p:cNvPr>
          <p:cNvPicPr>
            <a:picLocks noChangeAspect="1"/>
          </p:cNvPicPr>
          <p:nvPr/>
        </p:nvPicPr>
        <p:blipFill>
          <a:blip r:embed="rId3"/>
          <a:stretch>
            <a:fillRect/>
          </a:stretch>
        </p:blipFill>
        <p:spPr>
          <a:xfrm>
            <a:off x="-10512" y="2137448"/>
            <a:ext cx="9144000" cy="4474966"/>
          </a:xfrm>
          <a:prstGeom prst="rect">
            <a:avLst/>
          </a:prstGeom>
        </p:spPr>
      </p:pic>
    </p:spTree>
    <p:extLst>
      <p:ext uri="{BB962C8B-B14F-4D97-AF65-F5344CB8AC3E}">
        <p14:creationId xmlns:p14="http://schemas.microsoft.com/office/powerpoint/2010/main" val="3148392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1" y="373642"/>
            <a:ext cx="8429297" cy="1325563"/>
          </a:xfrm>
        </p:spPr>
        <p:txBody>
          <a:bodyPr/>
          <a:lstStyle/>
          <a:p>
            <a:r>
              <a:rPr lang="en-US" dirty="0"/>
              <a:t>1310-10-70   STH 50, IH-94 to 74</a:t>
            </a:r>
            <a:r>
              <a:rPr lang="en-US" baseline="30000" dirty="0"/>
              <a:t>th</a:t>
            </a:r>
            <a:r>
              <a:rPr lang="en-US" dirty="0"/>
              <a:t> Street – Phase 1 / West Leg (Cont.)</a:t>
            </a:r>
          </a:p>
        </p:txBody>
      </p:sp>
      <p:pic>
        <p:nvPicPr>
          <p:cNvPr id="3" name="Picture 2">
            <a:extLst>
              <a:ext uri="{FF2B5EF4-FFF2-40B4-BE49-F238E27FC236}">
                <a16:creationId xmlns:a16="http://schemas.microsoft.com/office/drawing/2014/main" id="{9539CAF7-EE22-4325-846C-9B93E9A15093}"/>
              </a:ext>
            </a:extLst>
          </p:cNvPr>
          <p:cNvPicPr>
            <a:picLocks noChangeAspect="1"/>
          </p:cNvPicPr>
          <p:nvPr/>
        </p:nvPicPr>
        <p:blipFill>
          <a:blip r:embed="rId3"/>
          <a:stretch>
            <a:fillRect/>
          </a:stretch>
        </p:blipFill>
        <p:spPr>
          <a:xfrm>
            <a:off x="0" y="1683701"/>
            <a:ext cx="9144000" cy="5174299"/>
          </a:xfrm>
          <a:prstGeom prst="rect">
            <a:avLst/>
          </a:prstGeom>
        </p:spPr>
      </p:pic>
    </p:spTree>
    <p:extLst>
      <p:ext uri="{BB962C8B-B14F-4D97-AF65-F5344CB8AC3E}">
        <p14:creationId xmlns:p14="http://schemas.microsoft.com/office/powerpoint/2010/main" val="168921420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1" y="394664"/>
            <a:ext cx="8429297" cy="1325563"/>
          </a:xfrm>
        </p:spPr>
        <p:txBody>
          <a:bodyPr/>
          <a:lstStyle/>
          <a:p>
            <a:r>
              <a:rPr lang="en-US" dirty="0"/>
              <a:t>1310-10-70   STH 50, IH-94 to 74</a:t>
            </a:r>
            <a:r>
              <a:rPr lang="en-US" baseline="30000" dirty="0"/>
              <a:t>th</a:t>
            </a:r>
            <a:r>
              <a:rPr lang="en-US" dirty="0"/>
              <a:t> Street – Phase 1 / West Leg (Cont.)</a:t>
            </a:r>
          </a:p>
        </p:txBody>
      </p:sp>
      <p:pic>
        <p:nvPicPr>
          <p:cNvPr id="3" name="Picture 2">
            <a:extLst>
              <a:ext uri="{FF2B5EF4-FFF2-40B4-BE49-F238E27FC236}">
                <a16:creationId xmlns:a16="http://schemas.microsoft.com/office/drawing/2014/main" id="{8B6391E8-23E5-4817-BFFA-1A24292AA191}"/>
              </a:ext>
            </a:extLst>
          </p:cNvPr>
          <p:cNvPicPr>
            <a:picLocks noChangeAspect="1"/>
          </p:cNvPicPr>
          <p:nvPr/>
        </p:nvPicPr>
        <p:blipFill>
          <a:blip r:embed="rId3"/>
          <a:stretch>
            <a:fillRect/>
          </a:stretch>
        </p:blipFill>
        <p:spPr>
          <a:xfrm>
            <a:off x="-1" y="2103910"/>
            <a:ext cx="9144000" cy="4142650"/>
          </a:xfrm>
          <a:prstGeom prst="rect">
            <a:avLst/>
          </a:prstGeom>
        </p:spPr>
      </p:pic>
    </p:spTree>
    <p:extLst>
      <p:ext uri="{BB962C8B-B14F-4D97-AF65-F5344CB8AC3E}">
        <p14:creationId xmlns:p14="http://schemas.microsoft.com/office/powerpoint/2010/main" val="372209272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0" y="594360"/>
            <a:ext cx="8429297" cy="1325563"/>
          </a:xfrm>
        </p:spPr>
        <p:txBody>
          <a:bodyPr/>
          <a:lstStyle/>
          <a:p>
            <a:r>
              <a:rPr lang="en-US" dirty="0"/>
              <a:t>1310-10-70   STH 50, IH-94 to 74</a:t>
            </a:r>
            <a:r>
              <a:rPr lang="en-US" baseline="30000" dirty="0"/>
              <a:t>th</a:t>
            </a:r>
            <a:r>
              <a:rPr lang="en-US" dirty="0"/>
              <a:t> Street – Phase 1 / West Leg (Cont.)</a:t>
            </a:r>
          </a:p>
        </p:txBody>
      </p:sp>
      <p:sp>
        <p:nvSpPr>
          <p:cNvPr id="4" name="Content Placeholder 2">
            <a:extLst>
              <a:ext uri="{FF2B5EF4-FFF2-40B4-BE49-F238E27FC236}">
                <a16:creationId xmlns:a16="http://schemas.microsoft.com/office/drawing/2014/main" id="{03E86AF2-31A2-4FC9-905A-EE34A82FC7A8}"/>
              </a:ext>
            </a:extLst>
          </p:cNvPr>
          <p:cNvSpPr>
            <a:spLocks noGrp="1"/>
          </p:cNvSpPr>
          <p:nvPr>
            <p:ph idx="1"/>
          </p:nvPr>
        </p:nvSpPr>
        <p:spPr>
          <a:xfrm>
            <a:off x="628650" y="1919923"/>
            <a:ext cx="8322310" cy="4717415"/>
          </a:xfrm>
        </p:spPr>
        <p:txBody>
          <a:bodyPr/>
          <a:lstStyle/>
          <a:p>
            <a:r>
              <a:rPr lang="en-US" dirty="0"/>
              <a:t>Reconstruction</a:t>
            </a:r>
          </a:p>
          <a:p>
            <a:pPr lvl="1"/>
            <a:r>
              <a:rPr lang="en-US" dirty="0"/>
              <a:t>Numerous design modifications to avoid or minimize utility conflicts</a:t>
            </a:r>
          </a:p>
          <a:p>
            <a:pPr lvl="1"/>
            <a:r>
              <a:rPr lang="en-US" dirty="0"/>
              <a:t>New structures over both UPRR &amp; CPRR with potential conflicts   to facilities within RR ROW.</a:t>
            </a:r>
          </a:p>
          <a:p>
            <a:pPr lvl="1"/>
            <a:r>
              <a:rPr lang="en-US" dirty="0"/>
              <a:t>Conducted Utility Coordination Meetings</a:t>
            </a:r>
          </a:p>
          <a:p>
            <a:r>
              <a:rPr lang="en-US" dirty="0"/>
              <a:t>2.708 Miles</a:t>
            </a:r>
          </a:p>
          <a:p>
            <a:r>
              <a:rPr lang="en-US" dirty="0"/>
              <a:t>1078 Package Submitted  April 2018</a:t>
            </a:r>
          </a:p>
          <a:p>
            <a:pPr lvl="1"/>
            <a:r>
              <a:rPr lang="en-US" dirty="0"/>
              <a:t>Revised June 2018 &amp; October 2018. </a:t>
            </a:r>
          </a:p>
          <a:p>
            <a:r>
              <a:rPr lang="en-US" dirty="0"/>
              <a:t>Workplans are currently being reviewed</a:t>
            </a:r>
          </a:p>
          <a:p>
            <a:r>
              <a:rPr lang="en-US" dirty="0"/>
              <a:t>Current Schedule</a:t>
            </a:r>
          </a:p>
          <a:p>
            <a:pPr lvl="1"/>
            <a:r>
              <a:rPr lang="en-US" dirty="0"/>
              <a:t>May 1, 2020 PS&amp;E</a:t>
            </a:r>
          </a:p>
          <a:p>
            <a:pPr lvl="1"/>
            <a:r>
              <a:rPr lang="en-US" dirty="0"/>
              <a:t>August 2020 Letting</a:t>
            </a:r>
          </a:p>
          <a:p>
            <a:endParaRPr lang="en-US" dirty="0"/>
          </a:p>
          <a:p>
            <a:endParaRPr lang="en-US" dirty="0"/>
          </a:p>
        </p:txBody>
      </p:sp>
    </p:spTree>
    <p:extLst>
      <p:ext uri="{BB962C8B-B14F-4D97-AF65-F5344CB8AC3E}">
        <p14:creationId xmlns:p14="http://schemas.microsoft.com/office/powerpoint/2010/main" val="42025078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6-Year Program Overview</a:t>
            </a:r>
          </a:p>
        </p:txBody>
      </p:sp>
      <p:pic>
        <p:nvPicPr>
          <p:cNvPr id="3" name="Picture 2">
            <a:extLst>
              <a:ext uri="{FF2B5EF4-FFF2-40B4-BE49-F238E27FC236}">
                <a16:creationId xmlns:a16="http://schemas.microsoft.com/office/drawing/2014/main" id="{1292E7E8-711E-43D8-A8C2-408EF3ACAA7B}"/>
              </a:ext>
            </a:extLst>
          </p:cNvPr>
          <p:cNvPicPr>
            <a:picLocks noChangeAspect="1"/>
          </p:cNvPicPr>
          <p:nvPr/>
        </p:nvPicPr>
        <p:blipFill>
          <a:blip r:embed="rId3"/>
          <a:stretch>
            <a:fillRect/>
          </a:stretch>
        </p:blipFill>
        <p:spPr>
          <a:xfrm>
            <a:off x="401320" y="1644650"/>
            <a:ext cx="8341360" cy="5213350"/>
          </a:xfrm>
          <a:prstGeom prst="rect">
            <a:avLst/>
          </a:prstGeom>
        </p:spPr>
      </p:pic>
    </p:spTree>
    <p:extLst>
      <p:ext uri="{BB962C8B-B14F-4D97-AF65-F5344CB8AC3E}">
        <p14:creationId xmlns:p14="http://schemas.microsoft.com/office/powerpoint/2010/main" val="42025841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1310-10-71   STH 50, 70</a:t>
            </a:r>
            <a:r>
              <a:rPr lang="en-US" baseline="30000" dirty="0"/>
              <a:t>th</a:t>
            </a:r>
            <a:r>
              <a:rPr lang="en-US" dirty="0"/>
              <a:t> Ave. to 43</a:t>
            </a:r>
            <a:r>
              <a:rPr lang="en-US" baseline="30000" dirty="0"/>
              <a:t>rd</a:t>
            </a:r>
            <a:r>
              <a:rPr lang="en-US" dirty="0"/>
              <a:t> Ave. – Phase 2 / East Leg</a:t>
            </a:r>
          </a:p>
        </p:txBody>
      </p:sp>
      <p:pic>
        <p:nvPicPr>
          <p:cNvPr id="3" name="Picture 2">
            <a:extLst>
              <a:ext uri="{FF2B5EF4-FFF2-40B4-BE49-F238E27FC236}">
                <a16:creationId xmlns:a16="http://schemas.microsoft.com/office/drawing/2014/main" id="{A70FC408-D260-471E-8417-A842B0E6BCAF}"/>
              </a:ext>
            </a:extLst>
          </p:cNvPr>
          <p:cNvPicPr>
            <a:picLocks noChangeAspect="1"/>
          </p:cNvPicPr>
          <p:nvPr/>
        </p:nvPicPr>
        <p:blipFill>
          <a:blip r:embed="rId3"/>
          <a:stretch>
            <a:fillRect/>
          </a:stretch>
        </p:blipFill>
        <p:spPr>
          <a:xfrm>
            <a:off x="740979" y="1919923"/>
            <a:ext cx="7662041" cy="4842619"/>
          </a:xfrm>
          <a:prstGeom prst="rect">
            <a:avLst/>
          </a:prstGeom>
        </p:spPr>
      </p:pic>
    </p:spTree>
    <p:extLst>
      <p:ext uri="{BB962C8B-B14F-4D97-AF65-F5344CB8AC3E}">
        <p14:creationId xmlns:p14="http://schemas.microsoft.com/office/powerpoint/2010/main" val="18381419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75" y="279050"/>
            <a:ext cx="8410247" cy="1325563"/>
          </a:xfrm>
        </p:spPr>
        <p:txBody>
          <a:bodyPr/>
          <a:lstStyle/>
          <a:p>
            <a:r>
              <a:rPr lang="en-US" dirty="0"/>
              <a:t>1310-10-71   STH 50, 70</a:t>
            </a:r>
            <a:r>
              <a:rPr lang="en-US" baseline="30000" dirty="0"/>
              <a:t>th</a:t>
            </a:r>
            <a:r>
              <a:rPr lang="en-US" dirty="0"/>
              <a:t> Ave. to 43</a:t>
            </a:r>
            <a:r>
              <a:rPr lang="en-US" baseline="30000" dirty="0"/>
              <a:t>rd</a:t>
            </a:r>
            <a:r>
              <a:rPr lang="en-US" dirty="0"/>
              <a:t> Ave. – Phase 2 / East Leg (Cont.)</a:t>
            </a:r>
          </a:p>
        </p:txBody>
      </p:sp>
      <p:pic>
        <p:nvPicPr>
          <p:cNvPr id="4" name="Picture 3">
            <a:extLst>
              <a:ext uri="{FF2B5EF4-FFF2-40B4-BE49-F238E27FC236}">
                <a16:creationId xmlns:a16="http://schemas.microsoft.com/office/drawing/2014/main" id="{4C3E474C-1896-43CD-913D-A00F2BEB13C3}"/>
              </a:ext>
            </a:extLst>
          </p:cNvPr>
          <p:cNvPicPr>
            <a:picLocks noChangeAspect="1"/>
          </p:cNvPicPr>
          <p:nvPr/>
        </p:nvPicPr>
        <p:blipFill>
          <a:blip r:embed="rId3"/>
          <a:stretch>
            <a:fillRect/>
          </a:stretch>
        </p:blipFill>
        <p:spPr>
          <a:xfrm>
            <a:off x="-2" y="1579900"/>
            <a:ext cx="9144000" cy="5278100"/>
          </a:xfrm>
          <a:prstGeom prst="rect">
            <a:avLst/>
          </a:prstGeom>
        </p:spPr>
      </p:pic>
    </p:spTree>
    <p:extLst>
      <p:ext uri="{BB962C8B-B14F-4D97-AF65-F5344CB8AC3E}">
        <p14:creationId xmlns:p14="http://schemas.microsoft.com/office/powerpoint/2010/main" val="51505283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75" y="279050"/>
            <a:ext cx="8410247" cy="1325563"/>
          </a:xfrm>
        </p:spPr>
        <p:txBody>
          <a:bodyPr/>
          <a:lstStyle/>
          <a:p>
            <a:r>
              <a:rPr lang="en-US" dirty="0"/>
              <a:t>1310-10-71   STH 50, 70</a:t>
            </a:r>
            <a:r>
              <a:rPr lang="en-US" baseline="30000" dirty="0"/>
              <a:t>th</a:t>
            </a:r>
            <a:r>
              <a:rPr lang="en-US" dirty="0"/>
              <a:t> Ave. to 43</a:t>
            </a:r>
            <a:r>
              <a:rPr lang="en-US" baseline="30000" dirty="0"/>
              <a:t>rd</a:t>
            </a:r>
            <a:r>
              <a:rPr lang="en-US" dirty="0"/>
              <a:t> Ave. – Phase 2 / East Leg (Cont.)</a:t>
            </a:r>
          </a:p>
        </p:txBody>
      </p:sp>
      <p:pic>
        <p:nvPicPr>
          <p:cNvPr id="3" name="Picture 2">
            <a:extLst>
              <a:ext uri="{FF2B5EF4-FFF2-40B4-BE49-F238E27FC236}">
                <a16:creationId xmlns:a16="http://schemas.microsoft.com/office/drawing/2014/main" id="{1CD20771-7CBB-4AE3-B8BE-81D53BF3A1E0}"/>
              </a:ext>
            </a:extLst>
          </p:cNvPr>
          <p:cNvPicPr>
            <a:picLocks noChangeAspect="1"/>
          </p:cNvPicPr>
          <p:nvPr/>
        </p:nvPicPr>
        <p:blipFill>
          <a:blip r:embed="rId3"/>
          <a:stretch>
            <a:fillRect/>
          </a:stretch>
        </p:blipFill>
        <p:spPr>
          <a:xfrm>
            <a:off x="0" y="1783773"/>
            <a:ext cx="9144000" cy="5074227"/>
          </a:xfrm>
          <a:prstGeom prst="rect">
            <a:avLst/>
          </a:prstGeom>
        </p:spPr>
      </p:pic>
    </p:spTree>
    <p:extLst>
      <p:ext uri="{BB962C8B-B14F-4D97-AF65-F5344CB8AC3E}">
        <p14:creationId xmlns:p14="http://schemas.microsoft.com/office/powerpoint/2010/main" val="299470488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75" y="279050"/>
            <a:ext cx="8410247" cy="1325563"/>
          </a:xfrm>
        </p:spPr>
        <p:txBody>
          <a:bodyPr/>
          <a:lstStyle/>
          <a:p>
            <a:r>
              <a:rPr lang="en-US" dirty="0"/>
              <a:t>1310-10-71   STH 50, 70</a:t>
            </a:r>
            <a:r>
              <a:rPr lang="en-US" baseline="30000" dirty="0"/>
              <a:t>th</a:t>
            </a:r>
            <a:r>
              <a:rPr lang="en-US" dirty="0"/>
              <a:t> Ave. to 43</a:t>
            </a:r>
            <a:r>
              <a:rPr lang="en-US" baseline="30000" dirty="0"/>
              <a:t>rd</a:t>
            </a:r>
            <a:r>
              <a:rPr lang="en-US" dirty="0"/>
              <a:t> Ave. – Phase 2 / East Leg (Cont.)</a:t>
            </a:r>
          </a:p>
        </p:txBody>
      </p:sp>
      <p:sp>
        <p:nvSpPr>
          <p:cNvPr id="5" name="Content Placeholder 2">
            <a:extLst>
              <a:ext uri="{FF2B5EF4-FFF2-40B4-BE49-F238E27FC236}">
                <a16:creationId xmlns:a16="http://schemas.microsoft.com/office/drawing/2014/main" id="{F000205A-F914-49BF-AF1B-D2AA571414FF}"/>
              </a:ext>
            </a:extLst>
          </p:cNvPr>
          <p:cNvSpPr>
            <a:spLocks noGrp="1"/>
          </p:cNvSpPr>
          <p:nvPr>
            <p:ph idx="1"/>
          </p:nvPr>
        </p:nvSpPr>
        <p:spPr>
          <a:xfrm>
            <a:off x="628648" y="1523871"/>
            <a:ext cx="7886700" cy="5253387"/>
          </a:xfrm>
        </p:spPr>
        <p:txBody>
          <a:bodyPr/>
          <a:lstStyle/>
          <a:p>
            <a:r>
              <a:rPr lang="en-US" dirty="0"/>
              <a:t>Reconstruction</a:t>
            </a:r>
          </a:p>
          <a:p>
            <a:pPr lvl="1"/>
            <a:r>
              <a:rPr lang="en-US" dirty="0"/>
              <a:t>Numerous design modifications to avoid or minimize utility conflicts</a:t>
            </a:r>
          </a:p>
          <a:p>
            <a:pPr lvl="1"/>
            <a:r>
              <a:rPr lang="en-US" dirty="0"/>
              <a:t>“Jug-Handle” style intersection with STH 31</a:t>
            </a:r>
          </a:p>
          <a:p>
            <a:pPr lvl="1"/>
            <a:r>
              <a:rPr lang="en-US" dirty="0"/>
              <a:t>At-Grade Intersection with UPRR</a:t>
            </a:r>
          </a:p>
          <a:p>
            <a:pPr lvl="1"/>
            <a:r>
              <a:rPr lang="en-US" dirty="0"/>
              <a:t>Conducted Utility Coordination Meetings</a:t>
            </a:r>
          </a:p>
          <a:p>
            <a:r>
              <a:rPr lang="en-US" dirty="0"/>
              <a:t>1.709 Miles</a:t>
            </a:r>
          </a:p>
          <a:p>
            <a:r>
              <a:rPr lang="en-US" dirty="0"/>
              <a:t>1078 Package Anticipated Submittal February 2019</a:t>
            </a:r>
          </a:p>
          <a:p>
            <a:r>
              <a:rPr lang="en-US" dirty="0"/>
              <a:t>Current Schedule</a:t>
            </a:r>
          </a:p>
          <a:p>
            <a:pPr lvl="1"/>
            <a:r>
              <a:rPr lang="en-US" dirty="0"/>
              <a:t>May 1, 2021 PS&amp;E</a:t>
            </a:r>
          </a:p>
          <a:p>
            <a:pPr lvl="1"/>
            <a:r>
              <a:rPr lang="en-US" dirty="0"/>
              <a:t>August 2021 Letting</a:t>
            </a:r>
          </a:p>
          <a:p>
            <a:endParaRPr lang="en-US" dirty="0"/>
          </a:p>
        </p:txBody>
      </p:sp>
      <p:sp>
        <p:nvSpPr>
          <p:cNvPr id="3" name="Rectangle 2">
            <a:extLst>
              <a:ext uri="{FF2B5EF4-FFF2-40B4-BE49-F238E27FC236}">
                <a16:creationId xmlns:a16="http://schemas.microsoft.com/office/drawing/2014/main" id="{2B0BAD19-E457-493F-BCD8-C959E38F0B6B}"/>
              </a:ext>
            </a:extLst>
          </p:cNvPr>
          <p:cNvSpPr/>
          <p:nvPr/>
        </p:nvSpPr>
        <p:spPr>
          <a:xfrm>
            <a:off x="81278" y="5909995"/>
            <a:ext cx="9062722" cy="757130"/>
          </a:xfrm>
          <a:prstGeom prst="rect">
            <a:avLst/>
          </a:prstGeom>
        </p:spPr>
        <p:txBody>
          <a:bodyPr wrap="square">
            <a:spAutoFit/>
          </a:bodyPr>
          <a:lstStyle/>
          <a:p>
            <a:pPr>
              <a:lnSpc>
                <a:spcPct val="90000"/>
              </a:lnSpc>
            </a:pPr>
            <a:r>
              <a:rPr lang="en-US" sz="2400" dirty="0">
                <a:latin typeface="Arial Narrow" panose="020B0606020202030204" pitchFamily="34" charset="0"/>
              </a:rPr>
              <a:t>Note: Project ID 1310-10-72  STH 50 Frontage Roads Schedule may be revised pending further discussions with the City of Kenosha.  Currently 5/1/2019 PS&amp;E</a:t>
            </a:r>
          </a:p>
        </p:txBody>
      </p:sp>
    </p:spTree>
    <p:extLst>
      <p:ext uri="{BB962C8B-B14F-4D97-AF65-F5344CB8AC3E}">
        <p14:creationId xmlns:p14="http://schemas.microsoft.com/office/powerpoint/2010/main" val="133676573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75" y="289210"/>
            <a:ext cx="8410247" cy="1325563"/>
          </a:xfrm>
        </p:spPr>
        <p:txBody>
          <a:bodyPr/>
          <a:lstStyle/>
          <a:p>
            <a:r>
              <a:rPr lang="en-US" sz="3600" dirty="0"/>
              <a:t>Potential Schedule Revisions to STH 50 Projects 1310-10-70 &amp; 1310-10-71:</a:t>
            </a:r>
            <a:br>
              <a:rPr lang="en-US" sz="3600" dirty="0"/>
            </a:br>
            <a:r>
              <a:rPr lang="en-US" sz="3600" dirty="0"/>
              <a:t>Combined Letting</a:t>
            </a:r>
          </a:p>
        </p:txBody>
      </p:sp>
      <p:sp>
        <p:nvSpPr>
          <p:cNvPr id="5" name="Content Placeholder 2">
            <a:extLst>
              <a:ext uri="{FF2B5EF4-FFF2-40B4-BE49-F238E27FC236}">
                <a16:creationId xmlns:a16="http://schemas.microsoft.com/office/drawing/2014/main" id="{F000205A-F914-49BF-AF1B-D2AA571414FF}"/>
              </a:ext>
            </a:extLst>
          </p:cNvPr>
          <p:cNvSpPr>
            <a:spLocks noGrp="1"/>
          </p:cNvSpPr>
          <p:nvPr>
            <p:ph idx="1"/>
          </p:nvPr>
        </p:nvSpPr>
        <p:spPr>
          <a:xfrm>
            <a:off x="628648" y="1851375"/>
            <a:ext cx="7886700" cy="4717415"/>
          </a:xfrm>
        </p:spPr>
        <p:txBody>
          <a:bodyPr/>
          <a:lstStyle/>
          <a:p>
            <a:r>
              <a:rPr lang="en-US" dirty="0"/>
              <a:t>Recent FHWA Cost Estimate Review Workshop</a:t>
            </a:r>
          </a:p>
          <a:p>
            <a:pPr lvl="1"/>
            <a:r>
              <a:rPr lang="en-US" dirty="0"/>
              <a:t>Numerous recommendations  - including:</a:t>
            </a:r>
          </a:p>
          <a:p>
            <a:pPr lvl="2"/>
            <a:r>
              <a:rPr lang="en-US" dirty="0"/>
              <a:t>Combining lets for potential cost savings and minimizing coordination issues between multiple contractors.</a:t>
            </a:r>
          </a:p>
          <a:p>
            <a:pPr lvl="2"/>
            <a:r>
              <a:rPr lang="en-US" dirty="0"/>
              <a:t>Delaying lets to late in the calendar year for Major Projects to allow more effective time for contractor review of plans, which may result in additional cost savings on the bids</a:t>
            </a:r>
          </a:p>
          <a:p>
            <a:r>
              <a:rPr lang="en-US" dirty="0"/>
              <a:t>Workshop Recommendations Currently under review</a:t>
            </a:r>
          </a:p>
          <a:p>
            <a:r>
              <a:rPr lang="en-US" dirty="0"/>
              <a:t>If accepted and funding is available, potential revised schedule dates would be:</a:t>
            </a:r>
          </a:p>
          <a:p>
            <a:pPr lvl="1"/>
            <a:r>
              <a:rPr lang="en-US" dirty="0"/>
              <a:t>August 1, 2020 PS&amp;E</a:t>
            </a:r>
          </a:p>
          <a:p>
            <a:pPr lvl="1"/>
            <a:r>
              <a:rPr lang="en-US" dirty="0"/>
              <a:t>December 8, 2020 Letting</a:t>
            </a:r>
          </a:p>
          <a:p>
            <a:pPr lvl="1"/>
            <a:endParaRPr lang="en-US" dirty="0"/>
          </a:p>
          <a:p>
            <a:pPr lvl="1"/>
            <a:endParaRPr lang="en-US" dirty="0"/>
          </a:p>
        </p:txBody>
      </p:sp>
    </p:spTree>
    <p:extLst>
      <p:ext uri="{BB962C8B-B14F-4D97-AF65-F5344CB8AC3E}">
        <p14:creationId xmlns:p14="http://schemas.microsoft.com/office/powerpoint/2010/main" val="123989088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3240-13-60  STH 32, Shoreline Stabilization, Kenosha County</a:t>
            </a:r>
          </a:p>
        </p:txBody>
      </p:sp>
      <p:pic>
        <p:nvPicPr>
          <p:cNvPr id="4" name="Picture 3">
            <a:extLst>
              <a:ext uri="{FF2B5EF4-FFF2-40B4-BE49-F238E27FC236}">
                <a16:creationId xmlns:a16="http://schemas.microsoft.com/office/drawing/2014/main" id="{41ECD809-6B0B-4C9A-8ABD-4CF758534F68}"/>
              </a:ext>
            </a:extLst>
          </p:cNvPr>
          <p:cNvPicPr>
            <a:picLocks noChangeAspect="1"/>
          </p:cNvPicPr>
          <p:nvPr/>
        </p:nvPicPr>
        <p:blipFill rotWithShape="1">
          <a:blip r:embed="rId3"/>
          <a:srcRect r="19906"/>
          <a:stretch/>
        </p:blipFill>
        <p:spPr>
          <a:xfrm>
            <a:off x="0" y="2138412"/>
            <a:ext cx="3820160" cy="4614987"/>
          </a:xfrm>
          <a:prstGeom prst="rect">
            <a:avLst/>
          </a:prstGeom>
        </p:spPr>
      </p:pic>
      <p:pic>
        <p:nvPicPr>
          <p:cNvPr id="5" name="Picture 4">
            <a:extLst>
              <a:ext uri="{FF2B5EF4-FFF2-40B4-BE49-F238E27FC236}">
                <a16:creationId xmlns:a16="http://schemas.microsoft.com/office/drawing/2014/main" id="{5078646E-7DEF-41CD-B209-FC18AE14A359}"/>
              </a:ext>
            </a:extLst>
          </p:cNvPr>
          <p:cNvPicPr>
            <a:picLocks noChangeAspect="1"/>
          </p:cNvPicPr>
          <p:nvPr/>
        </p:nvPicPr>
        <p:blipFill>
          <a:blip r:embed="rId4"/>
          <a:stretch>
            <a:fillRect/>
          </a:stretch>
        </p:blipFill>
        <p:spPr>
          <a:xfrm>
            <a:off x="3942080" y="2138412"/>
            <a:ext cx="3521713" cy="4695617"/>
          </a:xfrm>
          <a:prstGeom prst="rect">
            <a:avLst/>
          </a:prstGeom>
        </p:spPr>
      </p:pic>
      <p:sp>
        <p:nvSpPr>
          <p:cNvPr id="6" name="Rectangle 5">
            <a:extLst>
              <a:ext uri="{FF2B5EF4-FFF2-40B4-BE49-F238E27FC236}">
                <a16:creationId xmlns:a16="http://schemas.microsoft.com/office/drawing/2014/main" id="{1C4246A3-B59C-418D-BE2F-DDBF9CF6782A}"/>
              </a:ext>
            </a:extLst>
          </p:cNvPr>
          <p:cNvSpPr/>
          <p:nvPr/>
        </p:nvSpPr>
        <p:spPr>
          <a:xfrm>
            <a:off x="7463793" y="2652130"/>
            <a:ext cx="2021842" cy="3748719"/>
          </a:xfrm>
          <a:prstGeom prst="rect">
            <a:avLst/>
          </a:prstGeom>
        </p:spPr>
        <p:txBody>
          <a:bodyPr wrap="square">
            <a:spAutoFit/>
          </a:bodyPr>
          <a:lstStyle/>
          <a:p>
            <a:pPr>
              <a:lnSpc>
                <a:spcPct val="90000"/>
              </a:lnSpc>
            </a:pPr>
            <a:r>
              <a:rPr lang="en-US" sz="2400" dirty="0">
                <a:solidFill>
                  <a:srgbClr val="A0284C"/>
                </a:solidFill>
                <a:latin typeface="Arial Narrow" panose="020B0606020202030204" pitchFamily="34" charset="0"/>
              </a:rPr>
              <a:t>Location 1</a:t>
            </a:r>
          </a:p>
          <a:p>
            <a:pPr>
              <a:lnSpc>
                <a:spcPct val="90000"/>
              </a:lnSpc>
            </a:pPr>
            <a:r>
              <a:rPr lang="en-US" sz="2400" dirty="0">
                <a:solidFill>
                  <a:srgbClr val="A0284C"/>
                </a:solidFill>
                <a:latin typeface="Arial Narrow" panose="020B0606020202030204" pitchFamily="34" charset="0"/>
              </a:rPr>
              <a:t>7</a:t>
            </a:r>
            <a:r>
              <a:rPr lang="en-US" sz="2400" baseline="30000" dirty="0">
                <a:solidFill>
                  <a:srgbClr val="A0284C"/>
                </a:solidFill>
                <a:latin typeface="Arial Narrow" panose="020B0606020202030204" pitchFamily="34" charset="0"/>
              </a:rPr>
              <a:t>th</a:t>
            </a:r>
            <a:r>
              <a:rPr lang="en-US" sz="2400" dirty="0">
                <a:solidFill>
                  <a:srgbClr val="A0284C"/>
                </a:solidFill>
                <a:latin typeface="Arial Narrow" panose="020B0606020202030204" pitchFamily="34" charset="0"/>
              </a:rPr>
              <a:t> Place</a:t>
            </a:r>
          </a:p>
          <a:p>
            <a:pPr>
              <a:lnSpc>
                <a:spcPct val="90000"/>
              </a:lnSpc>
            </a:pPr>
            <a:endParaRPr lang="en-US" sz="2400" dirty="0">
              <a:solidFill>
                <a:srgbClr val="A0284C"/>
              </a:solidFill>
              <a:latin typeface="Arial Narrow" panose="020B0606020202030204" pitchFamily="34" charset="0"/>
            </a:endParaRPr>
          </a:p>
          <a:p>
            <a:pPr>
              <a:lnSpc>
                <a:spcPct val="90000"/>
              </a:lnSpc>
            </a:pPr>
            <a:endParaRPr lang="en-US" sz="2400" dirty="0">
              <a:solidFill>
                <a:srgbClr val="A0284C"/>
              </a:solidFill>
              <a:latin typeface="Arial Narrow" panose="020B0606020202030204" pitchFamily="34" charset="0"/>
            </a:endParaRPr>
          </a:p>
          <a:p>
            <a:pPr>
              <a:lnSpc>
                <a:spcPct val="90000"/>
              </a:lnSpc>
            </a:pPr>
            <a:r>
              <a:rPr lang="en-US" sz="2400" dirty="0">
                <a:solidFill>
                  <a:srgbClr val="A0284C"/>
                </a:solidFill>
                <a:latin typeface="Arial Narrow" panose="020B0606020202030204" pitchFamily="34" charset="0"/>
              </a:rPr>
              <a:t>Location 2</a:t>
            </a:r>
          </a:p>
          <a:p>
            <a:pPr>
              <a:lnSpc>
                <a:spcPct val="90000"/>
              </a:lnSpc>
            </a:pPr>
            <a:r>
              <a:rPr lang="en-US" sz="2400" dirty="0">
                <a:solidFill>
                  <a:srgbClr val="A0284C"/>
                </a:solidFill>
                <a:latin typeface="Arial Narrow" panose="020B0606020202030204" pitchFamily="34" charset="0"/>
              </a:rPr>
              <a:t>875 Sheridan</a:t>
            </a:r>
          </a:p>
          <a:p>
            <a:pPr>
              <a:lnSpc>
                <a:spcPct val="90000"/>
              </a:lnSpc>
            </a:pPr>
            <a:r>
              <a:rPr lang="en-US" sz="2400" dirty="0">
                <a:solidFill>
                  <a:srgbClr val="A0284C"/>
                </a:solidFill>
                <a:latin typeface="Arial Narrow" panose="020B0606020202030204" pitchFamily="34" charset="0"/>
              </a:rPr>
              <a:t>Road</a:t>
            </a:r>
          </a:p>
          <a:p>
            <a:pPr>
              <a:lnSpc>
                <a:spcPct val="90000"/>
              </a:lnSpc>
            </a:pPr>
            <a:endParaRPr lang="en-US" sz="2400" dirty="0">
              <a:solidFill>
                <a:srgbClr val="A0284C"/>
              </a:solidFill>
              <a:latin typeface="Arial Narrow" panose="020B0606020202030204" pitchFamily="34" charset="0"/>
            </a:endParaRPr>
          </a:p>
          <a:p>
            <a:pPr>
              <a:lnSpc>
                <a:spcPct val="90000"/>
              </a:lnSpc>
            </a:pPr>
            <a:endParaRPr lang="en-US" sz="2400" dirty="0">
              <a:solidFill>
                <a:srgbClr val="A0284C"/>
              </a:solidFill>
              <a:latin typeface="Arial Narrow" panose="020B0606020202030204" pitchFamily="34" charset="0"/>
            </a:endParaRPr>
          </a:p>
          <a:p>
            <a:pPr>
              <a:lnSpc>
                <a:spcPct val="90000"/>
              </a:lnSpc>
            </a:pPr>
            <a:r>
              <a:rPr lang="en-US" sz="2400" dirty="0">
                <a:solidFill>
                  <a:srgbClr val="A0284C"/>
                </a:solidFill>
                <a:latin typeface="Arial Narrow" panose="020B0606020202030204" pitchFamily="34" charset="0"/>
              </a:rPr>
              <a:t>Location 3</a:t>
            </a:r>
          </a:p>
          <a:p>
            <a:pPr>
              <a:lnSpc>
                <a:spcPct val="90000"/>
              </a:lnSpc>
            </a:pPr>
            <a:r>
              <a:rPr lang="en-US" sz="2400" dirty="0">
                <a:solidFill>
                  <a:srgbClr val="A0284C"/>
                </a:solidFill>
                <a:latin typeface="Arial Narrow" panose="020B0606020202030204" pitchFamily="34" charset="0"/>
              </a:rPr>
              <a:t>11</a:t>
            </a:r>
            <a:r>
              <a:rPr lang="en-US" sz="2400" baseline="30000" dirty="0">
                <a:solidFill>
                  <a:srgbClr val="A0284C"/>
                </a:solidFill>
                <a:latin typeface="Arial Narrow" panose="020B0606020202030204" pitchFamily="34" charset="0"/>
              </a:rPr>
              <a:t>th</a:t>
            </a:r>
            <a:r>
              <a:rPr lang="en-US" sz="2400" dirty="0">
                <a:solidFill>
                  <a:srgbClr val="A0284C"/>
                </a:solidFill>
                <a:latin typeface="Arial Narrow" panose="020B0606020202030204" pitchFamily="34" charset="0"/>
              </a:rPr>
              <a:t> Place</a:t>
            </a:r>
          </a:p>
        </p:txBody>
      </p:sp>
    </p:spTree>
    <p:extLst>
      <p:ext uri="{BB962C8B-B14F-4D97-AF65-F5344CB8AC3E}">
        <p14:creationId xmlns:p14="http://schemas.microsoft.com/office/powerpoint/2010/main" val="195461339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sz="3600" dirty="0"/>
              <a:t>3240-13-60  STH 32, Shoreline Stabilization, Kenosha County (Continued)</a:t>
            </a:r>
          </a:p>
        </p:txBody>
      </p:sp>
      <p:pic>
        <p:nvPicPr>
          <p:cNvPr id="3" name="Picture 2">
            <a:extLst>
              <a:ext uri="{FF2B5EF4-FFF2-40B4-BE49-F238E27FC236}">
                <a16:creationId xmlns:a16="http://schemas.microsoft.com/office/drawing/2014/main" id="{DADF69E4-76F5-4BB6-82A8-02CEEA1B3D70}"/>
              </a:ext>
            </a:extLst>
          </p:cNvPr>
          <p:cNvPicPr>
            <a:picLocks noChangeAspect="1"/>
          </p:cNvPicPr>
          <p:nvPr/>
        </p:nvPicPr>
        <p:blipFill rotWithShape="1">
          <a:blip r:embed="rId3"/>
          <a:srcRect l="36194" r="4182"/>
          <a:stretch/>
        </p:blipFill>
        <p:spPr>
          <a:xfrm>
            <a:off x="172720" y="1283178"/>
            <a:ext cx="3911600" cy="5390197"/>
          </a:xfrm>
          <a:prstGeom prst="rect">
            <a:avLst/>
          </a:prstGeom>
        </p:spPr>
      </p:pic>
      <p:pic>
        <p:nvPicPr>
          <p:cNvPr id="10" name="Picture 9">
            <a:extLst>
              <a:ext uri="{FF2B5EF4-FFF2-40B4-BE49-F238E27FC236}">
                <a16:creationId xmlns:a16="http://schemas.microsoft.com/office/drawing/2014/main" id="{38FFF4B2-8553-45C9-93BE-409C06F78294}"/>
              </a:ext>
            </a:extLst>
          </p:cNvPr>
          <p:cNvPicPr>
            <a:picLocks noChangeAspect="1"/>
          </p:cNvPicPr>
          <p:nvPr/>
        </p:nvPicPr>
        <p:blipFill rotWithShape="1">
          <a:blip r:embed="rId4"/>
          <a:srcRect r="9756"/>
          <a:stretch/>
        </p:blipFill>
        <p:spPr>
          <a:xfrm>
            <a:off x="4238403" y="1283178"/>
            <a:ext cx="4732877" cy="5380878"/>
          </a:xfrm>
          <a:prstGeom prst="rect">
            <a:avLst/>
          </a:prstGeom>
        </p:spPr>
      </p:pic>
    </p:spTree>
    <p:extLst>
      <p:ext uri="{BB962C8B-B14F-4D97-AF65-F5344CB8AC3E}">
        <p14:creationId xmlns:p14="http://schemas.microsoft.com/office/powerpoint/2010/main" val="46241909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sz="3600" dirty="0"/>
              <a:t>3240-13-60  STH 32, Shoreline Stabilization, Kenosha County (Continued)</a:t>
            </a:r>
          </a:p>
        </p:txBody>
      </p:sp>
      <p:sp>
        <p:nvSpPr>
          <p:cNvPr id="6" name="Content Placeholder 2">
            <a:extLst>
              <a:ext uri="{FF2B5EF4-FFF2-40B4-BE49-F238E27FC236}">
                <a16:creationId xmlns:a16="http://schemas.microsoft.com/office/drawing/2014/main" id="{C8C2F9D8-76F6-48F8-99FC-DC37303C2DE4}"/>
              </a:ext>
            </a:extLst>
          </p:cNvPr>
          <p:cNvSpPr>
            <a:spLocks noGrp="1"/>
          </p:cNvSpPr>
          <p:nvPr>
            <p:ph idx="1"/>
          </p:nvPr>
        </p:nvSpPr>
        <p:spPr>
          <a:xfrm>
            <a:off x="5201920" y="1325563"/>
            <a:ext cx="3830320" cy="4717415"/>
          </a:xfrm>
        </p:spPr>
        <p:txBody>
          <a:bodyPr/>
          <a:lstStyle/>
          <a:p>
            <a:r>
              <a:rPr lang="en-US" dirty="0"/>
              <a:t>Erosion caused by higher Lake Michigan levels with possible contributions from adjacent land owner slope reinforcements.</a:t>
            </a:r>
          </a:p>
          <a:p>
            <a:endParaRPr lang="en-US" dirty="0"/>
          </a:p>
          <a:p>
            <a:r>
              <a:rPr lang="en-US" dirty="0"/>
              <a:t>Bluff heights at Outfalls 1 &amp; 3 are approx. 25 feet with 2:1 slopes</a:t>
            </a:r>
          </a:p>
          <a:p>
            <a:endParaRPr lang="en-US" dirty="0"/>
          </a:p>
          <a:p>
            <a:r>
              <a:rPr lang="en-US" dirty="0"/>
              <a:t>Bluff height at Outfall 2 is approx. 45 feet with significantly steeper slope.</a:t>
            </a:r>
          </a:p>
          <a:p>
            <a:pPr lvl="1"/>
            <a:endParaRPr lang="en-US" dirty="0"/>
          </a:p>
        </p:txBody>
      </p:sp>
      <p:pic>
        <p:nvPicPr>
          <p:cNvPr id="8" name="Picture 7">
            <a:extLst>
              <a:ext uri="{FF2B5EF4-FFF2-40B4-BE49-F238E27FC236}">
                <a16:creationId xmlns:a16="http://schemas.microsoft.com/office/drawing/2014/main" id="{176D7050-E5EA-4828-A478-8612D90DBD07}"/>
              </a:ext>
            </a:extLst>
          </p:cNvPr>
          <p:cNvPicPr>
            <a:picLocks noChangeAspect="1"/>
          </p:cNvPicPr>
          <p:nvPr/>
        </p:nvPicPr>
        <p:blipFill rotWithShape="1">
          <a:blip r:embed="rId3"/>
          <a:srcRect r="16040"/>
          <a:stretch/>
        </p:blipFill>
        <p:spPr>
          <a:xfrm>
            <a:off x="401173" y="1325563"/>
            <a:ext cx="4719468" cy="5390196"/>
          </a:xfrm>
          <a:prstGeom prst="rect">
            <a:avLst/>
          </a:prstGeom>
        </p:spPr>
      </p:pic>
    </p:spTree>
    <p:extLst>
      <p:ext uri="{BB962C8B-B14F-4D97-AF65-F5344CB8AC3E}">
        <p14:creationId xmlns:p14="http://schemas.microsoft.com/office/powerpoint/2010/main" val="312154021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sz="3600" dirty="0"/>
              <a:t>3240-13-60  STH 32, Shoreline Stabilization, Kenosha County (Continued)</a:t>
            </a:r>
          </a:p>
        </p:txBody>
      </p:sp>
      <p:sp>
        <p:nvSpPr>
          <p:cNvPr id="5" name="Content Placeholder 2">
            <a:extLst>
              <a:ext uri="{FF2B5EF4-FFF2-40B4-BE49-F238E27FC236}">
                <a16:creationId xmlns:a16="http://schemas.microsoft.com/office/drawing/2014/main" id="{A7097E49-C531-4319-B9FE-E433BE81F638}"/>
              </a:ext>
            </a:extLst>
          </p:cNvPr>
          <p:cNvSpPr>
            <a:spLocks noGrp="1"/>
          </p:cNvSpPr>
          <p:nvPr>
            <p:ph idx="1"/>
          </p:nvPr>
        </p:nvSpPr>
        <p:spPr>
          <a:xfrm>
            <a:off x="628650" y="1475455"/>
            <a:ext cx="7886700" cy="5280945"/>
          </a:xfrm>
        </p:spPr>
        <p:txBody>
          <a:bodyPr/>
          <a:lstStyle/>
          <a:p>
            <a:r>
              <a:rPr lang="en-US" dirty="0"/>
              <a:t>1077’s submitted November 2018</a:t>
            </a:r>
          </a:p>
          <a:p>
            <a:r>
              <a:rPr lang="en-US" dirty="0"/>
              <a:t>Anticipated 1078 submittal March/April 2019</a:t>
            </a:r>
          </a:p>
          <a:p>
            <a:r>
              <a:rPr lang="en-US" dirty="0"/>
              <a:t>August 1, 2019 PS&amp;E</a:t>
            </a:r>
          </a:p>
          <a:p>
            <a:r>
              <a:rPr lang="en-US" dirty="0"/>
              <a:t>December Letting</a:t>
            </a:r>
          </a:p>
          <a:p>
            <a:r>
              <a:rPr lang="en-US" dirty="0"/>
              <a:t>Depending on selected alternative, majority of work would occur near the outfalls, with minimal or temporary construction access related impacts to existing utilities along STH 32.</a:t>
            </a:r>
          </a:p>
          <a:p>
            <a:r>
              <a:rPr lang="en-US" dirty="0"/>
              <a:t>However, one alternative for Outfall 2 would disconnect the outfall and divert the drainage to Outfalls 1 &amp; 3.  If that is selected, it would likely require a separate project and schedule due to the need for reconstructing STH 32 and resolving conflicts with Sanitary, Water and other facilities.  </a:t>
            </a:r>
          </a:p>
          <a:p>
            <a:pPr lvl="1"/>
            <a:endParaRPr lang="en-US" dirty="0"/>
          </a:p>
          <a:p>
            <a:pPr lvl="1"/>
            <a:endParaRPr lang="en-US" dirty="0"/>
          </a:p>
        </p:txBody>
      </p:sp>
    </p:spTree>
    <p:extLst>
      <p:ext uri="{BB962C8B-B14F-4D97-AF65-F5344CB8AC3E}">
        <p14:creationId xmlns:p14="http://schemas.microsoft.com/office/powerpoint/2010/main" val="185539846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15" y="1574483"/>
            <a:ext cx="8258865" cy="4717415"/>
          </a:xfrm>
        </p:spPr>
        <p:txBody>
          <a:bodyPr/>
          <a:lstStyle/>
          <a:p>
            <a:r>
              <a:rPr lang="en-US" dirty="0"/>
              <a:t>Village of Somers, Kenosha County</a:t>
            </a:r>
          </a:p>
          <a:p>
            <a:r>
              <a:rPr lang="en-US" dirty="0"/>
              <a:t>Reconstruction with Expansion, Intersection Improvements, Traffic Signals and 8-ft Multi-Use Path along North Side of CTH S.</a:t>
            </a:r>
          </a:p>
          <a:p>
            <a:endParaRPr lang="en-US" dirty="0"/>
          </a:p>
        </p:txBody>
      </p:sp>
      <p:sp>
        <p:nvSpPr>
          <p:cNvPr id="4" name="Title 1">
            <a:extLst>
              <a:ext uri="{FF2B5EF4-FFF2-40B4-BE49-F238E27FC236}">
                <a16:creationId xmlns:a16="http://schemas.microsoft.com/office/drawing/2014/main" id="{6ABF1184-E96E-42DA-BA9B-85C8872A6C0A}"/>
              </a:ext>
            </a:extLst>
          </p:cNvPr>
          <p:cNvSpPr txBox="1">
            <a:spLocks/>
          </p:cNvSpPr>
          <p:nvPr/>
        </p:nvSpPr>
        <p:spPr>
          <a:xfrm>
            <a:off x="307778" y="391840"/>
            <a:ext cx="8519904" cy="1336396"/>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Local Program 3210-00-75   CTH S</a:t>
            </a:r>
          </a:p>
          <a:p>
            <a:r>
              <a:rPr lang="en-US" dirty="0"/>
              <a:t>CTH H to </a:t>
            </a:r>
            <a:r>
              <a:rPr lang="en-US" dirty="0" err="1"/>
              <a:t>Brumback</a:t>
            </a:r>
            <a:r>
              <a:rPr lang="en-US" dirty="0"/>
              <a:t> Blvd.</a:t>
            </a:r>
          </a:p>
        </p:txBody>
      </p:sp>
      <p:sp>
        <p:nvSpPr>
          <p:cNvPr id="5" name="Rectangle 4">
            <a:extLst>
              <a:ext uri="{FF2B5EF4-FFF2-40B4-BE49-F238E27FC236}">
                <a16:creationId xmlns:a16="http://schemas.microsoft.com/office/drawing/2014/main" id="{E187D7E0-BF66-4E72-8B34-9F2BBFC172DF}"/>
              </a:ext>
            </a:extLst>
          </p:cNvPr>
          <p:cNvSpPr/>
          <p:nvPr/>
        </p:nvSpPr>
        <p:spPr>
          <a:xfrm>
            <a:off x="102815" y="3097177"/>
            <a:ext cx="3219505" cy="3582519"/>
          </a:xfrm>
          <a:prstGeom prst="rect">
            <a:avLst/>
          </a:prstGeom>
        </p:spPr>
        <p:txBody>
          <a:bodyPr wrap="square">
            <a:spAutoFit/>
          </a:bodyPr>
          <a:lstStyle/>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2.0 Miles</a:t>
            </a:r>
          </a:p>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60% Plans Submitted October 31, 2018</a:t>
            </a:r>
          </a:p>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Ongoing Utility Coordination </a:t>
            </a:r>
          </a:p>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August 1, 2019 PS&amp;E</a:t>
            </a:r>
          </a:p>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December 10, 2019 Letting</a:t>
            </a:r>
          </a:p>
        </p:txBody>
      </p:sp>
      <p:pic>
        <p:nvPicPr>
          <p:cNvPr id="6" name="Picture 5">
            <a:extLst>
              <a:ext uri="{FF2B5EF4-FFF2-40B4-BE49-F238E27FC236}">
                <a16:creationId xmlns:a16="http://schemas.microsoft.com/office/drawing/2014/main" id="{9713C386-9913-47F0-AF4B-18E82798F97C}"/>
              </a:ext>
            </a:extLst>
          </p:cNvPr>
          <p:cNvPicPr>
            <a:picLocks noChangeAspect="1"/>
          </p:cNvPicPr>
          <p:nvPr/>
        </p:nvPicPr>
        <p:blipFill rotWithShape="1">
          <a:blip r:embed="rId3"/>
          <a:srcRect l="5473" b="55347"/>
          <a:stretch/>
        </p:blipFill>
        <p:spPr>
          <a:xfrm>
            <a:off x="3499945" y="3097177"/>
            <a:ext cx="5541240" cy="1587549"/>
          </a:xfrm>
          <a:prstGeom prst="rect">
            <a:avLst/>
          </a:prstGeom>
        </p:spPr>
      </p:pic>
      <p:pic>
        <p:nvPicPr>
          <p:cNvPr id="9" name="Picture 8">
            <a:extLst>
              <a:ext uri="{FF2B5EF4-FFF2-40B4-BE49-F238E27FC236}">
                <a16:creationId xmlns:a16="http://schemas.microsoft.com/office/drawing/2014/main" id="{22A0574B-9EC5-41D6-9E30-A4CB399F8997}"/>
              </a:ext>
            </a:extLst>
          </p:cNvPr>
          <p:cNvPicPr>
            <a:picLocks noChangeAspect="1"/>
          </p:cNvPicPr>
          <p:nvPr/>
        </p:nvPicPr>
        <p:blipFill rotWithShape="1">
          <a:blip r:embed="rId3"/>
          <a:srcRect t="55347"/>
          <a:stretch/>
        </p:blipFill>
        <p:spPr>
          <a:xfrm>
            <a:off x="3179134" y="4957770"/>
            <a:ext cx="5862051" cy="1587549"/>
          </a:xfrm>
          <a:prstGeom prst="rect">
            <a:avLst/>
          </a:prstGeom>
        </p:spPr>
      </p:pic>
    </p:spTree>
    <p:extLst>
      <p:ext uri="{BB962C8B-B14F-4D97-AF65-F5344CB8AC3E}">
        <p14:creationId xmlns:p14="http://schemas.microsoft.com/office/powerpoint/2010/main" val="303561419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22" y="1615123"/>
            <a:ext cx="8208470" cy="4717415"/>
          </a:xfrm>
        </p:spPr>
        <p:txBody>
          <a:bodyPr/>
          <a:lstStyle/>
          <a:p>
            <a:r>
              <a:rPr lang="en-US" dirty="0"/>
              <a:t>CTH M - Waukesha County</a:t>
            </a:r>
          </a:p>
          <a:p>
            <a:r>
              <a:rPr lang="en-US" dirty="0"/>
              <a:t>Reconstruction with Expansion, Intersection Improvements, Traffic Signals and Pedestrian Accommodations.</a:t>
            </a:r>
          </a:p>
          <a:p>
            <a:r>
              <a:rPr lang="en-US" dirty="0"/>
              <a:t>1.06 Miles</a:t>
            </a:r>
          </a:p>
          <a:p>
            <a:r>
              <a:rPr lang="en-US" dirty="0"/>
              <a:t>1078 Plan Prepared Dec 2018.</a:t>
            </a:r>
          </a:p>
          <a:p>
            <a:r>
              <a:rPr lang="en-US" dirty="0"/>
              <a:t>Conducted Several Utility Coordination Meetings</a:t>
            </a:r>
          </a:p>
          <a:p>
            <a:r>
              <a:rPr lang="en-US" dirty="0"/>
              <a:t>November 1, 2019 PS&amp;E</a:t>
            </a:r>
          </a:p>
          <a:p>
            <a:r>
              <a:rPr lang="en-US" dirty="0"/>
              <a:t>February 11, 2020 Letting</a:t>
            </a:r>
          </a:p>
          <a:p>
            <a:endParaRPr lang="en-US" dirty="0"/>
          </a:p>
        </p:txBody>
      </p:sp>
      <p:sp>
        <p:nvSpPr>
          <p:cNvPr id="4" name="Title 1">
            <a:extLst>
              <a:ext uri="{FF2B5EF4-FFF2-40B4-BE49-F238E27FC236}">
                <a16:creationId xmlns:a16="http://schemas.microsoft.com/office/drawing/2014/main" id="{6ABF1184-E96E-42DA-BA9B-85C8872A6C0A}"/>
              </a:ext>
            </a:extLst>
          </p:cNvPr>
          <p:cNvSpPr txBox="1">
            <a:spLocks/>
          </p:cNvSpPr>
          <p:nvPr/>
        </p:nvSpPr>
        <p:spPr>
          <a:xfrm>
            <a:off x="307778" y="391840"/>
            <a:ext cx="8519904" cy="1336396"/>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Local Program 2759-03-70 North Ave. Calhoun Rd. to E County Line</a:t>
            </a:r>
          </a:p>
        </p:txBody>
      </p:sp>
      <p:pic>
        <p:nvPicPr>
          <p:cNvPr id="2" name="Picture 1">
            <a:extLst>
              <a:ext uri="{FF2B5EF4-FFF2-40B4-BE49-F238E27FC236}">
                <a16:creationId xmlns:a16="http://schemas.microsoft.com/office/drawing/2014/main" id="{4CCAB50C-93A1-438A-9C1D-7ADC5131457F}"/>
              </a:ext>
            </a:extLst>
          </p:cNvPr>
          <p:cNvPicPr>
            <a:picLocks noChangeAspect="1"/>
          </p:cNvPicPr>
          <p:nvPr/>
        </p:nvPicPr>
        <p:blipFill>
          <a:blip r:embed="rId3"/>
          <a:stretch>
            <a:fillRect/>
          </a:stretch>
        </p:blipFill>
        <p:spPr>
          <a:xfrm>
            <a:off x="0" y="4763383"/>
            <a:ext cx="9144000" cy="2065642"/>
          </a:xfrm>
          <a:prstGeom prst="rect">
            <a:avLst/>
          </a:prstGeom>
        </p:spPr>
      </p:pic>
      <p:sp>
        <p:nvSpPr>
          <p:cNvPr id="11" name="Arrow: Right 10">
            <a:extLst>
              <a:ext uri="{FF2B5EF4-FFF2-40B4-BE49-F238E27FC236}">
                <a16:creationId xmlns:a16="http://schemas.microsoft.com/office/drawing/2014/main" id="{5F33BA00-BD6B-4592-A548-5DCDBDAA5683}"/>
              </a:ext>
            </a:extLst>
          </p:cNvPr>
          <p:cNvSpPr/>
          <p:nvPr/>
        </p:nvSpPr>
        <p:spPr>
          <a:xfrm rot="16200000">
            <a:off x="8428289" y="5044790"/>
            <a:ext cx="515007" cy="283779"/>
          </a:xfrm>
          <a:prstGeom prst="rightArrow">
            <a:avLst>
              <a:gd name="adj1" fmla="val 277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DBDC35-FBFF-4D02-BE42-CBA7EAD37A01}"/>
              </a:ext>
            </a:extLst>
          </p:cNvPr>
          <p:cNvSpPr txBox="1"/>
          <p:nvPr/>
        </p:nvSpPr>
        <p:spPr>
          <a:xfrm>
            <a:off x="8293627" y="4996988"/>
            <a:ext cx="493986" cy="461665"/>
          </a:xfrm>
          <a:prstGeom prst="rect">
            <a:avLst/>
          </a:prstGeom>
          <a:noFill/>
        </p:spPr>
        <p:txBody>
          <a:bodyPr wrap="square" rtlCol="0">
            <a:spAutoFit/>
          </a:bodyPr>
          <a:lstStyle/>
          <a:p>
            <a:r>
              <a:rPr lang="en-US" sz="2400" b="1" dirty="0">
                <a:solidFill>
                  <a:srgbClr val="0070C0"/>
                </a:solidFill>
              </a:rPr>
              <a:t>N</a:t>
            </a:r>
          </a:p>
        </p:txBody>
      </p:sp>
    </p:spTree>
    <p:extLst>
      <p:ext uri="{BB962C8B-B14F-4D97-AF65-F5344CB8AC3E}">
        <p14:creationId xmlns:p14="http://schemas.microsoft.com/office/powerpoint/2010/main" val="103525179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22" y="1615123"/>
            <a:ext cx="8208470" cy="4717415"/>
          </a:xfrm>
        </p:spPr>
        <p:txBody>
          <a:bodyPr/>
          <a:lstStyle/>
          <a:p>
            <a:r>
              <a:rPr lang="en-US" dirty="0"/>
              <a:t>City of Brookfield - Waukesha County</a:t>
            </a:r>
          </a:p>
          <a:p>
            <a:r>
              <a:rPr lang="en-US" dirty="0"/>
              <a:t>Reconstruction with Expansion, Intersection Improvements, Bicycle and Pedestrian Accommodations.</a:t>
            </a:r>
          </a:p>
          <a:p>
            <a:endParaRPr lang="en-US" dirty="0"/>
          </a:p>
        </p:txBody>
      </p:sp>
      <p:sp>
        <p:nvSpPr>
          <p:cNvPr id="4" name="Title 1">
            <a:extLst>
              <a:ext uri="{FF2B5EF4-FFF2-40B4-BE49-F238E27FC236}">
                <a16:creationId xmlns:a16="http://schemas.microsoft.com/office/drawing/2014/main" id="{6ABF1184-E96E-42DA-BA9B-85C8872A6C0A}"/>
              </a:ext>
            </a:extLst>
          </p:cNvPr>
          <p:cNvSpPr txBox="1">
            <a:spLocks/>
          </p:cNvSpPr>
          <p:nvPr/>
        </p:nvSpPr>
        <p:spPr>
          <a:xfrm>
            <a:off x="307778" y="391840"/>
            <a:ext cx="8519904" cy="1336396"/>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Local Program 2783-05-70 Calhoun Road: CTH M to STH 190</a:t>
            </a:r>
          </a:p>
        </p:txBody>
      </p:sp>
      <p:pic>
        <p:nvPicPr>
          <p:cNvPr id="5" name="Picture 4">
            <a:extLst>
              <a:ext uri="{FF2B5EF4-FFF2-40B4-BE49-F238E27FC236}">
                <a16:creationId xmlns:a16="http://schemas.microsoft.com/office/drawing/2014/main" id="{7B72DC24-DE3A-4D0C-AB1C-00D4D34AC5BA}"/>
              </a:ext>
            </a:extLst>
          </p:cNvPr>
          <p:cNvPicPr>
            <a:picLocks noChangeAspect="1"/>
          </p:cNvPicPr>
          <p:nvPr/>
        </p:nvPicPr>
        <p:blipFill>
          <a:blip r:embed="rId3"/>
          <a:stretch>
            <a:fillRect/>
          </a:stretch>
        </p:blipFill>
        <p:spPr>
          <a:xfrm>
            <a:off x="3464560" y="2951520"/>
            <a:ext cx="5486400" cy="3728454"/>
          </a:xfrm>
          <a:prstGeom prst="rect">
            <a:avLst/>
          </a:prstGeom>
        </p:spPr>
      </p:pic>
      <p:sp>
        <p:nvSpPr>
          <p:cNvPr id="6" name="Rectangle 5">
            <a:extLst>
              <a:ext uri="{FF2B5EF4-FFF2-40B4-BE49-F238E27FC236}">
                <a16:creationId xmlns:a16="http://schemas.microsoft.com/office/drawing/2014/main" id="{A7CF6935-1A07-427E-9C4B-BFB9E0C70199}"/>
              </a:ext>
            </a:extLst>
          </p:cNvPr>
          <p:cNvSpPr/>
          <p:nvPr/>
        </p:nvSpPr>
        <p:spPr>
          <a:xfrm>
            <a:off x="477322" y="2830588"/>
            <a:ext cx="3170118" cy="3970318"/>
          </a:xfrm>
          <a:prstGeom prst="rect">
            <a:avLst/>
          </a:prstGeom>
        </p:spPr>
        <p:txBody>
          <a:bodyPr wrap="square">
            <a:spAutoFit/>
          </a:bodyPr>
          <a:lstStyle/>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At-Grade CPRR Crossing</a:t>
            </a:r>
          </a:p>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2.137 Miles</a:t>
            </a:r>
          </a:p>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Anticipated 1078 Plan Submittal July 2019.</a:t>
            </a:r>
          </a:p>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August 1, 2020 PS&amp;E</a:t>
            </a:r>
          </a:p>
          <a:p>
            <a:pPr marL="228600" indent="-228600">
              <a:lnSpc>
                <a:spcPct val="90000"/>
              </a:lnSpc>
              <a:buFont typeface="Arial" panose="020B0604020202020204" pitchFamily="34" charset="0"/>
              <a:buChar char="•"/>
            </a:pPr>
            <a:r>
              <a:rPr lang="en-US" sz="2800" dirty="0">
                <a:solidFill>
                  <a:srgbClr val="00416A"/>
                </a:solidFill>
                <a:latin typeface="Arial Narrow" panose="020B0606020202030204" pitchFamily="34" charset="0"/>
              </a:rPr>
              <a:t>December 8, 2020 Letting</a:t>
            </a:r>
          </a:p>
        </p:txBody>
      </p:sp>
    </p:spTree>
    <p:extLst>
      <p:ext uri="{BB962C8B-B14F-4D97-AF65-F5344CB8AC3E}">
        <p14:creationId xmlns:p14="http://schemas.microsoft.com/office/powerpoint/2010/main" val="143015011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6-Year Program Overview</a:t>
            </a:r>
          </a:p>
        </p:txBody>
      </p:sp>
      <p:pic>
        <p:nvPicPr>
          <p:cNvPr id="4" name="Picture 3">
            <a:extLst>
              <a:ext uri="{FF2B5EF4-FFF2-40B4-BE49-F238E27FC236}">
                <a16:creationId xmlns:a16="http://schemas.microsoft.com/office/drawing/2014/main" id="{D0759A96-042A-409B-BE36-A08262818969}"/>
              </a:ext>
            </a:extLst>
          </p:cNvPr>
          <p:cNvPicPr>
            <a:picLocks noChangeAspect="1"/>
          </p:cNvPicPr>
          <p:nvPr/>
        </p:nvPicPr>
        <p:blipFill rotWithShape="1">
          <a:blip r:embed="rId3"/>
          <a:srcRect b="3477"/>
          <a:stretch/>
        </p:blipFill>
        <p:spPr>
          <a:xfrm>
            <a:off x="331075" y="1586081"/>
            <a:ext cx="8481849" cy="5150336"/>
          </a:xfrm>
          <a:prstGeom prst="rect">
            <a:avLst/>
          </a:prstGeom>
        </p:spPr>
      </p:pic>
    </p:spTree>
    <p:extLst>
      <p:ext uri="{BB962C8B-B14F-4D97-AF65-F5344CB8AC3E}">
        <p14:creationId xmlns:p14="http://schemas.microsoft.com/office/powerpoint/2010/main" val="220316228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1320-23-70   STH 11, EFR to </a:t>
            </a:r>
            <a:r>
              <a:rPr lang="en-US" dirty="0" err="1"/>
              <a:t>Wisconn</a:t>
            </a:r>
            <a:r>
              <a:rPr lang="en-US" dirty="0"/>
              <a:t> Valley Way</a:t>
            </a:r>
          </a:p>
        </p:txBody>
      </p:sp>
      <p:pic>
        <p:nvPicPr>
          <p:cNvPr id="6" name="Picture 5">
            <a:extLst>
              <a:ext uri="{FF2B5EF4-FFF2-40B4-BE49-F238E27FC236}">
                <a16:creationId xmlns:a16="http://schemas.microsoft.com/office/drawing/2014/main" id="{EE661E0E-0A2C-40E9-9387-452935B88BF3}"/>
              </a:ext>
            </a:extLst>
          </p:cNvPr>
          <p:cNvPicPr>
            <a:picLocks noChangeAspect="1"/>
          </p:cNvPicPr>
          <p:nvPr/>
        </p:nvPicPr>
        <p:blipFill>
          <a:blip r:embed="rId3"/>
          <a:stretch>
            <a:fillRect/>
          </a:stretch>
        </p:blipFill>
        <p:spPr>
          <a:xfrm>
            <a:off x="888123" y="2031524"/>
            <a:ext cx="7367753" cy="4667738"/>
          </a:xfrm>
          <a:prstGeom prst="rect">
            <a:avLst/>
          </a:prstGeom>
        </p:spPr>
      </p:pic>
    </p:spTree>
    <p:extLst>
      <p:ext uri="{BB962C8B-B14F-4D97-AF65-F5344CB8AC3E}">
        <p14:creationId xmlns:p14="http://schemas.microsoft.com/office/powerpoint/2010/main" val="119479105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81485"/>
            <a:ext cx="7886700" cy="4717415"/>
          </a:xfrm>
        </p:spPr>
        <p:txBody>
          <a:bodyPr/>
          <a:lstStyle/>
          <a:p>
            <a:r>
              <a:rPr lang="en-US" dirty="0"/>
              <a:t>Reconstruction, including storm sewer, the STH 11 / </a:t>
            </a:r>
            <a:r>
              <a:rPr lang="en-US" dirty="0" err="1"/>
              <a:t>Wisconn</a:t>
            </a:r>
            <a:r>
              <a:rPr lang="en-US" dirty="0"/>
              <a:t> Valley Way intersection, and traffic signals </a:t>
            </a:r>
          </a:p>
          <a:p>
            <a:r>
              <a:rPr lang="en-US" dirty="0"/>
              <a:t>0.502 Miles</a:t>
            </a:r>
          </a:p>
          <a:p>
            <a:r>
              <a:rPr lang="en-US" dirty="0"/>
              <a:t>1078 Package Submitted Dec 2018.</a:t>
            </a:r>
          </a:p>
          <a:p>
            <a:r>
              <a:rPr lang="en-US" dirty="0"/>
              <a:t>April 1, 2019 PS&amp;E</a:t>
            </a:r>
          </a:p>
          <a:p>
            <a:r>
              <a:rPr lang="en-US" dirty="0"/>
              <a:t>July 9, 2019 Letting</a:t>
            </a:r>
          </a:p>
          <a:p>
            <a:pPr lvl="1"/>
            <a:r>
              <a:rPr lang="en-US" dirty="0"/>
              <a:t>(Tied Bid &amp; Let as one project with 1320-23-73)</a:t>
            </a:r>
          </a:p>
          <a:p>
            <a:endParaRPr lang="en-US" dirty="0"/>
          </a:p>
          <a:p>
            <a:endParaRPr lang="en-US" dirty="0"/>
          </a:p>
        </p:txBody>
      </p:sp>
      <p:sp>
        <p:nvSpPr>
          <p:cNvPr id="4" name="Title 1">
            <a:extLst>
              <a:ext uri="{FF2B5EF4-FFF2-40B4-BE49-F238E27FC236}">
                <a16:creationId xmlns:a16="http://schemas.microsoft.com/office/drawing/2014/main" id="{6ABF1184-E96E-42DA-BA9B-85C8872A6C0A}"/>
              </a:ext>
            </a:extLst>
          </p:cNvPr>
          <p:cNvSpPr txBox="1">
            <a:spLocks/>
          </p:cNvSpPr>
          <p:nvPr/>
        </p:nvSpPr>
        <p:spPr>
          <a:xfrm>
            <a:off x="628650" y="118653"/>
            <a:ext cx="78867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1320-23-70   STH 11, EFR to </a:t>
            </a:r>
            <a:r>
              <a:rPr lang="en-US" dirty="0" err="1"/>
              <a:t>Wisconn</a:t>
            </a:r>
            <a:r>
              <a:rPr lang="en-US" dirty="0"/>
              <a:t> Valley Way (continued)</a:t>
            </a:r>
          </a:p>
        </p:txBody>
      </p:sp>
      <p:pic>
        <p:nvPicPr>
          <p:cNvPr id="7" name="Picture 6">
            <a:extLst>
              <a:ext uri="{FF2B5EF4-FFF2-40B4-BE49-F238E27FC236}">
                <a16:creationId xmlns:a16="http://schemas.microsoft.com/office/drawing/2014/main" id="{5D5CFC9B-FADE-4BC5-AA14-8E85021EE6AE}"/>
              </a:ext>
            </a:extLst>
          </p:cNvPr>
          <p:cNvPicPr>
            <a:picLocks noChangeAspect="1"/>
          </p:cNvPicPr>
          <p:nvPr/>
        </p:nvPicPr>
        <p:blipFill rotWithShape="1">
          <a:blip r:embed="rId3"/>
          <a:srcRect l="1383" r="6990" b="-818"/>
          <a:stretch/>
        </p:blipFill>
        <p:spPr>
          <a:xfrm>
            <a:off x="163896" y="4065616"/>
            <a:ext cx="8816208" cy="2673731"/>
          </a:xfrm>
          <a:prstGeom prst="rect">
            <a:avLst/>
          </a:prstGeom>
        </p:spPr>
      </p:pic>
      <p:sp>
        <p:nvSpPr>
          <p:cNvPr id="8" name="Arrow: Right 7">
            <a:extLst>
              <a:ext uri="{FF2B5EF4-FFF2-40B4-BE49-F238E27FC236}">
                <a16:creationId xmlns:a16="http://schemas.microsoft.com/office/drawing/2014/main" id="{18C0A2AD-F4D9-4DFD-BDCF-4C0B97D898B0}"/>
              </a:ext>
            </a:extLst>
          </p:cNvPr>
          <p:cNvSpPr/>
          <p:nvPr/>
        </p:nvSpPr>
        <p:spPr>
          <a:xfrm rot="16200000">
            <a:off x="6380680" y="6080609"/>
            <a:ext cx="515007" cy="283779"/>
          </a:xfrm>
          <a:prstGeom prst="rightArrow">
            <a:avLst>
              <a:gd name="adj1" fmla="val 277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97A0ED-2E91-4530-A61C-50FB912A245A}"/>
              </a:ext>
            </a:extLst>
          </p:cNvPr>
          <p:cNvSpPr txBox="1"/>
          <p:nvPr/>
        </p:nvSpPr>
        <p:spPr>
          <a:xfrm>
            <a:off x="6246018" y="6032807"/>
            <a:ext cx="493986" cy="461665"/>
          </a:xfrm>
          <a:prstGeom prst="rect">
            <a:avLst/>
          </a:prstGeom>
          <a:noFill/>
        </p:spPr>
        <p:txBody>
          <a:bodyPr wrap="square" rtlCol="0">
            <a:spAutoFit/>
          </a:bodyPr>
          <a:lstStyle/>
          <a:p>
            <a:r>
              <a:rPr lang="en-US" sz="2400" b="1" dirty="0">
                <a:solidFill>
                  <a:srgbClr val="0070C0"/>
                </a:solidFill>
              </a:rPr>
              <a:t>N</a:t>
            </a:r>
          </a:p>
        </p:txBody>
      </p:sp>
    </p:spTree>
    <p:extLst>
      <p:ext uri="{BB962C8B-B14F-4D97-AF65-F5344CB8AC3E}">
        <p14:creationId xmlns:p14="http://schemas.microsoft.com/office/powerpoint/2010/main" val="167514867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1320-23-73   STH 11, </a:t>
            </a:r>
            <a:r>
              <a:rPr lang="en-US" dirty="0" err="1"/>
              <a:t>Wisconn</a:t>
            </a:r>
            <a:r>
              <a:rPr lang="en-US" dirty="0"/>
              <a:t> Valley Way to CTH H</a:t>
            </a:r>
          </a:p>
        </p:txBody>
      </p:sp>
      <p:pic>
        <p:nvPicPr>
          <p:cNvPr id="3" name="Picture 2">
            <a:extLst>
              <a:ext uri="{FF2B5EF4-FFF2-40B4-BE49-F238E27FC236}">
                <a16:creationId xmlns:a16="http://schemas.microsoft.com/office/drawing/2014/main" id="{71365A24-427E-4196-AB19-DF99E7A05D8E}"/>
              </a:ext>
            </a:extLst>
          </p:cNvPr>
          <p:cNvPicPr>
            <a:picLocks noChangeAspect="1"/>
          </p:cNvPicPr>
          <p:nvPr/>
        </p:nvPicPr>
        <p:blipFill>
          <a:blip r:embed="rId3"/>
          <a:stretch>
            <a:fillRect/>
          </a:stretch>
        </p:blipFill>
        <p:spPr>
          <a:xfrm>
            <a:off x="746234" y="1919923"/>
            <a:ext cx="7651532" cy="4845626"/>
          </a:xfrm>
          <a:prstGeom prst="rect">
            <a:avLst/>
          </a:prstGeom>
        </p:spPr>
      </p:pic>
    </p:spTree>
    <p:extLst>
      <p:ext uri="{BB962C8B-B14F-4D97-AF65-F5344CB8AC3E}">
        <p14:creationId xmlns:p14="http://schemas.microsoft.com/office/powerpoint/2010/main" val="1865418879"/>
      </p:ext>
    </p:extLst>
  </p:cSld>
  <p:clrMapOvr>
    <a:masterClrMapping/>
  </p:clrMapOvr>
  <p:transition spd="slow">
    <p:fade/>
  </p:transition>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2633</TotalTime>
  <Words>1217</Words>
  <Application>Microsoft Office PowerPoint</Application>
  <PresentationFormat>On-screen Show (4:3)</PresentationFormat>
  <Paragraphs>214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Narrow</vt:lpstr>
      <vt:lpstr>Calibri</vt:lpstr>
      <vt:lpstr>Wingdings</vt:lpstr>
      <vt:lpstr>WisDOT template standard screen gray background</vt:lpstr>
      <vt:lpstr>6-Year Plan Highlights</vt:lpstr>
      <vt:lpstr>Local 6-Year Program Overview</vt:lpstr>
      <vt:lpstr>PowerPoint Presentation</vt:lpstr>
      <vt:lpstr>PowerPoint Presentation</vt:lpstr>
      <vt:lpstr>PowerPoint Presentation</vt:lpstr>
      <vt:lpstr>State 6-Year Program Overview</vt:lpstr>
      <vt:lpstr>1320-23-70   STH 11, EFR to Wisconn Valley Way</vt:lpstr>
      <vt:lpstr>PowerPoint Presentation</vt:lpstr>
      <vt:lpstr>1320-23-73   STH 11, Wisconn Valley Way to CTH H</vt:lpstr>
      <vt:lpstr>PowerPoint Presentation</vt:lpstr>
      <vt:lpstr>PowerPoint Presentation</vt:lpstr>
      <vt:lpstr>PowerPoint Presentation</vt:lpstr>
      <vt:lpstr>PowerPoint Presentation</vt:lpstr>
      <vt:lpstr>PowerPoint Presentation</vt:lpstr>
      <vt:lpstr>1310-10-70   STH 50, IH-94 to 70th Street – Phase 1 / West Leg</vt:lpstr>
      <vt:lpstr>1310-10-70   STH 50, IH-94 to 74th Street – Phase 1 / West Leg (Cont.)</vt:lpstr>
      <vt:lpstr>1310-10-70   STH 50, IH-94 to 74th Street – Phase 1 / West Leg (Cont.)</vt:lpstr>
      <vt:lpstr>1310-10-70   STH 50, IH-94 to 74th Street – Phase 1 / West Leg (Cont.)</vt:lpstr>
      <vt:lpstr>1310-10-70   STH 50, IH-94 to 74th Street – Phase 1 / West Leg (Cont.)</vt:lpstr>
      <vt:lpstr>1310-10-71   STH 50, 70th Ave. to 43rd Ave. – Phase 2 / East Leg</vt:lpstr>
      <vt:lpstr>1310-10-71   STH 50, 70th Ave. to 43rd Ave. – Phase 2 / East Leg (Cont.)</vt:lpstr>
      <vt:lpstr>1310-10-71   STH 50, 70th Ave. to 43rd Ave. – Phase 2 / East Leg (Cont.)</vt:lpstr>
      <vt:lpstr>1310-10-71   STH 50, 70th Ave. to 43rd Ave. – Phase 2 / East Leg (Cont.)</vt:lpstr>
      <vt:lpstr>Potential Schedule Revisions to STH 50 Projects 1310-10-70 &amp; 1310-10-71: Combined Letting</vt:lpstr>
      <vt:lpstr>3240-13-60  STH 32, Shoreline Stabilization, Kenosha County</vt:lpstr>
      <vt:lpstr>3240-13-60  STH 32, Shoreline Stabilization, Kenosha County (Continued)</vt:lpstr>
      <vt:lpstr>3240-13-60  STH 32, Shoreline Stabilization, Kenosha County (Continued)</vt:lpstr>
      <vt:lpstr>3240-13-60  STH 32, Shoreline Stabilization, Kenosha County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KIRKPATRICK, MARY K</dc:creator>
  <cp:lastModifiedBy>Treazise, Michael - DOT</cp:lastModifiedBy>
  <cp:revision>161</cp:revision>
  <cp:lastPrinted>2019-02-13T22:06:47Z</cp:lastPrinted>
  <dcterms:created xsi:type="dcterms:W3CDTF">2017-03-13T20:15:47Z</dcterms:created>
  <dcterms:modified xsi:type="dcterms:W3CDTF">2019-02-13T22:36:58Z</dcterms:modified>
</cp:coreProperties>
</file>