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6" r:id="rId2"/>
    <p:sldId id="271" r:id="rId3"/>
    <p:sldId id="276" r:id="rId4"/>
    <p:sldId id="282" r:id="rId5"/>
    <p:sldId id="287" r:id="rId6"/>
    <p:sldId id="288" r:id="rId7"/>
    <p:sldId id="280" r:id="rId8"/>
    <p:sldId id="292" r:id="rId9"/>
    <p:sldId id="294" r:id="rId10"/>
    <p:sldId id="295" r:id="rId11"/>
    <p:sldId id="296" r:id="rId12"/>
    <p:sldId id="291" r:id="rId13"/>
    <p:sldId id="283" r:id="rId14"/>
    <p:sldId id="285" r:id="rId15"/>
    <p:sldId id="286" r:id="rId16"/>
    <p:sldId id="289" r:id="rId17"/>
    <p:sldId id="290" r:id="rId18"/>
    <p:sldId id="268" r:id="rId19"/>
    <p:sldId id="269" r:id="rId20"/>
    <p:sldId id="284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9D"/>
    <a:srgbClr val="253D92"/>
    <a:srgbClr val="213681"/>
    <a:srgbClr val="A7C2FF"/>
    <a:srgbClr val="2F4CB7"/>
    <a:srgbClr val="BFC9EF"/>
    <a:srgbClr val="4B68D1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79" autoAdjust="0"/>
    <p:restoredTop sz="87354" autoAdjust="0"/>
  </p:normalViewPr>
  <p:slideViewPr>
    <p:cSldViewPr>
      <p:cViewPr varScale="1">
        <p:scale>
          <a:sx n="115" d="100"/>
          <a:sy n="115" d="100"/>
        </p:scale>
        <p:origin x="10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-444" y="49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939AE3-00CD-4FD0-BCED-E326E0CA4601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54F1F3-ABB3-4E1F-BE6B-18F6A23AEB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56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EB65BF-3A2C-4C25-B4EA-7DE9A0872EDF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9" tIns="45190" rIns="90379" bIns="4519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2" y="4416104"/>
            <a:ext cx="5609576" cy="4182440"/>
          </a:xfrm>
          <a:prstGeom prst="rect">
            <a:avLst/>
          </a:prstGeom>
        </p:spPr>
        <p:txBody>
          <a:bodyPr vert="horz" lIns="90379" tIns="45190" rIns="90379" bIns="451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BC254D-4359-45DA-A134-46B9BA4226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5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C254D-4359-45DA-A134-46B9BA4226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53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Document Southeast Freeway team (SEF) practices, processes and workflows from previous projects. This includes, but is not limited to: data collection, data processing, plan preparation work flows, software tools used for various workflows, delivery requirements,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C254D-4359-45DA-A134-46B9BA4226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70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C254D-4359-45DA-A134-46B9BA4226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7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C254D-4359-45DA-A134-46B9BA4226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7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Cover  topics not yet addressed in prior slides, include them as appropriate.</a:t>
            </a:r>
          </a:p>
          <a:p>
            <a:endParaRPr lang="en-US"/>
          </a:p>
          <a:p>
            <a:r>
              <a:rPr lang="en-US"/>
              <a:t>The amount of information should be relevant to allowable time and audience.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BC077-D707-40B7-9698-BEA7A417DC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1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Changes / Next Steps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Updated policy and delegated the review and approval responsibility to the regions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Developed job aids to enable seamless transition to the regions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BTS Utility Unit will conduct audits of region records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Identify and document weak areas, if any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Develop a plan to get back on track: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Update job aids and policy as needed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Conduct training as needed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97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 Liedtke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2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20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72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their new program to request locates on-line that replaces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TelDig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My understanding is that it’s a big upgrade in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backround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for the users it will look similar.  It also adds other types of locate requests i.e., project tickets.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C254D-4359-45DA-A134-46B9BA42265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97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Before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well prepared with content. Know facts and figures and your audience.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Everyone should be able to read the slides but if NOT, read it to them. Otherwise don’t include it.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Do a final check on microphone and other equipment well before the start time.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Practice the presentation aloud several times. Feel comfortable.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Drink fluids and do something to relax you.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During presentation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Smile and be confident. 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Introduce yourself and the organization.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Speak with energy, clearly, and in a reasonable volume so everyone can hear you.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Do not read each line on the slide show – use your own wording and add in examples or additional information which will aid in comprehension.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Talk “friendly” and with the attitude that you are here to provide information and assistance. Have a “win/win” attitude.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make an error, politely clarify or correct it. Move on quickly and don’t dwell on it.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can’t answer a question, politely indicate you don’t have the information available. Indicate that you will follow-up individually with the requestor. 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After presentation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available for follow up.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 prepared for additional comments, questions or clarifications.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Maintain composure.</a:t>
            </a:r>
          </a:p>
          <a:p>
            <a:pPr marL="232943" indent="-232943"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If you make a promise, be sure to follow up quickly or reassign if appropriate.</a:t>
            </a:r>
          </a:p>
        </p:txBody>
      </p:sp>
    </p:spTree>
    <p:extLst>
      <p:ext uri="{BB962C8B-B14F-4D97-AF65-F5344CB8AC3E}">
        <p14:creationId xmlns:p14="http://schemas.microsoft.com/office/powerpoint/2010/main" val="218134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3206E4DB-B11B-4E1E-91F8-6F5825366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E1633E8-349F-4C7B-8742-E9A01253E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1C83D39C-732C-4958-A213-9223A13773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B7411F5-02C4-4FD8-90FF-9CDD21428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B98E053E-FE50-445A-99E0-6D852DBB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7FCEF6F-7CBA-4CD4-B1A6-25B779324F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5473E1D-6A3D-4C08-8CAE-A358C4EEA7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236890696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347055594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11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sconsindot.gov/Pages/doing-bus/eng-consultants/cnslt-rsrces/util/utilnewsletter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source=images&amp;cd=&amp;cad=rja&amp;uact=8&amp;ved=2ahUKEwiJ-4TPy5jgAhVQ_oMKHQYhBcsQjRx6BAgBEAU&amp;url=http://vision.co.uk/divisions/surveying/3d-utility-surveys&amp;psig=AOvVaw1uMA7eAKdtHAvgiKVuiKZA&amp;ust=154904366936698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eremy.Iwen@dot.wi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sc.jobs/public/job_view.asp?annoid=93509&amp;jobid=93023&amp;org=395&amp;class=94290&amp;index=tru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nise.foster@wisconsin.gov" TargetMode="External"/><Relationship Id="rId4" Type="http://schemas.openxmlformats.org/officeDocument/2006/relationships/hyperlink" Target="2019%20Intern%20Flyer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686800" cy="3048000"/>
          </a:xfrm>
        </p:spPr>
        <p:txBody>
          <a:bodyPr>
            <a:noAutofit/>
          </a:bodyPr>
          <a:lstStyle/>
          <a:p>
            <a:pPr algn="ctr"/>
            <a:br>
              <a:rPr lang="en-US" sz="36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2019 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REGIONAL UTILITY CONFERENCES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BUREAU OF TECHNICAL SERVICES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UTILITY UNIT - UPDATE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67" y="218407"/>
            <a:ext cx="7886700" cy="1270528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effectLst/>
              </a:rPr>
              <a:t>Utility Coordination Newsletter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28650" y="1335186"/>
            <a:ext cx="7886700" cy="5233467"/>
          </a:xfrm>
        </p:spPr>
        <p:txBody>
          <a:bodyPr/>
          <a:lstStyle/>
          <a:p>
            <a:r>
              <a:rPr lang="en-US" sz="3500" dirty="0">
                <a:solidFill>
                  <a:schemeClr val="bg2">
                    <a:lumMod val="10000"/>
                  </a:schemeClr>
                </a:solidFill>
              </a:rPr>
              <a:t>Purpose</a:t>
            </a:r>
          </a:p>
          <a:p>
            <a:pPr lvl="1"/>
            <a:r>
              <a:rPr lang="en-US" sz="3100" dirty="0"/>
              <a:t>Provide updates pertaining to WisDOT utility coordination and related WisDOT programs</a:t>
            </a:r>
          </a:p>
          <a:p>
            <a:pPr lvl="1"/>
            <a:r>
              <a:rPr lang="en-US" sz="3100" dirty="0"/>
              <a:t>Utility industry updates </a:t>
            </a:r>
          </a:p>
          <a:p>
            <a:pPr marL="457200" lvl="1" indent="0">
              <a:buNone/>
            </a:pPr>
            <a:endParaRPr lang="en-US" sz="3100" dirty="0"/>
          </a:p>
          <a:p>
            <a:r>
              <a:rPr lang="en-US" sz="3500" dirty="0">
                <a:solidFill>
                  <a:schemeClr val="bg2">
                    <a:lumMod val="10000"/>
                  </a:schemeClr>
                </a:solidFill>
              </a:rPr>
              <a:t>Intended audience</a:t>
            </a:r>
          </a:p>
          <a:p>
            <a:pPr lvl="1"/>
            <a:r>
              <a:rPr lang="en-US" sz="3100" dirty="0"/>
              <a:t>WisDOT utility coordination staff, associates and business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5652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67" y="218407"/>
            <a:ext cx="7886700" cy="1270528"/>
          </a:xfrm>
        </p:spPr>
        <p:txBody>
          <a:bodyPr/>
          <a:lstStyle/>
          <a:p>
            <a:r>
              <a:rPr lang="en-US"/>
              <a:t>Utility Coordination Newsletter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28650" y="1335186"/>
            <a:ext cx="7886700" cy="5233467"/>
          </a:xfrm>
        </p:spPr>
        <p:txBody>
          <a:bodyPr/>
          <a:lstStyle/>
          <a:p>
            <a:r>
              <a:rPr lang="en-US" sz="3500" dirty="0"/>
              <a:t>The newsletter is published online at:</a:t>
            </a:r>
          </a:p>
          <a:p>
            <a:pPr lvl="1"/>
            <a:r>
              <a:rPr lang="en-US" sz="3100" dirty="0">
                <a:hlinkClick r:id="rId3"/>
              </a:rPr>
              <a:t>https://wisconsindot.gov/Pages/doing-bus/eng-consultants/cnslt-rsrces/util/utilnewsletter.aspx</a:t>
            </a:r>
            <a:endParaRPr lang="en-US" sz="3100" dirty="0"/>
          </a:p>
          <a:p>
            <a:pPr lvl="1"/>
            <a:endParaRPr lang="en-US" sz="3100" dirty="0"/>
          </a:p>
          <a:p>
            <a:r>
              <a:rPr lang="en-US" sz="3500" dirty="0"/>
              <a:t>To receive updates, subscribe here:</a:t>
            </a:r>
          </a:p>
          <a:p>
            <a:endParaRPr lang="en-US" sz="3100" dirty="0"/>
          </a:p>
          <a:p>
            <a:endParaRPr lang="en-US" sz="35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F3B4E0-94A6-47B9-A351-C9A89AC42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238" y="4091197"/>
            <a:ext cx="6809524" cy="2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0452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8E5E-28BE-4FB6-8BEB-359642D44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0" y="0"/>
            <a:ext cx="3810000" cy="60959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DIGGERS HOTLINE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23DBB-1E02-4E65-B839-976190B05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10600" cy="5756695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2">
                    <a:lumMod val="10000"/>
                  </a:schemeClr>
                </a:solidFill>
              </a:rPr>
              <a:t>Andy DeVos (BTS Statewide Utility Project Coordinator) joined the Diggers Hotline Advisory Board (AB)</a:t>
            </a:r>
          </a:p>
          <a:p>
            <a:pPr lvl="0" algn="l"/>
            <a:endParaRPr lang="en-US" sz="800" dirty="0">
              <a:solidFill>
                <a:schemeClr val="bg2">
                  <a:lumMod val="10000"/>
                </a:scheme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2">
                    <a:lumMod val="10000"/>
                  </a:schemeClr>
                </a:solidFill>
              </a:rPr>
              <a:t>The AB meets 6 times a year in New Berlin.  The AB meets right after the Diggers Hotline Board of Directors meeting.</a:t>
            </a:r>
          </a:p>
          <a:p>
            <a:pPr lvl="0" algn="l"/>
            <a:endParaRPr lang="en-US" sz="800" dirty="0">
              <a:solidFill>
                <a:schemeClr val="bg2">
                  <a:lumMod val="10000"/>
                </a:scheme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2">
                    <a:lumMod val="10000"/>
                  </a:schemeClr>
                </a:solidFill>
              </a:rPr>
              <a:t>On January 9th, 2019 Diggers Hotline rolled out the new </a:t>
            </a:r>
            <a:r>
              <a:rPr lang="en-US" sz="2300" dirty="0" err="1">
                <a:solidFill>
                  <a:schemeClr val="bg2">
                    <a:lumMod val="10000"/>
                  </a:schemeClr>
                </a:solidFill>
              </a:rPr>
              <a:t>Geocall</a:t>
            </a:r>
            <a:r>
              <a:rPr lang="en-US" sz="23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bg2">
                    <a:lumMod val="10000"/>
                  </a:schemeClr>
                </a:solidFill>
              </a:rPr>
              <a:t>ProPortal</a:t>
            </a:r>
            <a:r>
              <a:rPr lang="en-US" sz="2300" dirty="0">
                <a:solidFill>
                  <a:schemeClr val="bg2">
                    <a:lumMod val="10000"/>
                  </a:schemeClr>
                </a:solidFill>
              </a:rPr>
              <a:t> on-line ticket request program.</a:t>
            </a:r>
          </a:p>
          <a:p>
            <a:pPr lvl="0" algn="l"/>
            <a:endParaRPr lang="en-US" sz="800" dirty="0">
              <a:solidFill>
                <a:schemeClr val="bg2">
                  <a:lumMod val="10000"/>
                </a:scheme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2">
                    <a:lumMod val="10000"/>
                  </a:schemeClr>
                </a:solidFill>
              </a:rPr>
              <a:t>One of the new features of the new program is the “No-Show” ticket option.  If a utility facility isn’t located in the required time frame a “No-Show” ticket can be filed with Diggers Hotline which notifies the utilities that still need to locate their facilities.</a:t>
            </a:r>
          </a:p>
          <a:p>
            <a:pPr lvl="0" algn="l"/>
            <a:endParaRPr lang="en-US" sz="800" dirty="0">
              <a:solidFill>
                <a:schemeClr val="bg2">
                  <a:lumMod val="10000"/>
                </a:schemeClr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2">
                    <a:lumMod val="10000"/>
                  </a:schemeClr>
                </a:solidFill>
              </a:rPr>
              <a:t>Diggers Hotline will be tracking the “No-Show” tickets and reporting out the results at the AB meetings.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74290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1"/>
            <a:ext cx="7772400" cy="1447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WisDOT Utility </a:t>
            </a:r>
            <a:br>
              <a:rPr lang="en-US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3D Initiative</a:t>
            </a:r>
          </a:p>
        </p:txBody>
      </p:sp>
      <p:pic>
        <p:nvPicPr>
          <p:cNvPr id="4" name="Picture 3" descr="XYZCoor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943"/>
            <a:ext cx="2520758" cy="2563483"/>
          </a:xfrm>
          <a:prstGeom prst="rect">
            <a:avLst/>
          </a:prstGeom>
        </p:spPr>
      </p:pic>
      <p:pic>
        <p:nvPicPr>
          <p:cNvPr id="1026" name="Picture 2" descr="Related image">
            <a:hlinkClick r:id="rId4"/>
            <a:extLst>
              <a:ext uri="{FF2B5EF4-FFF2-40B4-BE49-F238E27FC236}">
                <a16:creationId xmlns:a16="http://schemas.microsoft.com/office/drawing/2014/main" id="{3363C6BE-928D-4A01-A8F4-E783CA55C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72" y="1828800"/>
            <a:ext cx="635923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A23728-A312-46EB-BEB0-ABF0CE910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411F5-02C4-4FD8-90FF-9CDD21428A4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9F9C4-D87E-45DC-BFED-AB8D173F704E}"/>
              </a:ext>
            </a:extLst>
          </p:cNvPr>
          <p:cNvSpPr txBox="1"/>
          <p:nvPr/>
        </p:nvSpPr>
        <p:spPr>
          <a:xfrm>
            <a:off x="800100" y="1524000"/>
            <a:ext cx="7239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Investigate 3D data and its Usefulness, Viability, and Return on Investment for utilization in Civil 3D.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Run clash detection</a:t>
            </a:r>
          </a:p>
          <a:p>
            <a:endParaRPr lang="en-US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Document Southeast Freeway team practices, processes and workflows from previous projects. </a:t>
            </a:r>
            <a:endParaRPr lang="en-US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96DA13-8A3F-4EDD-8466-A6452908CE02}"/>
              </a:ext>
            </a:extLst>
          </p:cNvPr>
          <p:cNvSpPr txBox="1">
            <a:spLocks/>
          </p:cNvSpPr>
          <p:nvPr/>
        </p:nvSpPr>
        <p:spPr>
          <a:xfrm>
            <a:off x="1066800" y="381000"/>
            <a:ext cx="7162800" cy="867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rgbClr val="002F9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WisDOT Utility 3D Initiative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04F07-5360-4EC4-8042-C815CA604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82" y="4534110"/>
            <a:ext cx="699867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2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A23728-A312-46EB-BEB0-ABF0CE910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411F5-02C4-4FD8-90FF-9CDD21428A4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9F9C4-D87E-45DC-BFED-AB8D173F704E}"/>
              </a:ext>
            </a:extLst>
          </p:cNvPr>
          <p:cNvSpPr txBox="1"/>
          <p:nvPr/>
        </p:nvSpPr>
        <p:spPr>
          <a:xfrm>
            <a:off x="152401" y="762000"/>
            <a:ext cx="7620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Evaluation of 3D utility survey data collection and transfer from permits issued by WisDOT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Transfer data from utility company personnel and subcontractors for use in </a:t>
            </a:r>
            <a:r>
              <a:rPr lang="en-US" sz="2400" dirty="0" err="1"/>
              <a:t>C3D</a:t>
            </a:r>
            <a:r>
              <a:rPr lang="en-US" sz="2400" dirty="0"/>
              <a:t> and 3D models used by the contractors.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Determination of the appropriate construction projects to utilize 3D utility survey data collection and transfer.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NEED </a:t>
            </a:r>
            <a:r>
              <a:rPr lang="en-US" sz="2400" b="1" i="1" dirty="0">
                <a:solidFill>
                  <a:srgbClr val="FF0000"/>
                </a:solidFill>
              </a:rPr>
              <a:t>YOUR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 HELP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have used 3D survey techniques on any non-DOT projects we would like to know about it</a:t>
            </a:r>
          </a:p>
          <a:p>
            <a:pPr lvl="1"/>
            <a:endParaRPr lang="en-US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10FFBD-5DDF-4712-BE79-C3005848A614}"/>
              </a:ext>
            </a:extLst>
          </p:cNvPr>
          <p:cNvSpPr txBox="1">
            <a:spLocks/>
          </p:cNvSpPr>
          <p:nvPr/>
        </p:nvSpPr>
        <p:spPr>
          <a:xfrm>
            <a:off x="1147673" y="150042"/>
            <a:ext cx="7162800" cy="867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rgbClr val="002F9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WisDOT Utility 3D Initiative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8109B-3849-4E8F-A888-B82D369F7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169911"/>
            <a:ext cx="3361425" cy="168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4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A23728-A312-46EB-BEB0-ABF0CE910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411F5-02C4-4FD8-90FF-9CDD21428A4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10FFBD-5DDF-4712-BE79-C3005848A614}"/>
              </a:ext>
            </a:extLst>
          </p:cNvPr>
          <p:cNvSpPr txBox="1">
            <a:spLocks/>
          </p:cNvSpPr>
          <p:nvPr/>
        </p:nvSpPr>
        <p:spPr>
          <a:xfrm>
            <a:off x="1147673" y="150042"/>
            <a:ext cx="6319927" cy="867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rgbClr val="002F9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Utility Fee Owned Land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48F1F-F29E-491A-8F15-077B3F6276F0}"/>
              </a:ext>
            </a:extLst>
          </p:cNvPr>
          <p:cNvSpPr/>
          <p:nvPr/>
        </p:nvSpPr>
        <p:spPr>
          <a:xfrm>
            <a:off x="381000" y="1134938"/>
            <a:ext cx="31126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 Energies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1197-00-00,20,70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Title: Spooner - Minong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Limits: Trego Interchange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Highway: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USH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53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County: Washburn 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6F0B1-0606-4DE3-90B4-E8DCEB1264A2}"/>
              </a:ext>
            </a:extLst>
          </p:cNvPr>
          <p:cNvSpPr/>
          <p:nvPr/>
        </p:nvSpPr>
        <p:spPr>
          <a:xfrm>
            <a:off x="3934005" y="3812594"/>
            <a:ext cx="434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Eau Claire Energy Cooperative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7080-01-02,22,72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Title: Eau Claire - Fall Creek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Limits: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Elco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Rd To Oak Knoll Rd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Highway: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USH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12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County: Eau Claire 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976351-B00F-4E35-BB5E-88E26D3B58F3}"/>
              </a:ext>
            </a:extLst>
          </p:cNvPr>
          <p:cNvSpPr/>
          <p:nvPr/>
        </p:nvSpPr>
        <p:spPr>
          <a:xfrm>
            <a:off x="3886200" y="1143564"/>
            <a:ext cx="495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West Wisconsin </a:t>
            </a:r>
            <a:r>
              <a:rPr lang="en-US" sz="2400" b="1" u="sng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Telcom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Cooperative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7090-00-04,24,74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Title: Menomonie - Eau Claire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Limits: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CTH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EE/Town Hall Road Intersection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Highway: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USH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12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County: Eau Claire 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94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A23728-A312-46EB-BEB0-ABF0CE910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411F5-02C4-4FD8-90FF-9CDD21428A4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10FFBD-5DDF-4712-BE79-C3005848A614}"/>
              </a:ext>
            </a:extLst>
          </p:cNvPr>
          <p:cNvSpPr txBox="1">
            <a:spLocks/>
          </p:cNvSpPr>
          <p:nvPr/>
        </p:nvSpPr>
        <p:spPr>
          <a:xfrm>
            <a:off x="1147673" y="150042"/>
            <a:ext cx="6319927" cy="867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rgbClr val="002F9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rgbClr val="002F9D"/>
                </a:solidFill>
                <a:latin typeface="Arial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Utility </a:t>
            </a:r>
            <a:r>
              <a:rPr lang="en-US" u="sng" dirty="0">
                <a:solidFill>
                  <a:schemeClr val="bg2">
                    <a:lumMod val="10000"/>
                  </a:schemeClr>
                </a:solidFill>
              </a:rPr>
              <a:t>Fee Owned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0E42B3-0A6F-414B-8089-55F71B81ADDA}"/>
              </a:ext>
            </a:extLst>
          </p:cNvPr>
          <p:cNvSpPr txBox="1"/>
          <p:nvPr/>
        </p:nvSpPr>
        <p:spPr>
          <a:xfrm>
            <a:off x="497457" y="914400"/>
            <a:ext cx="7924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WisDOT Regional Real Estate and Utility Coordination staff need to work closely together with the affected Utility Company.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WisDOT Office of General Counsel has been providing guidance.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acquisition has been unique and needs to be analyzed.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acquisition amount from Real Estate and the Utility Relocation costs are analyzed and whatever amount is most advantageous to the Utility Company will be the suggested compensation.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148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irwaonline.org/eweb/upload/IRWA_Logos/IRWA_logo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2438400" cy="1687842"/>
          </a:xfrm>
          <a:prstGeom prst="rect">
            <a:avLst/>
          </a:prstGeom>
          <a:noFill/>
        </p:spPr>
      </p:pic>
      <p:pic>
        <p:nvPicPr>
          <p:cNvPr id="7" name="Picture 4" descr="http://t1.gstatic.com/images?q=tbn:ANd9GcSbxNQYmqN37i0I4_FSdCpepwGYF0C2fm2fr5Caipp4cuE5BxT7Df2x6JTI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04800"/>
            <a:ext cx="2057400" cy="20574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1564243"/>
            <a:ext cx="8915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2019 Meeting Dates: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endParaRPr lang="en-US" sz="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Thursday April 4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</a:rPr>
              <a:t>th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, 2019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Thursday August 8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</a:rPr>
              <a:t>th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, 2019</a:t>
            </a:r>
            <a:endParaRPr lang="en-US" sz="800" b="1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Thursday, November 7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</a:rPr>
              <a:t>th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,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endParaRPr lang="en-US" sz="800" b="1" dirty="0"/>
          </a:p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Location: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/>
              <a:t>State Patrol Building, </a:t>
            </a:r>
            <a:r>
              <a:rPr lang="en-US" sz="2800" u="sng" dirty="0"/>
              <a:t>851 S. ROLLING MEADOWS DRIVE,</a:t>
            </a:r>
            <a:r>
              <a:rPr lang="en-US" sz="2800" dirty="0"/>
              <a:t> Fond du Lac, WI</a:t>
            </a:r>
          </a:p>
          <a:p>
            <a:endParaRPr lang="en-US" sz="800" b="1" dirty="0"/>
          </a:p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Time: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/>
              <a:t>9:30 a.m</a:t>
            </a:r>
            <a:r>
              <a:rPr lang="en-US" sz="3200" dirty="0"/>
              <a:t>.</a:t>
            </a:r>
          </a:p>
          <a:p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88392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F9D"/>
                </a:solidFill>
              </a:rPr>
              <a:t>ANNUAL </a:t>
            </a:r>
            <a:br>
              <a:rPr lang="en-US" sz="4000" b="1" dirty="0">
                <a:solidFill>
                  <a:srgbClr val="002F9D"/>
                </a:solidFill>
              </a:rPr>
            </a:br>
            <a:r>
              <a:rPr lang="en-US" sz="4000" b="1" dirty="0">
                <a:solidFill>
                  <a:srgbClr val="002F9D"/>
                </a:solidFill>
              </a:rPr>
              <a:t>UTILITY CONFERENCES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610600" cy="39624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5100" b="1" dirty="0">
                <a:solidFill>
                  <a:schemeClr val="bg2">
                    <a:lumMod val="10000"/>
                  </a:schemeClr>
                </a:solidFill>
              </a:rPr>
              <a:t>2019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5100" b="1" dirty="0">
                <a:solidFill>
                  <a:schemeClr val="bg2">
                    <a:lumMod val="10000"/>
                  </a:schemeClr>
                </a:solidFill>
              </a:rPr>
              <a:t>Northwest Region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5100" b="1" dirty="0">
                <a:solidFill>
                  <a:schemeClr val="bg2">
                    <a:lumMod val="10000"/>
                  </a:schemeClr>
                </a:solidFill>
              </a:rPr>
              <a:t>Northcentral Region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5100" b="1" dirty="0">
                <a:solidFill>
                  <a:schemeClr val="bg2">
                    <a:lumMod val="10000"/>
                  </a:schemeClr>
                </a:solidFill>
              </a:rPr>
              <a:t>Southeast Region</a:t>
            </a:r>
          </a:p>
          <a:p>
            <a:pPr lvl="1" algn="l">
              <a:buFont typeface="Arial" pitchFamily="34" charset="0"/>
              <a:buChar char="•"/>
            </a:pPr>
            <a:endParaRPr lang="en-US" sz="5100" b="1" dirty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en-US" sz="5100" b="1" dirty="0">
                <a:solidFill>
                  <a:schemeClr val="bg2">
                    <a:lumMod val="10000"/>
                  </a:schemeClr>
                </a:solidFill>
              </a:rPr>
              <a:t>2020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5100" b="1" dirty="0">
                <a:solidFill>
                  <a:schemeClr val="bg2">
                    <a:lumMod val="10000"/>
                  </a:schemeClr>
                </a:solidFill>
              </a:rPr>
              <a:t>Statewide Utility Conference</a:t>
            </a:r>
          </a:p>
          <a:p>
            <a:pPr algn="l"/>
            <a:endParaRPr lang="en-US" sz="5100" b="1" dirty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en-US" sz="5100" b="1" dirty="0">
                <a:solidFill>
                  <a:schemeClr val="bg2">
                    <a:lumMod val="10000"/>
                  </a:schemeClr>
                </a:solidFill>
              </a:rPr>
              <a:t>2021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5100" b="1" dirty="0">
                <a:solidFill>
                  <a:schemeClr val="bg2">
                    <a:lumMod val="10000"/>
                  </a:schemeClr>
                </a:solidFill>
              </a:rPr>
              <a:t>Northeast Region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5100" b="1" dirty="0">
                <a:solidFill>
                  <a:schemeClr val="bg2">
                    <a:lumMod val="10000"/>
                  </a:schemeClr>
                </a:solidFill>
              </a:rPr>
              <a:t>Southwest Region</a:t>
            </a:r>
          </a:p>
          <a:p>
            <a:pPr lvl="1" algn="l">
              <a:buFont typeface="Arial" pitchFamily="34" charset="0"/>
              <a:buChar char="•"/>
            </a:pPr>
            <a:endParaRPr lang="en-US" sz="5100" b="1" dirty="0">
              <a:solidFill>
                <a:schemeClr val="bg2">
                  <a:lumMod val="10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6" y="-152400"/>
            <a:ext cx="8229600" cy="1143000"/>
          </a:xfrm>
        </p:spPr>
        <p:txBody>
          <a:bodyPr>
            <a:noAutofit/>
          </a:bodyPr>
          <a:lstStyle/>
          <a:p>
            <a:pPr hangingPunct="0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Central Office – Bureau of Technical Services</a:t>
            </a:r>
            <a:b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Acquisition and Services Section - Utility Unit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16" y="920889"/>
            <a:ext cx="3858684" cy="5562600"/>
          </a:xfrm>
        </p:spPr>
        <p:txBody>
          <a:bodyPr>
            <a:normAutofit fontScale="25000" lnSpcReduction="20000"/>
          </a:bodyPr>
          <a:lstStyle/>
          <a:p>
            <a:pPr hangingPunct="0">
              <a:buNone/>
            </a:pPr>
            <a:r>
              <a:rPr lang="en-US" sz="9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Norman Pawelczyk</a:t>
            </a:r>
            <a:endParaRPr lang="en-US" sz="9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en-US" sz="9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Technical Services</a:t>
            </a:r>
          </a:p>
          <a:p>
            <a:pPr hangingPunct="0">
              <a:buNone/>
            </a:pPr>
            <a:r>
              <a:rPr lang="en-US" sz="9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Section Chief</a:t>
            </a:r>
          </a:p>
          <a:p>
            <a:pPr hangingPunct="0">
              <a:buNone/>
            </a:pPr>
            <a:r>
              <a:rPr lang="en-US" sz="9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608-266-2362</a:t>
            </a:r>
          </a:p>
          <a:p>
            <a:pPr hangingPunct="0">
              <a:buNone/>
            </a:pPr>
            <a:r>
              <a:rPr lang="en-US" sz="9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608-516-6355 (c)</a:t>
            </a:r>
          </a:p>
          <a:p>
            <a:pPr lvl="1">
              <a:buNone/>
            </a:pPr>
            <a:endParaRPr lang="en-US" sz="9600" u="sng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  <a:hlinkClick r:id="rId3"/>
            </a:endParaRPr>
          </a:p>
          <a:p>
            <a:pPr hangingPunct="0">
              <a:buNone/>
            </a:pPr>
            <a:r>
              <a:rPr lang="en-US" sz="96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Michael Baumann</a:t>
            </a:r>
            <a:endParaRPr lang="en-US" sz="9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en-US" sz="9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Statewide Utility Engineer</a:t>
            </a:r>
          </a:p>
          <a:p>
            <a:pPr hangingPunct="0">
              <a:buNone/>
            </a:pPr>
            <a:r>
              <a:rPr lang="en-US" sz="9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608-267-4461</a:t>
            </a:r>
          </a:p>
          <a:p>
            <a:pPr>
              <a:buNone/>
            </a:pPr>
            <a:r>
              <a:rPr lang="en-US" sz="9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608-219-5109 (c)</a:t>
            </a:r>
          </a:p>
          <a:p>
            <a:pPr hangingPunct="0">
              <a:buNone/>
            </a:pPr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hangingPunct="0">
              <a:buNone/>
            </a:pPr>
            <a:r>
              <a:rPr lang="en-US" sz="9600" b="1" u="sng" dirty="0">
                <a:solidFill>
                  <a:srgbClr val="002F9D"/>
                </a:solidFill>
                <a:latin typeface="Arial" pitchFamily="34" charset="0"/>
                <a:cs typeface="Arial" pitchFamily="34" charset="0"/>
              </a:rPr>
              <a:t>Abby Schmidt</a:t>
            </a:r>
            <a:endParaRPr lang="en-US" sz="9600" b="1" dirty="0">
              <a:solidFill>
                <a:srgbClr val="002F9D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Statewide Utility Engineer</a:t>
            </a:r>
          </a:p>
          <a:p>
            <a:pPr>
              <a:buNone/>
            </a:pPr>
            <a:r>
              <a:rPr lang="en-US" sz="9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608-266-0319</a:t>
            </a:r>
          </a:p>
          <a:p>
            <a:pPr>
              <a:buNone/>
            </a:pPr>
            <a:r>
              <a:rPr lang="en-US" sz="9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608-286-0774 (c)</a:t>
            </a:r>
          </a:p>
          <a:p>
            <a:pPr>
              <a:buNone/>
            </a:pPr>
            <a:endParaRPr lang="en-US" sz="96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hangingPunct="0">
              <a:buNone/>
            </a:pPr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hangingPunct="0">
              <a:buNone/>
            </a:pPr>
            <a:r>
              <a:rPr lang="en-US" dirty="0"/>
              <a:t> 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2366" y="762001"/>
            <a:ext cx="361103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buNone/>
            </a:pPr>
            <a:r>
              <a:rPr lang="en-US" sz="24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Connie Bruns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Statewide Utility Projects Coordinator</a:t>
            </a:r>
          </a:p>
          <a:p>
            <a:pPr hangingPunct="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608-266-3832</a:t>
            </a:r>
          </a:p>
          <a:p>
            <a:pPr hangingPunct="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608-516-6357 (c)</a:t>
            </a:r>
          </a:p>
          <a:p>
            <a:pPr hangingPunct="0"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hangingPunct="0">
              <a:buNone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u="sng" dirty="0">
                <a:solidFill>
                  <a:srgbClr val="002F9D"/>
                </a:solidFill>
                <a:latin typeface="Arial" pitchFamily="34" charset="0"/>
                <a:cs typeface="Arial" pitchFamily="34" charset="0"/>
              </a:rPr>
              <a:t>Andy Devos</a:t>
            </a:r>
            <a:endParaRPr lang="en-US" sz="2400" b="1" dirty="0">
              <a:solidFill>
                <a:srgbClr val="002F9D"/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Statewide Utility Projects Coordinator</a:t>
            </a:r>
          </a:p>
          <a:p>
            <a:pPr hangingPunct="0"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608-267-0307</a:t>
            </a:r>
          </a:p>
          <a:p>
            <a:pPr hangingPunct="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608-228-4337 (c)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n-US" sz="2400" b="1" u="sng" dirty="0">
                <a:solidFill>
                  <a:srgbClr val="213681"/>
                </a:solidFill>
                <a:latin typeface="Arial" pitchFamily="34" charset="0"/>
                <a:cs typeface="Arial" pitchFamily="34" charset="0"/>
              </a:rPr>
              <a:t>Gayle Lindenberg</a:t>
            </a:r>
          </a:p>
          <a:p>
            <a:pPr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Central Office Consultant</a:t>
            </a:r>
          </a:p>
          <a:p>
            <a:pPr hangingPunct="0"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920-544-4469</a:t>
            </a:r>
          </a:p>
          <a:p>
            <a:pPr hangingPunct="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920-639-4876 (c)</a:t>
            </a:r>
          </a:p>
          <a:p>
            <a:pPr hangingPunct="0"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buNone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73500"/>
          </a:xfrm>
        </p:spPr>
        <p:txBody>
          <a:bodyPr/>
          <a:lstStyle/>
          <a:p>
            <a:pPr algn="ctr">
              <a:buNone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Norman Pawelczyk</a:t>
            </a:r>
          </a:p>
          <a:p>
            <a:pPr algn="ctr">
              <a:buNone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Bureau of Technical Services</a:t>
            </a:r>
          </a:p>
          <a:p>
            <a:pPr algn="ctr">
              <a:buNone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Acquisition &amp; Services Unit Chief</a:t>
            </a:r>
          </a:p>
          <a:p>
            <a:pPr algn="ctr">
              <a:buNone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(Desk) 608-266-2362</a:t>
            </a:r>
          </a:p>
          <a:p>
            <a:pPr algn="ctr">
              <a:buNone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(Cell) 608-516-6355</a:t>
            </a:r>
          </a:p>
          <a:p>
            <a:pPr marL="109537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633E8-349F-4C7B-8742-E9A01253ECE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2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73383"/>
            <a:ext cx="8229600" cy="3352800"/>
          </a:xfrm>
        </p:spPr>
        <p:txBody>
          <a:bodyPr/>
          <a:lstStyle/>
          <a:p>
            <a:r>
              <a:rPr lang="en-US" sz="2400" u="sng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2400" u="sng" dirty="0" err="1">
                <a:solidFill>
                  <a:srgbClr val="002060"/>
                </a:solidFill>
                <a:hlinkClick r:id="rId3"/>
              </a:rPr>
              <a:t>wisc.jobs</a:t>
            </a:r>
            <a:r>
              <a:rPr lang="en-US" sz="2400" u="sng" dirty="0">
                <a:solidFill>
                  <a:srgbClr val="002060"/>
                </a:solidFill>
                <a:hlinkClick r:id="rId3"/>
              </a:rPr>
              <a:t>/public/</a:t>
            </a:r>
            <a:r>
              <a:rPr lang="en-US" sz="2400" u="sng" dirty="0" err="1">
                <a:solidFill>
                  <a:srgbClr val="002060"/>
                </a:solidFill>
                <a:hlinkClick r:id="rId3"/>
              </a:rPr>
              <a:t>job_view.asp?annoid</a:t>
            </a:r>
            <a:r>
              <a:rPr lang="en-US" sz="2400" u="sng" dirty="0">
                <a:solidFill>
                  <a:srgbClr val="002060"/>
                </a:solidFill>
                <a:hlinkClick r:id="rId3"/>
              </a:rPr>
              <a:t>=</a:t>
            </a:r>
            <a:r>
              <a:rPr lang="en-US" sz="2400" u="sng" dirty="0" err="1">
                <a:solidFill>
                  <a:srgbClr val="002060"/>
                </a:solidFill>
                <a:hlinkClick r:id="rId3"/>
              </a:rPr>
              <a:t>93509&amp;jobid</a:t>
            </a:r>
            <a:r>
              <a:rPr lang="en-US" sz="2400" u="sng" dirty="0">
                <a:solidFill>
                  <a:srgbClr val="002060"/>
                </a:solidFill>
                <a:hlinkClick r:id="rId3"/>
              </a:rPr>
              <a:t>=</a:t>
            </a:r>
            <a:r>
              <a:rPr lang="en-US" sz="2400" u="sng" dirty="0" err="1">
                <a:solidFill>
                  <a:srgbClr val="002060"/>
                </a:solidFill>
                <a:hlinkClick r:id="rId3"/>
              </a:rPr>
              <a:t>93023&amp;org</a:t>
            </a:r>
            <a:r>
              <a:rPr lang="en-US" sz="2400" u="sng" dirty="0">
                <a:solidFill>
                  <a:srgbClr val="002060"/>
                </a:solidFill>
                <a:hlinkClick r:id="rId3"/>
              </a:rPr>
              <a:t>=</a:t>
            </a:r>
            <a:r>
              <a:rPr lang="en-US" sz="2400" u="sng" dirty="0" err="1">
                <a:solidFill>
                  <a:srgbClr val="002060"/>
                </a:solidFill>
                <a:hlinkClick r:id="rId3"/>
              </a:rPr>
              <a:t>395&amp;class</a:t>
            </a:r>
            <a:r>
              <a:rPr lang="en-US" sz="2400" u="sng" dirty="0">
                <a:solidFill>
                  <a:srgbClr val="002060"/>
                </a:solidFill>
                <a:hlinkClick r:id="rId3"/>
              </a:rPr>
              <a:t>=</a:t>
            </a:r>
            <a:r>
              <a:rPr lang="en-US" sz="2400" u="sng" dirty="0" err="1">
                <a:solidFill>
                  <a:srgbClr val="002060"/>
                </a:solidFill>
                <a:hlinkClick r:id="rId3"/>
              </a:rPr>
              <a:t>94290&amp;index</a:t>
            </a:r>
            <a:r>
              <a:rPr lang="en-US" sz="2400" u="sng" dirty="0">
                <a:solidFill>
                  <a:srgbClr val="002060"/>
                </a:solidFill>
                <a:hlinkClick r:id="rId3"/>
              </a:rPr>
              <a:t>=true</a:t>
            </a:r>
            <a:endParaRPr lang="en-US" sz="2400" u="sng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hlinkClick r:id="rId4" action="ppaction://hlinkfile"/>
              </a:rPr>
              <a:t>2019 Intern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hlinkClick r:id="rId4" action="ppaction://hlinkfile"/>
              </a:rPr>
              <a:t>Flyer.pdf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109537" indent="0">
              <a:buNone/>
            </a:pPr>
            <a:endParaRPr lang="en-US" b="1" dirty="0"/>
          </a:p>
          <a:p>
            <a:pPr marL="109537" indent="0">
              <a:buNone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For questions, please contact:</a:t>
            </a:r>
          </a:p>
          <a:p>
            <a:pPr marL="109537" indent="0">
              <a:buNone/>
            </a:pPr>
            <a:r>
              <a:rPr lang="en-US" dirty="0"/>
              <a:t>Denise R. Foster, Human Resource Specialist 715-855-7665</a:t>
            </a:r>
          </a:p>
          <a:p>
            <a:pPr marL="109537" indent="0">
              <a:buNone/>
            </a:pPr>
            <a:r>
              <a:rPr lang="en-US" dirty="0" err="1">
                <a:hlinkClick r:id="rId5"/>
              </a:rPr>
              <a:t>denise.foster@wisconsin.gov</a:t>
            </a:r>
            <a:endParaRPr lang="en-US" dirty="0">
              <a:hlinkClick r:id="rId5"/>
            </a:endParaRPr>
          </a:p>
          <a:p>
            <a:pPr marL="109537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INTERNSHIP</a:t>
            </a:r>
            <a:br>
              <a:rPr lang="en-US" dirty="0"/>
            </a:br>
            <a:r>
              <a:rPr lang="en-US" sz="4400" dirty="0"/>
              <a:t>Utility Coordination Intern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633E8-349F-4C7B-8742-E9A01253ECE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8A7768C-442F-4D5B-B0DE-FD745CE15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BC6D9A8-53AE-4E0A-8D40-C62EECF9B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EEAB4C0-F420-43BE-B17B-10E049AA8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A7190CE-92E7-413D-8910-FB202FC5A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633E8-349F-4C7B-8742-E9A01253ECE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18858"/>
            <a:ext cx="5486400" cy="20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4A46F-71A1-468F-9403-5C10C392D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181600"/>
          </a:xfrm>
        </p:spPr>
        <p:txBody>
          <a:bodyPr/>
          <a:lstStyle/>
          <a:p>
            <a:r>
              <a:rPr lang="en-US" sz="2400" dirty="0"/>
              <a:t>WisDOT has created several templates in DocuSign to assist utility coordination efforts. 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The first form being tested is the </a:t>
            </a:r>
            <a:r>
              <a:rPr lang="en-US" sz="2400" dirty="0" err="1"/>
              <a:t>DT1077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Shane Smith </a:t>
            </a:r>
            <a:r>
              <a:rPr lang="en-US" sz="2400" dirty="0"/>
              <a:t>(SW Region Utility Coordinator)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Dylan Gates </a:t>
            </a:r>
            <a:r>
              <a:rPr lang="en-US" sz="2400" dirty="0"/>
              <a:t>(SE Region Utility Engineer) to test the process.</a:t>
            </a:r>
          </a:p>
          <a:p>
            <a:pPr marL="109537" indent="0">
              <a:buNone/>
            </a:pPr>
            <a:r>
              <a:rPr lang="en-US" sz="1200" dirty="0"/>
              <a:t> 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1AA06-826A-49AA-9005-46AE4C7959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633E8-349F-4C7B-8742-E9A01253ECE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580CD-1F32-48A2-A1B2-539D107C5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27717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2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4A46F-71A1-468F-9403-5C10C392D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181600"/>
          </a:xfrm>
        </p:spPr>
        <p:txBody>
          <a:bodyPr/>
          <a:lstStyle/>
          <a:p>
            <a:pPr lvl="1"/>
            <a:endParaRPr lang="en-US" sz="2400" dirty="0"/>
          </a:p>
          <a:p>
            <a:pPr marL="392113" lvl="1" indent="0">
              <a:buNone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During the testing period </a:t>
            </a:r>
          </a:p>
          <a:p>
            <a:pPr lvl="1"/>
            <a:r>
              <a:rPr lang="en-US" sz="2600" dirty="0"/>
              <a:t>Shane &amp; Dylan will be working with some utility companies to help develop a process for sending the notices and receiving the system maps for those projects where they are required to return them. </a:t>
            </a:r>
          </a:p>
          <a:p>
            <a:pPr marL="392113" lvl="1" indent="0">
              <a:buNone/>
            </a:pPr>
            <a:r>
              <a:rPr lang="en-US" sz="2400" dirty="0"/>
              <a:t> </a:t>
            </a:r>
          </a:p>
          <a:p>
            <a:pPr lvl="1"/>
            <a:r>
              <a:rPr lang="en-US" sz="2600" dirty="0"/>
              <a:t>We encourage utility companies who are part of this testing phase to provide as much feedback to create a process that works best for the department and the utility companies.</a:t>
            </a:r>
          </a:p>
          <a:p>
            <a:pPr marL="109537" indent="0">
              <a:buNone/>
            </a:pPr>
            <a:r>
              <a:rPr lang="en-US" sz="1200" dirty="0"/>
              <a:t> 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1AA06-826A-49AA-9005-46AE4C7959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633E8-349F-4C7B-8742-E9A01253ECE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580CD-1F32-48A2-A1B2-539D107C5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412"/>
            <a:ext cx="2771775" cy="1057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1F5205-6BE9-421B-B7C7-4608EFBB1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68" y="50860"/>
            <a:ext cx="2911332" cy="19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0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283234" y="533400"/>
            <a:ext cx="8521957" cy="4419600"/>
          </a:xfrm>
        </p:spPr>
        <p:txBody>
          <a:bodyPr/>
          <a:lstStyle/>
          <a:p>
            <a:pPr marL="109537" indent="0">
              <a:buNone/>
            </a:pPr>
            <a:r>
              <a:rPr lang="en-US" sz="2800" dirty="0"/>
              <a:t>Testing will begin on the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DT1078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DT1541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DT1542</a:t>
            </a:r>
            <a:r>
              <a:rPr lang="en-US" sz="2800" dirty="0"/>
              <a:t> in the next few weeks.</a:t>
            </a:r>
          </a:p>
          <a:p>
            <a:endParaRPr lang="en-US" sz="2800" dirty="0"/>
          </a:p>
          <a:p>
            <a:pPr lvl="0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DT1077</a:t>
            </a:r>
            <a:r>
              <a:rPr lang="en-US" sz="2800" dirty="0"/>
              <a:t> – Proposed Highway Improvement Notice </a:t>
            </a:r>
          </a:p>
          <a:p>
            <a:pPr lvl="0"/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DT1078</a:t>
            </a:r>
            <a:r>
              <a:rPr lang="en-US" sz="2800" dirty="0"/>
              <a:t> – Project Plan Transmittal</a:t>
            </a:r>
          </a:p>
          <a:p>
            <a:pPr lvl="0"/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DT1541</a:t>
            </a:r>
            <a:r>
              <a:rPr lang="en-US" sz="2800" dirty="0"/>
              <a:t> – Audit Agreement</a:t>
            </a:r>
          </a:p>
          <a:p>
            <a:pPr lvl="0"/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DT1542</a:t>
            </a:r>
            <a:r>
              <a:rPr lang="en-US" sz="2800" dirty="0"/>
              <a:t> – Lump Sum Agreement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6D5144-BC39-4ABE-8D08-25D35D1827C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7378">
            <a:off x="5961191" y="4648754"/>
            <a:ext cx="27717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5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483"/>
            <a:ext cx="7886700" cy="977518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WisDOT Utility Lean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325908"/>
          </a:xfrm>
        </p:spPr>
        <p:txBody>
          <a:bodyPr/>
          <a:lstStyle/>
          <a:p>
            <a:r>
              <a:rPr lang="en-US" sz="2400" dirty="0"/>
              <a:t>Team consisted of Central Office and Region Utility Coordination Staff</a:t>
            </a:r>
          </a:p>
          <a:p>
            <a:pPr marL="109537" indent="0">
              <a:buNone/>
            </a:pPr>
            <a:endParaRPr lang="en-US" sz="2400" dirty="0"/>
          </a:p>
          <a:p>
            <a:r>
              <a:rPr lang="en-US" sz="2400" dirty="0"/>
              <a:t>Utility Agreement Change Orders, 2nd Move and Invoice review &amp; approval process delegated to the regions</a:t>
            </a:r>
          </a:p>
          <a:p>
            <a:pPr marL="109537" indent="0">
              <a:buNone/>
            </a:pPr>
            <a:endParaRPr lang="en-US" sz="2400" dirty="0"/>
          </a:p>
          <a:p>
            <a:r>
              <a:rPr lang="en-US" sz="2400" dirty="0"/>
              <a:t>Goal – To streamline the process by eliminating over-processing</a:t>
            </a:r>
          </a:p>
          <a:p>
            <a:endParaRPr lang="en-US" sz="2400" dirty="0"/>
          </a:p>
          <a:p>
            <a:r>
              <a:rPr lang="en-US" sz="2400" dirty="0"/>
              <a:t>Reduction of process steps:</a:t>
            </a:r>
          </a:p>
          <a:p>
            <a:pPr lvl="1"/>
            <a:r>
              <a:rPr lang="en-US" sz="2400" dirty="0"/>
              <a:t>UACO/2</a:t>
            </a:r>
            <a:r>
              <a:rPr lang="en-US" sz="2400" baseline="30000" dirty="0"/>
              <a:t>nd</a:t>
            </a:r>
            <a:r>
              <a:rPr lang="en-US" sz="2400" dirty="0"/>
              <a:t> Moves – 76%</a:t>
            </a:r>
          </a:p>
          <a:p>
            <a:pPr lvl="1"/>
            <a:r>
              <a:rPr lang="en-US" sz="2400" dirty="0"/>
              <a:t>Invoices – 74%</a:t>
            </a: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20316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86700" cy="826477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effectLst/>
              </a:rPr>
              <a:t>Impact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09600" y="1219200"/>
            <a:ext cx="8224690" cy="4479088"/>
          </a:xfrm>
        </p:spPr>
        <p:txBody>
          <a:bodyPr/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3500" dirty="0"/>
              <a:t>Realign central office staffing resources</a:t>
            </a:r>
          </a:p>
          <a:p>
            <a:endParaRPr lang="en-US" sz="3500" dirty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3500" dirty="0"/>
              <a:t>Quicker approval times</a:t>
            </a:r>
          </a:p>
          <a:p>
            <a:endParaRPr lang="en-US" sz="3500" dirty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3500" dirty="0"/>
              <a:t>Less delays during construction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3500" dirty="0"/>
              <a:t>Quicker payments to utilities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3500" dirty="0"/>
              <a:t>Less interest paid on late invoices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88666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10257</TotalTime>
  <Words>1177</Words>
  <Application>Microsoft Office PowerPoint</Application>
  <PresentationFormat>On-screen Show (4:3)</PresentationFormat>
  <Paragraphs>252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Wingdings</vt:lpstr>
      <vt:lpstr>Wingdings 2</vt:lpstr>
      <vt:lpstr>Wingdings 3</vt:lpstr>
      <vt:lpstr>Concourse</vt:lpstr>
      <vt:lpstr> 2019   REGIONAL UTILITY CONFERENCES  BUREAU OF TECHNICAL SERVICES UTILITY UNIT - UPDATE</vt:lpstr>
      <vt:lpstr>Central Office – Bureau of Technical Services Acquisition and Services Section - Utility Unit</vt:lpstr>
      <vt:lpstr>INTERNSHIP Utility Coordination Intern</vt:lpstr>
      <vt:lpstr>PowerPoint Presentation</vt:lpstr>
      <vt:lpstr>PowerPoint Presentation</vt:lpstr>
      <vt:lpstr>PowerPoint Presentation</vt:lpstr>
      <vt:lpstr>PowerPoint Presentation</vt:lpstr>
      <vt:lpstr>WisDOT Utility Lean Project</vt:lpstr>
      <vt:lpstr>Impact</vt:lpstr>
      <vt:lpstr>Utility Coordination Newsletter</vt:lpstr>
      <vt:lpstr>Utility Coordination Newsletter</vt:lpstr>
      <vt:lpstr>DIGGERS HOTLINE</vt:lpstr>
      <vt:lpstr>WisDOT Utility  3D Initiative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ANNUAL  UTILITY CONFERENCES</vt:lpstr>
      <vt:lpstr>PowerPoint Presentation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Bruns, Connie - DOT</cp:lastModifiedBy>
  <cp:revision>163</cp:revision>
  <cp:lastPrinted>2018-01-23T22:00:02Z</cp:lastPrinted>
  <dcterms:created xsi:type="dcterms:W3CDTF">2012-06-26T13:11:17Z</dcterms:created>
  <dcterms:modified xsi:type="dcterms:W3CDTF">2019-03-04T13:28:59Z</dcterms:modified>
</cp:coreProperties>
</file>